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24" r:id="rId2"/>
    <p:sldId id="437" r:id="rId3"/>
    <p:sldId id="260" r:id="rId4"/>
    <p:sldId id="258" r:id="rId5"/>
    <p:sldId id="438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891" autoAdjust="0"/>
    <p:restoredTop sz="89531" autoAdjust="0"/>
  </p:normalViewPr>
  <p:slideViewPr>
    <p:cSldViewPr snapToGrid="0" snapToObjects="1">
      <p:cViewPr varScale="1">
        <p:scale>
          <a:sx n="108" d="100"/>
          <a:sy n="108" d="100"/>
        </p:scale>
        <p:origin x="360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06.10.2021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06.10.2021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06.10.2021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GKV-Daten zu Post-COVID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06.10.2021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GKV-Daten zu Post-COVID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06.10.2021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GKV-Daten zu Post-COVID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06.10.2021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GKV-Daten zu Post-COVID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06.10.2021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GKV-Daten zu Post-COVID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06.10.2021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GKV-Daten zu Post-COVID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06.10.2021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GKV-Daten zu Post-COVID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 06.10.2021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GKV-Daten zu Post-COVID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06.10.2021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5117979" cy="273844"/>
          </a:xfrm>
        </p:spPr>
        <p:txBody>
          <a:bodyPr/>
          <a:lstStyle/>
          <a:p>
            <a:r>
              <a:rPr lang="de-DE"/>
              <a:t>GKV-Daten zu Post-COVID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C902EC3-2CD2-474A-BF4F-4645324E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</p:spPr>
        <p:txBody>
          <a:bodyPr/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de-DE" sz="2000" dirty="0"/>
              <a:t>GKV-Routinedatenanalysen zu Post-COVID</a:t>
            </a:r>
            <a:br>
              <a:rPr lang="de-DE" sz="2000" dirty="0">
                <a:solidFill>
                  <a:schemeClr val="tx1"/>
                </a:solidFill>
                <a:latin typeface="BundesSerif Offic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AC97205-997D-4CA2-893C-A79BFB9462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734300" cy="3010509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b="1" dirty="0"/>
              <a:t>Hintergrund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Konsortium aus Krankenkassen, Versorgungsforschung, Public Health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Initiativ formatiert über FG 33, Thema </a:t>
            </a:r>
            <a:r>
              <a:rPr lang="de-DE" dirty="0" err="1"/>
              <a:t>Impfpriorisierung</a:t>
            </a:r>
            <a:r>
              <a:rPr lang="de-DE" dirty="0"/>
              <a:t>*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AOK Bayern, AOK PLUS, Barmer, BKK, DAK, TK (&gt; 35 Mio. Versicherte)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Zentrum für Evidenzbasierte Gesundheitsversorgung (ZEGV), Institut für angewandte Gesundheitsforschung (</a:t>
            </a:r>
            <a:r>
              <a:rPr lang="de-DE" dirty="0" err="1"/>
              <a:t>InGef</a:t>
            </a:r>
            <a:r>
              <a:rPr lang="de-DE" dirty="0"/>
              <a:t>); RKI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b="1" dirty="0"/>
              <a:t>Methoden</a:t>
            </a:r>
            <a:endParaRPr lang="de-DE" dirty="0"/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Kohortenstudie, Beobachtungsjahr 2020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Exposition: PCR-gesicherte SARS-Cov-2-Infektion (U07.1!)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 err="1"/>
              <a:t>Matching</a:t>
            </a:r>
            <a:r>
              <a:rPr lang="de-DE" dirty="0"/>
              <a:t> 1:5, exakt nach Alter und Geschlecht, zusätzlich </a:t>
            </a:r>
            <a:r>
              <a:rPr lang="de-DE" dirty="0" err="1"/>
              <a:t>Propensity</a:t>
            </a:r>
            <a:r>
              <a:rPr lang="de-DE" dirty="0"/>
              <a:t> Score </a:t>
            </a:r>
            <a:r>
              <a:rPr lang="de-DE" dirty="0" err="1"/>
              <a:t>Matching</a:t>
            </a:r>
            <a:r>
              <a:rPr lang="de-DE" dirty="0"/>
              <a:t> für vorbestehende Diagnosen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Post COVID: neue Diagnosen </a:t>
            </a:r>
            <a:r>
              <a:rPr lang="de-DE" b="1" dirty="0"/>
              <a:t>mindestens 12 Wochen </a:t>
            </a:r>
            <a:r>
              <a:rPr lang="de-DE" dirty="0"/>
              <a:t>nach Indexdatum </a:t>
            </a:r>
          </a:p>
          <a:p>
            <a:pPr marL="457200" lvl="1" indent="0">
              <a:buClr>
                <a:srgbClr val="0070C0"/>
              </a:buClr>
              <a:buNone/>
            </a:pPr>
            <a:endParaRPr lang="de-DE" dirty="0"/>
          </a:p>
          <a:p>
            <a:pPr marL="457200" lvl="1" indent="0">
              <a:buClr>
                <a:srgbClr val="0070C0"/>
              </a:buClr>
              <a:buNone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8A7BAA4-1AE6-432F-B1FA-2BD25B48133D}"/>
              </a:ext>
            </a:extLst>
          </p:cNvPr>
          <p:cNvSpPr txBox="1"/>
          <p:nvPr/>
        </p:nvSpPr>
        <p:spPr>
          <a:xfrm>
            <a:off x="564826" y="4514850"/>
            <a:ext cx="2533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 Rößler et al. </a:t>
            </a:r>
            <a:r>
              <a:rPr lang="de-DE" sz="1200" dirty="0" err="1"/>
              <a:t>Epid</a:t>
            </a:r>
            <a:r>
              <a:rPr lang="de-DE" sz="1200" dirty="0"/>
              <a:t> Bull 2021; 19:3-12</a:t>
            </a:r>
          </a:p>
        </p:txBody>
      </p:sp>
    </p:spTree>
    <p:extLst>
      <p:ext uri="{BB962C8B-B14F-4D97-AF65-F5344CB8AC3E}">
        <p14:creationId xmlns:p14="http://schemas.microsoft.com/office/powerpoint/2010/main" val="177597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06.10.2021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5117979" cy="273844"/>
          </a:xfrm>
        </p:spPr>
        <p:txBody>
          <a:bodyPr/>
          <a:lstStyle/>
          <a:p>
            <a:r>
              <a:rPr lang="de-DE"/>
              <a:t>GKV-Daten zu Post-COVID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C902EC3-2CD2-474A-BF4F-4645324E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</p:spPr>
        <p:txBody>
          <a:bodyPr/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de-DE" sz="2000" dirty="0"/>
              <a:t>GKV-Routinedatenanalysen zu Post-COVID</a:t>
            </a:r>
            <a:br>
              <a:rPr lang="de-DE" sz="2000" dirty="0">
                <a:solidFill>
                  <a:schemeClr val="tx1"/>
                </a:solidFill>
                <a:latin typeface="BundesSerif Offic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AC97205-997D-4CA2-893C-A79BFB9462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3585780" cy="334094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b="1" dirty="0"/>
              <a:t>Gesundheitliche Endpunkte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30 Post-COVID-assoziierte Diagnosegruppen (ICD-10)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14 organ-/symptombezogene Diagnosekomplexe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4 aggregierte Kategorien</a:t>
            </a:r>
            <a:r>
              <a:rPr lang="de-DE" b="1" dirty="0"/>
              <a:t> 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b="1" dirty="0"/>
              <a:t>Statistische Analyse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Poisson Regression, </a:t>
            </a:r>
            <a:r>
              <a:rPr lang="de-DE" dirty="0" err="1"/>
              <a:t>Incidence</a:t>
            </a:r>
            <a:r>
              <a:rPr lang="de-DE" dirty="0"/>
              <a:t> Rate </a:t>
            </a:r>
            <a:r>
              <a:rPr lang="de-DE" dirty="0" err="1"/>
              <a:t>Ratios</a:t>
            </a:r>
            <a:r>
              <a:rPr lang="de-DE" dirty="0"/>
              <a:t> (IRR)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 err="1"/>
              <a:t>Gepoolte</a:t>
            </a:r>
            <a:r>
              <a:rPr lang="de-DE" dirty="0"/>
              <a:t> Analyse aggregierter Daten durch ZEGV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Gesicherte COVID-19 Diagnose: N=145.184 Erwachsene, 11.950 Kinder und Jugendliche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84EDBB3-636F-4139-BA94-F644A6BC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7" b="5212"/>
          <a:stretch/>
        </p:blipFill>
        <p:spPr>
          <a:xfrm>
            <a:off x="4042980" y="1014144"/>
            <a:ext cx="4688626" cy="38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2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169171F-AB92-471A-B639-F429E37BA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02"/>
          <a:stretch/>
        </p:blipFill>
        <p:spPr>
          <a:xfrm>
            <a:off x="1283716" y="450850"/>
            <a:ext cx="5916169" cy="4330700"/>
          </a:xfrm>
          <a:prstGeom prst="rect">
            <a:avLst/>
          </a:prstGeom>
        </p:spPr>
      </p:pic>
      <p:sp>
        <p:nvSpPr>
          <p:cNvPr id="3" name="Datumsplatzhalter 1">
            <a:extLst>
              <a:ext uri="{FF2B5EF4-FFF2-40B4-BE49-F238E27FC236}">
                <a16:creationId xmlns:a16="http://schemas.microsoft.com/office/drawing/2014/main" id="{18A18F59-D7B8-4DFD-9008-A662B5FD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Krisenstab 06.10.2021</a:t>
            </a:r>
            <a:endParaRPr lang="de-DE" dirty="0"/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EDE5AF5D-951F-4272-BE30-F453AFB5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5117979" cy="273844"/>
          </a:xfrm>
        </p:spPr>
        <p:txBody>
          <a:bodyPr/>
          <a:lstStyle/>
          <a:p>
            <a:r>
              <a:rPr lang="de-DE"/>
              <a:t>GKV-Daten zu Post-COVID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2700CF-2BA1-4330-9C81-5DB2843D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7A940F-862A-4954-994B-E470C74F5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7" t="85374" r="25546" b="5671"/>
          <a:stretch/>
        </p:blipFill>
        <p:spPr>
          <a:xfrm>
            <a:off x="459740" y="4224659"/>
            <a:ext cx="2353310" cy="3864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37CA1E7-57EA-4E12-903D-73F6B57FDC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957" r="69997" b="-959"/>
          <a:stretch/>
        </p:blipFill>
        <p:spPr>
          <a:xfrm>
            <a:off x="4683" y="3297699"/>
            <a:ext cx="1939432" cy="3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7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66084D3-7140-4B80-8786-BD6AB83A6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80" y="457521"/>
            <a:ext cx="6867740" cy="4330059"/>
          </a:xfrm>
          <a:prstGeom prst="rect">
            <a:avLst/>
          </a:prstGeom>
        </p:spPr>
      </p:pic>
      <p:sp>
        <p:nvSpPr>
          <p:cNvPr id="3" name="Datumsplatzhalter 1">
            <a:extLst>
              <a:ext uri="{FF2B5EF4-FFF2-40B4-BE49-F238E27FC236}">
                <a16:creationId xmlns:a16="http://schemas.microsoft.com/office/drawing/2014/main" id="{FA39A5A7-F8EC-4F4C-A130-6807530F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Krisenstab 06.10.2021</a:t>
            </a:r>
            <a:endParaRPr lang="de-DE" dirty="0"/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C3259FDA-16D8-4864-BBDA-83392D955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5117979" cy="273844"/>
          </a:xfrm>
        </p:spPr>
        <p:txBody>
          <a:bodyPr/>
          <a:lstStyle/>
          <a:p>
            <a:r>
              <a:rPr lang="de-DE"/>
              <a:t>GKV-Daten zu Post-COVID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59EFE0-53BB-427B-A638-EEB179F6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41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06.10.2021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5117979" cy="273844"/>
          </a:xfrm>
        </p:spPr>
        <p:txBody>
          <a:bodyPr/>
          <a:lstStyle/>
          <a:p>
            <a:r>
              <a:rPr lang="de-DE"/>
              <a:t>GKV-Daten zu Post-COVID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C902EC3-2CD2-474A-BF4F-4645324E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</p:spPr>
        <p:txBody>
          <a:bodyPr/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de-DE" sz="2000" dirty="0"/>
              <a:t>GKV-Routinedatenanalysen zu Post-COVID</a:t>
            </a:r>
            <a:br>
              <a:rPr lang="de-DE" sz="2000" dirty="0">
                <a:solidFill>
                  <a:schemeClr val="tx1"/>
                </a:solidFill>
                <a:latin typeface="BundesSerif Offic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AC97205-997D-4CA2-893C-A79BFB9462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6457950" cy="3340944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b="1" dirty="0"/>
              <a:t>Fazit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Signifikant höhere Inzidenzraten bei infizierten im Vergleich zu nicht infizierten Personen für die meisten Post-COVID-assoziierten Diagnosegruppen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Relative Unterschiede bei Kindern und Jugendlichen </a:t>
            </a:r>
            <a:r>
              <a:rPr lang="de-DE" b="1" dirty="0"/>
              <a:t>ebenso deutlich </a:t>
            </a:r>
            <a:r>
              <a:rPr lang="de-DE" dirty="0"/>
              <a:t>wie bei Erwachsenen (absolute Häufigkeiten liegen bei Kindern und Jugendlichen niedriger als bei Erwachsenen)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Beobachtungsstudie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cave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Rückschluss auf kausale Zusammenhänge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Mögliche Quellen von Bias: Selektionsbias, </a:t>
            </a:r>
            <a:r>
              <a:rPr lang="de-DE" dirty="0" err="1"/>
              <a:t>Detection</a:t>
            </a:r>
            <a:r>
              <a:rPr lang="de-DE" dirty="0"/>
              <a:t> Bias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 Zusatzanalysen geplant</a:t>
            </a:r>
            <a:endParaRPr lang="de-DE" dirty="0"/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Aber Beobachtungen konsistent zur Literatur, erste größere Sekundärdatenanalyse bei Kindern und Jugendlichen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b="1" dirty="0"/>
              <a:t>Nächste Schritte</a:t>
            </a:r>
            <a:endParaRPr lang="de-DE" dirty="0"/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Manuskript für Preprint Server in Arbeit, dann Peer Review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Längsschnittliche Weiterbeobachtung (ab 2021 bei Erwachsenen auch Impfdaten zu berücksichtigen)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dirty="0"/>
              <a:t>Risiko- und Schutzfaktoren für Post-COVID</a:t>
            </a:r>
          </a:p>
          <a:p>
            <a:pPr marL="457200" lvl="1" indent="0">
              <a:buClr>
                <a:srgbClr val="0070C0"/>
              </a:buClr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4439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Bildschirmpräsentation (16:9)</PresentationFormat>
  <Paragraphs>47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ＭＳ 明朝</vt:lpstr>
      <vt:lpstr>Arial</vt:lpstr>
      <vt:lpstr>BundesSerif Office</vt:lpstr>
      <vt:lpstr>Calibri</vt:lpstr>
      <vt:lpstr>Times New Roman</vt:lpstr>
      <vt:lpstr>Wingdings</vt:lpstr>
      <vt:lpstr>Office-Design</vt:lpstr>
      <vt:lpstr>GKV-Routinedatenanalysen zu Post-COVID  </vt:lpstr>
      <vt:lpstr>GKV-Routinedatenanalysen zu Post-COVID  </vt:lpstr>
      <vt:lpstr>PowerPoint-Präsentation</vt:lpstr>
      <vt:lpstr>PowerPoint-Präsentation</vt:lpstr>
      <vt:lpstr>GKV-Routinedatenanalysen zu Post-COVID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Scheidt-Nave, Christa</cp:lastModifiedBy>
  <cp:revision>737</cp:revision>
  <dcterms:created xsi:type="dcterms:W3CDTF">2015-11-02T12:29:13Z</dcterms:created>
  <dcterms:modified xsi:type="dcterms:W3CDTF">2021-10-06T18:04:20Z</dcterms:modified>
</cp:coreProperties>
</file>