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1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7853" autoAdjust="0"/>
  </p:normalViewPr>
  <p:slideViewPr>
    <p:cSldViewPr snapToGrid="0" snapToObjects="1">
      <p:cViewPr varScale="1">
        <p:scale>
          <a:sx n="51" d="100"/>
          <a:sy n="51" d="100"/>
        </p:scale>
        <p:origin x="48" y="2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Mitte September deutet sich möglicherweise Rückgang an übermittelten Ausbrüchen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lag im Aug/Sep 2021 bei 61%, im Vorjahr zu dieser Zeit waren es 35%</a:t>
            </a:r>
          </a:p>
          <a:p>
            <a:pPr marL="171450" indent="-171450">
              <a:buFontTx/>
              <a:buChar char="-"/>
            </a:pPr>
            <a:r>
              <a:rPr lang="de-DE" dirty="0"/>
              <a:t>Ausbrüche stiegen diese Jahr im Vergleich zu 2020 etwa 2 Monate früher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201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(n=51), BY (n=36)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mit bis zu 32 Fällen vor; insgesamt 21 Ausbrüche mit &gt;=10Fällen in den letzten 4 Wo.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(78% an allen Ausbruchsfällen; AG 15-20: 15%, AG 21 nur bei 7%)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Ausbrüche stiegen diese Jahr im Vergleich zu 2020 etwa 2 Monate früher 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481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(n=57), SN (n=55, v.a. in Bautzen), NW (n=53)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mit bis zu 53 Fälle/Ausbruch (in den letzten 4 Wo: 48 Ausbrüche mit &gt;=10 Fällen pro Ausbruch)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der Schulausbrüche, in denen NUR 6-14-Jährige übermittelt wurden, nimmt seit Jahresbeginn kontinuierlich zu; zuletzt bei 60% aller übermittelten Schulausbrüche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Leichte Abnahme der Zahl hospitalisierter Kinder (obere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Balken)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Anteil hospitalisierter 0-5-Jähriger ebenfalls abnehmend; zuletzt bei etwa 3% (obere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Linie)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Vergleich Anteil hospitalisierter 0-5-Jähriger nach wahrscheinlicher Variante (untere Abb.): Anteil während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Delta-Phase etwas niedriger als 2020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(CAVE: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 Beginn der Pandemie war Anteil der Hospitalisierungen bei Kindern höher)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38. KW zur Vorwoche (4,7; Vorwoche: 3,9 %)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in insbesondere bei den Kindern (0-14 Jahre), bei den Erwachsenen (ab 15 J.) eher stabil bis leicht steigend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38. KW etwas über dem Wert des Vorjahres, aber noch unter den Jahres vor der Pandemie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insgesamt und in allen </a:t>
            </a:r>
            <a:r>
              <a:rPr lang="de-DE" dirty="0" err="1"/>
              <a:t>Ags</a:t>
            </a:r>
            <a:r>
              <a:rPr lang="de-DE" dirty="0"/>
              <a:t> gestiegen: KW 39 (gesamt): 1.229 (Vorwoche: 1.151)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Pronzentualer</a:t>
            </a:r>
            <a:r>
              <a:rPr lang="de-DE" dirty="0"/>
              <a:t> Anstieg der KI im Vergleich zur Vorwoche liegt je nach AG zwischen 4 und 12 %</a:t>
            </a:r>
          </a:p>
          <a:p>
            <a:pPr marL="171450" indent="-171450">
              <a:buFontTx/>
              <a:buChar char="-"/>
            </a:pPr>
            <a:r>
              <a:rPr lang="de-DE" dirty="0"/>
              <a:t>KI bei den 0- bis 4-Jährigen weiterhin deutlich höher als im gleichen Zeitraum der Vorjahre.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39 keine Sommerferien mehr in keiner der 16 BL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den meisten BL steigt die KI an.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\\rki.local\daten\Projekte\FG36_AGI\Wochenberichte\Berichterstellung\Saison_2020_21\Woche_39_2021\AGI-Wochenbericht_2021_10_05.xls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  <a:r>
              <a:rPr lang="de-DE" dirty="0">
                <a:sym typeface="Wingdings" panose="05000000000000000000" pitchFamily="2" charset="2"/>
              </a:rPr>
              <a:t> AG 0-4 allein schon 50% der Fälle!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erneut starker Anstieg der Fallzahlen in AG 0 bis 4 Jahre  (65% der SARI-Fälle mit RSV-Diagnose), so viele SARI-Fälle in dieser AG wie sonst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immernoch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sehr niedrig im Vgl. zu Vorjahren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übliches Niveau und Rückgang im Vergleich zur Vorwoche (obwohl noch leicht Auffüllen)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  <a:r>
              <a:rPr lang="de-DE" dirty="0">
                <a:sym typeface="Wingdings" panose="05000000000000000000" pitchFamily="2" charset="2"/>
              </a:rPr>
              <a:t> AG 0-4 allein schon 50% der Fälle!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erneut starker Anstieg der Fallzahlen in AG 0 bis 4 Jahre  (65% der SARI-Fälle mit RSV-Diagnose), so viele SARI-Fälle in dieser AG wie sonst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immernoch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sehr niedrig im Vgl. zu Vorjahren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eher übliches Niveau, in AG 60-79 und 80+ in den letzten Woche leicht höhere Fallzahlen als üblich (Anteil COVID-19 stabil bei 23%)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gesunken bei Hospitalisierungen insgesamt und Intensivbehandlungen</a:t>
            </a:r>
          </a:p>
          <a:p>
            <a:pPr marL="0" indent="0">
              <a:buFontTx/>
              <a:buNone/>
            </a:pPr>
            <a:r>
              <a:rPr lang="de-DE" b="0" dirty="0"/>
              <a:t>Anstieg der SARI-Fälle insgesamt (oben) in den letzten Wochen, der allerdings zu einem großen Teil auf 0-4-Jährige zurückzuführen ist.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Daher CAVE: In den Altersgruppen ab 35 Jahre ist der Anteil Covid-19 </a:t>
            </a:r>
            <a:r>
              <a:rPr lang="de-DE" b="0" u="sng" dirty="0"/>
              <a:t>nicht</a:t>
            </a:r>
            <a:r>
              <a:rPr lang="de-DE" b="0" dirty="0"/>
              <a:t> gesunken!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70% (AG 35-59), ~30% (AG 60-79), ~15% (AG 80+)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18% (KW 38: 19%)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35% (KW 38: 40%)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S:\Projekte\FG36_INV_ICOSARI\Arbeitsordner\Wochenbericht\COVID-Grafiken\alleVWD\Wochenverlauf</a:t>
            </a:r>
            <a:endParaRPr lang="de-DE" b="0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Jahre; </a:t>
            </a:r>
          </a:p>
          <a:p>
            <a:pPr marL="0" indent="0">
              <a:buFontTx/>
              <a:buNone/>
            </a:pPr>
            <a:r>
              <a:rPr lang="de-DE" b="0" dirty="0"/>
              <a:t>Seit KW 34/2021 vereinzelte Fälle in der Altersgruppe 0-4 Jahre! (nur wenige davon mit Co-Infektion RSV 3/18)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5.10.2021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(n=3.912)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4.10.2021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88239-1770-4F73-A06B-E8161200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" y="1740247"/>
            <a:ext cx="8877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(n=3.707)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4.10.2021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02B545-9A73-4D7C-B97F-FE83DE5AF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5" y="662101"/>
            <a:ext cx="7275332" cy="38936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E6EAB4-0191-4D68-999A-41A153DD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82" y="4303188"/>
            <a:ext cx="3799004" cy="22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EDDBAD-FBF1-48E0-BD77-5A9924CF3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2" y="847960"/>
            <a:ext cx="4797468" cy="31009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1127F91-636B-4208-8445-D3BBAA818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32" y="3864951"/>
            <a:ext cx="4797468" cy="26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38127" y="789083"/>
            <a:ext cx="314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Es lagen Daten bis zur 38. KW 2021 vor.</a:t>
            </a:r>
          </a:p>
          <a:p>
            <a:r>
              <a:rPr lang="de-DE" dirty="0">
                <a:highlight>
                  <a:srgbClr val="FFFFFF"/>
                </a:highlight>
              </a:rPr>
              <a:t>Der Wert (gesamt) lag in der 38. KW 2021 bei ca. 4.700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3,9 Millionen akuten Atem­wegs­er­kran­kungen (37. KW: ca. 3,2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37. KW 2021:</a:t>
            </a:r>
          </a:p>
          <a:p>
            <a:r>
              <a:rPr lang="de-DE" dirty="0"/>
              <a:t>Deutlicher Anstieg insbesondere bei den Kindern (0 bis 4 Jahre und 5 bis 14 Jahre)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4F8A1F-BA7B-429C-BBDD-A265D4F62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6"/>
          <a:stretch/>
        </p:blipFill>
        <p:spPr bwMode="auto">
          <a:xfrm>
            <a:off x="150880" y="706590"/>
            <a:ext cx="5112000" cy="307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239" y="911612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761223" y="2462913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C862F164-1F86-4EBC-9363-7020E8F53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 bwMode="auto">
          <a:xfrm>
            <a:off x="140900" y="3756484"/>
            <a:ext cx="5112000" cy="2862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39.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5.10.2021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7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39. KW 2021 bei ca. </a:t>
            </a:r>
            <a:r>
              <a:rPr lang="de-DE" sz="1500" dirty="0">
                <a:highlight>
                  <a:srgbClr val="FFFFFF"/>
                </a:highlight>
              </a:rPr>
              <a:t>1.200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1 Mio. A</a:t>
            </a:r>
            <a:r>
              <a:rPr lang="de-DE" sz="1500" dirty="0"/>
              <a:t>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F93D59-1131-4A61-A019-05EB10316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82" b="2304"/>
          <a:stretch/>
        </p:blipFill>
        <p:spPr>
          <a:xfrm>
            <a:off x="0" y="913576"/>
            <a:ext cx="9144000" cy="47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39.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>
            <a:off x="3799114" y="1306286"/>
            <a:ext cx="472345" cy="16182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4244" y="1098779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65 %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490358" y="1485279"/>
            <a:ext cx="59434" cy="37708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27540" y="1120138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65 % COVID-19</a:t>
            </a:r>
          </a:p>
        </p:txBody>
      </p: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18" y="3963951"/>
            <a:ext cx="7690581" cy="281988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8" y="510221"/>
            <a:ext cx="7543800" cy="276605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39.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2" y="18722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9" y="2084903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BC5C62-7FE9-44D6-9B1A-F1BDFAE097F0}"/>
              </a:ext>
            </a:extLst>
          </p:cNvPr>
          <p:cNvGrpSpPr/>
          <p:nvPr/>
        </p:nvGrpSpPr>
        <p:grpSpPr>
          <a:xfrm>
            <a:off x="2190208" y="4565327"/>
            <a:ext cx="5401424" cy="961299"/>
            <a:chOff x="1412875" y="4330546"/>
            <a:chExt cx="5760753" cy="1060650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196" y="4728990"/>
              <a:ext cx="57264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A159C484-2744-4AC3-BDCD-CF9901851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2875" y="5391196"/>
              <a:ext cx="576075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196" y="4330546"/>
              <a:ext cx="572643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2" y="498923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35%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517063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84D71C6-DCCD-4FC9-830F-AC13259A23D9}"/>
              </a:ext>
            </a:extLst>
          </p:cNvPr>
          <p:cNvGrpSpPr/>
          <p:nvPr/>
        </p:nvGrpSpPr>
        <p:grpSpPr>
          <a:xfrm>
            <a:off x="2105607" y="1122568"/>
            <a:ext cx="5768653" cy="1034246"/>
            <a:chOff x="962489" y="1099523"/>
            <a:chExt cx="6271749" cy="1205634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76BE1B6-EB02-4C93-BC01-2B6FFE290393}"/>
                </a:ext>
              </a:extLst>
            </p:cNvPr>
            <p:cNvGrpSpPr/>
            <p:nvPr/>
          </p:nvGrpSpPr>
          <p:grpSpPr>
            <a:xfrm>
              <a:off x="962489" y="1574268"/>
              <a:ext cx="6271749" cy="730889"/>
              <a:chOff x="-700962" y="3750761"/>
              <a:chExt cx="8301225" cy="1090168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19856512-D8A4-4FD3-80E2-AD0AF8E47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00962" y="3750761"/>
                <a:ext cx="81632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3D6F6517-A603-4E7D-852C-73E7E4AEE8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563019" y="4840929"/>
                <a:ext cx="816328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503671C6-F4CE-4A4B-BEC1-B2C3ACFEB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896" y="1099523"/>
              <a:ext cx="616753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285B9082-1FAD-4E14-9CCB-A75DCFAB7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5" t="86648" r="62919" b="3425"/>
          <a:stretch/>
        </p:blipFill>
        <p:spPr>
          <a:xfrm>
            <a:off x="3200681" y="2897255"/>
            <a:ext cx="2525352" cy="27459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8A24D28-974B-43A1-BDEC-A8DED5988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00" t="86648" r="16348" b="4204"/>
          <a:stretch/>
        </p:blipFill>
        <p:spPr>
          <a:xfrm>
            <a:off x="5731463" y="2908024"/>
            <a:ext cx="2402830" cy="25305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C7FE4CD-5F0C-4385-AD80-11D21FDB5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2722"/>
            <a:ext cx="3287486" cy="18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47F39ED-5F02-4F6F-9C3C-BF73530FC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48" y="967722"/>
            <a:ext cx="5947099" cy="29086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D3E8B6-74A7-4ED2-BD97-BC2BC3530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86" y="3714029"/>
            <a:ext cx="5947561" cy="29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39.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97067" y="5478941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516577" y="52481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70250" y="5031362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22375" y="452641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1" y="1068148"/>
            <a:ext cx="4490320" cy="269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8" y="3967550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39.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5.10.2021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37/2021)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37/2021)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38.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384201" y="1811209"/>
            <a:ext cx="534862" cy="20722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919063" y="158037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7439261" y="2415244"/>
            <a:ext cx="613660" cy="6998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083732" y="225439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439262" y="4499519"/>
            <a:ext cx="572208" cy="178607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8011470" y="426868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 flipV="1">
            <a:off x="7371352" y="5249113"/>
            <a:ext cx="541985" cy="28511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7948658" y="499798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159122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Bildschirmpräsentation (4:3)</PresentationFormat>
  <Paragraphs>156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5.10.2021</vt:lpstr>
      <vt:lpstr>GrippeWeb bis zur 38. KW 2021 </vt:lpstr>
      <vt:lpstr>Arbeitsgemeinschaft Influenza ARE-Konsultationen bis zur 39.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(n=3.912)</vt:lpstr>
      <vt:lpstr>Ausbrüche in Schulen (n=3.707)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2614</cp:revision>
  <cp:lastPrinted>2020-05-13T06:04:10Z</cp:lastPrinted>
  <dcterms:created xsi:type="dcterms:W3CDTF">2015-11-02T12:29:13Z</dcterms:created>
  <dcterms:modified xsi:type="dcterms:W3CDTF">2021-10-06T08:25:03Z</dcterms:modified>
</cp:coreProperties>
</file>