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73" r:id="rId2"/>
    <p:sldId id="265" r:id="rId3"/>
    <p:sldId id="270" r:id="rId4"/>
    <p:sldId id="263" r:id="rId5"/>
    <p:sldId id="782" r:id="rId6"/>
    <p:sldId id="774" r:id="rId7"/>
    <p:sldId id="783" r:id="rId8"/>
    <p:sldId id="779" r:id="rId9"/>
    <p:sldId id="78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1" autoAdjust="0"/>
  </p:normalViewPr>
  <p:slideViewPr>
    <p:cSldViewPr snapToGrid="0">
      <p:cViewPr>
        <p:scale>
          <a:sx n="60" d="100"/>
          <a:sy n="60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EFB5-3C54-4991-A9C6-69ACFF268709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3C935-0D51-43CD-8359-D6D62A69F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66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54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Annahmen: R = 6 (Delta) -&gt; R= 4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4000 Folgefälle die durch Isolierung vermeidbar sind.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Ungeimpfte Population.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geimpfter Population: Folgefallzahl durch 3 teilen (Impfeffektivität 67% gegen Infektion)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3C935-0D51-43CD-8359-D6D62A69FA1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32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PCR-Abschlusstest:</a:t>
            </a:r>
            <a:b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÷ 4000 = 0.01%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3C935-0D51-43CD-8359-D6D62A69FA1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5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83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7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19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Pinf</a:t>
            </a:r>
            <a:r>
              <a:rPr lang="de-DE" dirty="0"/>
              <a:t> ist </a:t>
            </a:r>
            <a:r>
              <a:rPr lang="de-DE" dirty="0" err="1"/>
              <a:t>evtl</a:t>
            </a:r>
            <a:r>
              <a:rPr lang="de-DE" dirty="0"/>
              <a:t> leichter zu kommunizieren: die Wahrscheinlichkeit, dass ein Patient am Ende der Isolierung noch ansteckend ist. </a:t>
            </a:r>
            <a:r>
              <a:rPr lang="de-DE" dirty="0" err="1"/>
              <a:t>Pinf</a:t>
            </a:r>
            <a:r>
              <a:rPr lang="de-DE" dirty="0"/>
              <a:t> liegt bei 14 Tagen Isolation unter 1%.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A7944-E888-40D6-803A-D0347EFF2ED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9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21F70-8934-426A-BF40-7B9025BBA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94016-1DB0-4F1A-9992-4B9C5D0A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6F989-5C61-4E8B-A013-92E5A6D3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3C40F2-D33E-4276-B177-9FFBEA87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6B5FC-1BE3-4647-BEEA-B36DD003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1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982BB-C6C9-4A9B-87E4-88C762D4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71C0A-FCDB-4463-BBE3-2263C1470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B282DD-AC3A-4E1D-BBAB-417BC26C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8CD70F-F954-43A4-AB21-776DCF43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D4C6F-92DD-4758-B291-43F40FCB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96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C8DD71-9DC0-4AFA-BCAD-96591501D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8D0CC4-1495-4AF4-B2E5-EF7E3461E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F4AF34-5723-47BD-9EE3-FB1098B6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E5588A-BF00-4623-BB75-499ADCF2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12201-C857-4CEB-AB15-37E8FC61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88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BBD61-C99D-4205-A7EF-F4A6001C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0A6D75-CE63-4BA3-9285-2FB2493B1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FBFA66-0BDA-44F1-B2DE-FE76F3D2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5D60B2-C6BE-459E-8113-ACA73E3F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32419-C1B9-4B63-BCB9-62D8F17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5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6E021-DA1B-42A8-9DB4-A84E1238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3795D-9CC1-4509-BE04-E2D741E22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4538B-C7B9-471E-892C-BA8A9D82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FA3F67-AE05-4A4C-8B58-4FE6E6D4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AF7E2-FF66-47EE-A129-0727C09B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99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850E1-B539-4780-9C36-1DF6C15D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B7EA6B-8EAD-43E2-B7EA-36DC91007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F1C0D6-E858-4AC2-9925-22C83711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FA0913-8116-4758-865D-4265E410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973CEA-AA05-443C-AC3C-EF50938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E2059D-2FD9-494F-9612-840D4BB7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1B89-328A-4822-A6B6-F26E5C6A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51A155-02CE-4489-865C-8857FC12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F617C5-502C-44C5-ACA2-796EB22BC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79DC43-BCA9-43C5-9E80-D0C7D7BC3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C16AC6-3229-4064-BAC2-661957C0A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A392B9-0B6D-440F-A8CC-671C8719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497F24-FA8B-4FDF-B3DC-84919EE6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1E4D2A-23C9-473B-B2E1-E981AFCB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61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50781-34D7-44CD-B740-829055BC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36F7B4-A1DF-447C-A9AB-85D5FE51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0AD674-1C60-4F80-8885-2A5BE0CF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E48539-F7EF-4761-873C-5367AF46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8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5886FB-5278-42DF-A0E6-2C6F0356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98BF5E-7EA2-4189-A2F3-46AC42C8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1C9335-090B-4FE8-A41F-84555133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75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76C4A-85C5-4C9F-981A-49872109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8DDF81-1E38-44A4-84E0-24E1FB7F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8D2ED8-AB3C-4F72-9D1C-E034BB42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72C03C-5AB4-4E27-9533-B2EE5362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FF9E61-AD70-4CC5-9ADD-D05C72C6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B6953B-0C1B-4467-8898-E18858A6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90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BA46F-18FC-49E2-BB0F-F7D1D8C9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C7BC38A-1C66-4FCA-8A32-CE7F2740C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6921B8-BFF9-45C8-8B27-739CDAD4D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E80F67-2543-4B35-98DD-1BCF4685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3621F9-D972-45FD-A795-36D765CA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F41536-1085-4BD6-BD00-F688C962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11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DF0B0F-6175-4F57-A6C5-4EDC21AF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9AF8EE-901C-4123-A9DC-B528E43AA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9BD784-51CA-453A-AE22-D3541222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A43F-C8FF-4A3F-B283-B1438E7CF400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AD2EEF-AEEC-4321-B2CF-0E6761678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93C6ED-E94C-419E-B3B7-2DBBF307B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35C5C-ED59-471D-A8C1-2AB704EF75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68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BA268E4-C904-4BC9-AED3-1B4427994F88}"/>
              </a:ext>
            </a:extLst>
          </p:cNvPr>
          <p:cNvSpPr txBox="1"/>
          <p:nvPr/>
        </p:nvSpPr>
        <p:spPr>
          <a:xfrm>
            <a:off x="284813" y="1441343"/>
            <a:ext cx="1142250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Risikoabschätzung für unterschiedliche Isolierungsstrategien</a:t>
            </a:r>
          </a:p>
          <a:p>
            <a:pPr algn="ctr"/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Krisenstabssitzung am 8.10.21</a:t>
            </a:r>
          </a:p>
          <a:p>
            <a:pPr algn="ctr"/>
            <a:endParaRPr lang="de-DE" sz="2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Niebank, Oh, Kröger, von Kleist</a:t>
            </a:r>
          </a:p>
          <a:p>
            <a:pPr algn="ctr">
              <a:spcBef>
                <a:spcPts val="600"/>
              </a:spcBef>
            </a:pPr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ZBS 7, FG17, FG36, P5</a:t>
            </a:r>
          </a:p>
          <a:p>
            <a:pPr algn="ctr">
              <a:spcBef>
                <a:spcPts val="600"/>
              </a:spcBef>
            </a:pPr>
            <a:r>
              <a:rPr lang="de-DE" sz="2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Abt. 1 Diagnostik AG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9794157-EAC1-46C1-9277-FC025D52B0F8}"/>
              </a:ext>
            </a:extLst>
          </p:cNvPr>
          <p:cNvCxnSpPr>
            <a:cxnSpLocks/>
          </p:cNvCxnSpPr>
          <p:nvPr/>
        </p:nvCxnSpPr>
        <p:spPr>
          <a:xfrm>
            <a:off x="4497572" y="5053030"/>
            <a:ext cx="3062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1B1F6D1-A537-463F-BD76-25F59BAFE8ED}"/>
              </a:ext>
            </a:extLst>
          </p:cNvPr>
          <p:cNvSpPr txBox="1"/>
          <p:nvPr/>
        </p:nvSpPr>
        <p:spPr>
          <a:xfrm>
            <a:off x="825416" y="1440000"/>
            <a:ext cx="35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Keine Isolierung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42D42F-49BD-482F-B5C1-9528E3954150}"/>
              </a:ext>
            </a:extLst>
          </p:cNvPr>
          <p:cNvSpPr txBox="1"/>
          <p:nvPr/>
        </p:nvSpPr>
        <p:spPr>
          <a:xfrm>
            <a:off x="6754582" y="1440000"/>
            <a:ext cx="35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Arial" panose="020B0604020202020204" pitchFamily="34" charset="0"/>
                <a:cs typeface="Arial" panose="020B0604020202020204" pitchFamily="34" charset="0"/>
              </a:rPr>
              <a:t>5 Tage Isolierung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AF50E44-CFD6-4314-853C-6ACB18C41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04353"/>
              </p:ext>
            </p:extLst>
          </p:nvPr>
        </p:nvGraphicFramePr>
        <p:xfrm>
          <a:off x="169977" y="1901665"/>
          <a:ext cx="11852045" cy="4199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Prism 9" r:id="rId4" imgW="9362448" imgH="3318194" progId="Prism9.Document">
                  <p:embed/>
                </p:oleObj>
              </mc:Choice>
              <mc:Fallback>
                <p:oleObj name="Prism 9" r:id="rId4" imgW="9362448" imgH="3318194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977" y="1901665"/>
                        <a:ext cx="11852045" cy="4199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13AC826-F3B4-41F8-A68D-367A5201E66A}"/>
              </a:ext>
            </a:extLst>
          </p:cNvPr>
          <p:cNvSpPr txBox="1"/>
          <p:nvPr/>
        </p:nvSpPr>
        <p:spPr>
          <a:xfrm>
            <a:off x="6898167" y="3316096"/>
            <a:ext cx="14879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2630 </a:t>
            </a:r>
            <a:b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Folgefälle </a:t>
            </a:r>
            <a:b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8AED22-7105-4FC9-82C5-1EFBF9882FF8}"/>
              </a:ext>
            </a:extLst>
          </p:cNvPr>
          <p:cNvSpPr txBox="1"/>
          <p:nvPr/>
        </p:nvSpPr>
        <p:spPr>
          <a:xfrm>
            <a:off x="3219884" y="3439207"/>
            <a:ext cx="2116285" cy="43088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Folgefälle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5C67DAA-B204-4BA8-8C99-5D99F240802C}"/>
              </a:ext>
            </a:extLst>
          </p:cNvPr>
          <p:cNvCxnSpPr>
            <a:cxnSpLocks/>
          </p:cNvCxnSpPr>
          <p:nvPr/>
        </p:nvCxnSpPr>
        <p:spPr>
          <a:xfrm>
            <a:off x="8386075" y="3053164"/>
            <a:ext cx="11235" cy="229003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ECED74B-9A62-4F7F-9F90-8D583E3D3F20}"/>
              </a:ext>
            </a:extLst>
          </p:cNvPr>
          <p:cNvSpPr txBox="1"/>
          <p:nvPr/>
        </p:nvSpPr>
        <p:spPr>
          <a:xfrm>
            <a:off x="9068855" y="3439207"/>
            <a:ext cx="2116285" cy="43088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1370 Folgefälle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0676FE5-3497-4E70-9DF8-A19D029D5ECE}"/>
              </a:ext>
            </a:extLst>
          </p:cNvPr>
          <p:cNvGrpSpPr/>
          <p:nvPr/>
        </p:nvGrpSpPr>
        <p:grpSpPr>
          <a:xfrm>
            <a:off x="909392" y="5976493"/>
            <a:ext cx="9217605" cy="937949"/>
            <a:chOff x="909392" y="5976493"/>
            <a:chExt cx="9217605" cy="937949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2A54411-CFCB-41AC-81B8-270EF1BF1145}"/>
                </a:ext>
              </a:extLst>
            </p:cNvPr>
            <p:cNvSpPr txBox="1"/>
            <p:nvPr/>
          </p:nvSpPr>
          <p:spPr>
            <a:xfrm>
              <a:off x="6923876" y="5976493"/>
              <a:ext cx="3203121" cy="93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Relatives Risiko: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1370 ÷ 4000 = 34.3% 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183390A-ACA8-4426-9E61-4746F8B88B57}"/>
                </a:ext>
              </a:extLst>
            </p:cNvPr>
            <p:cNvSpPr txBox="1"/>
            <p:nvPr/>
          </p:nvSpPr>
          <p:spPr>
            <a:xfrm>
              <a:off x="909392" y="5976493"/>
              <a:ext cx="3118161" cy="93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Relatives Risiko: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4000 ÷ 4000 = 100% 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2914E1E4-2C01-44CA-A492-E39B0661C863}"/>
              </a:ext>
            </a:extLst>
          </p:cNvPr>
          <p:cNvSpPr txBox="1"/>
          <p:nvPr/>
        </p:nvSpPr>
        <p:spPr>
          <a:xfrm>
            <a:off x="169977" y="113348"/>
            <a:ext cx="11782753" cy="873316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Virtuelle Kohorte von 1000 Patienten, Tag 0 (Symptombeginn) bis Tag 14+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Ziel: Anzahl der Folgefälle minimieren durch Isolierung +/- Testen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1DD26EF-1DF3-441C-AA5F-CC418752E7C2}"/>
              </a:ext>
            </a:extLst>
          </p:cNvPr>
          <p:cNvSpPr/>
          <p:nvPr/>
        </p:nvSpPr>
        <p:spPr>
          <a:xfrm>
            <a:off x="6096000" y="1169582"/>
            <a:ext cx="5844363" cy="480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E324838-AEA9-4588-B511-032C56B0D7BE}"/>
              </a:ext>
            </a:extLst>
          </p:cNvPr>
          <p:cNvGrpSpPr/>
          <p:nvPr/>
        </p:nvGrpSpPr>
        <p:grpSpPr>
          <a:xfrm>
            <a:off x="169200" y="1440000"/>
            <a:ext cx="11861504" cy="5474442"/>
            <a:chOff x="169200" y="248481"/>
            <a:chExt cx="11861504" cy="5474442"/>
          </a:xfrm>
        </p:grpSpPr>
        <p:graphicFrame>
          <p:nvGraphicFramePr>
            <p:cNvPr id="2" name="Objekt 1">
              <a:extLst>
                <a:ext uri="{FF2B5EF4-FFF2-40B4-BE49-F238E27FC236}">
                  <a16:creationId xmlns:a16="http://schemas.microsoft.com/office/drawing/2014/main" id="{BC236874-8A20-44A2-97BD-695FDA725A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6041081"/>
                </p:ext>
              </p:extLst>
            </p:nvPr>
          </p:nvGraphicFramePr>
          <p:xfrm>
            <a:off x="169200" y="709200"/>
            <a:ext cx="11861504" cy="420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7" name="Prism 9" r:id="rId4" imgW="9362448" imgH="3316754" progId="Prism9.Document">
                    <p:embed/>
                  </p:oleObj>
                </mc:Choice>
                <mc:Fallback>
                  <p:oleObj name="Prism 9" r:id="rId4" imgW="9362448" imgH="3316754" progId="Prism9.Document">
                    <p:embed/>
                    <p:pic>
                      <p:nvPicPr>
                        <p:cNvPr id="2" name="Objekt 1">
                          <a:extLst>
                            <a:ext uri="{FF2B5EF4-FFF2-40B4-BE49-F238E27FC236}">
                              <a16:creationId xmlns:a16="http://schemas.microsoft.com/office/drawing/2014/main" id="{BC236874-8A20-44A2-97BD-695FDA725A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200" y="709200"/>
                          <a:ext cx="11861504" cy="420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A3FF53F-97B0-4D67-93C7-D3A4F4890F42}"/>
                </a:ext>
              </a:extLst>
            </p:cNvPr>
            <p:cNvSpPr txBox="1"/>
            <p:nvPr/>
          </p:nvSpPr>
          <p:spPr>
            <a:xfrm>
              <a:off x="825416" y="248481"/>
              <a:ext cx="3539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2400" u="sng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de-DE" dirty="0"/>
                <a:t>Keine Isolierung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EA964E74-AEE5-44DC-B6DF-9C538EBFC34F}"/>
                </a:ext>
              </a:extLst>
            </p:cNvPr>
            <p:cNvSpPr txBox="1"/>
            <p:nvPr/>
          </p:nvSpPr>
          <p:spPr>
            <a:xfrm>
              <a:off x="6754582" y="248481"/>
              <a:ext cx="4803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u="sng" dirty="0">
                  <a:latin typeface="Arial" panose="020B0604020202020204" pitchFamily="34" charset="0"/>
                  <a:cs typeface="Arial" panose="020B0604020202020204" pitchFamily="34" charset="0"/>
                </a:rPr>
                <a:t>14 Tage Isolierung plus AG-Test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AE1B9F2-C748-4D88-9C90-114487D2683B}"/>
                </a:ext>
              </a:extLst>
            </p:cNvPr>
            <p:cNvSpPr txBox="1"/>
            <p:nvPr/>
          </p:nvSpPr>
          <p:spPr>
            <a:xfrm>
              <a:off x="6898167" y="2124577"/>
              <a:ext cx="14879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3998</a:t>
              </a:r>
              <a:b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Folgefälle </a:t>
              </a:r>
              <a:b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2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verhindert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EC74EB9-6B68-4DF4-8CE1-D8F611E94E91}"/>
                </a:ext>
              </a:extLst>
            </p:cNvPr>
            <p:cNvSpPr txBox="1"/>
            <p:nvPr/>
          </p:nvSpPr>
          <p:spPr>
            <a:xfrm>
              <a:off x="3219884" y="2247688"/>
              <a:ext cx="2116285" cy="43088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2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4000 Folgefälle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641C6CD-38C2-4111-B8DF-C7DB4B4B8C04}"/>
                </a:ext>
              </a:extLst>
            </p:cNvPr>
            <p:cNvSpPr txBox="1"/>
            <p:nvPr/>
          </p:nvSpPr>
          <p:spPr>
            <a:xfrm>
              <a:off x="6923876" y="4784974"/>
              <a:ext cx="2945037" cy="93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Relatives Risiko: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1.6 ÷ 4000 = 0.04% 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08AEBD8-E8BA-4342-A087-EEA894D60D68}"/>
                </a:ext>
              </a:extLst>
            </p:cNvPr>
            <p:cNvSpPr txBox="1"/>
            <p:nvPr/>
          </p:nvSpPr>
          <p:spPr>
            <a:xfrm>
              <a:off x="909392" y="4784974"/>
              <a:ext cx="3118161" cy="93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Relatives Risiko: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4000 ÷ 4000 = 100% </a:t>
              </a: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E5C1FA3-32DE-44AC-9CC9-833ED0A376D4}"/>
                </a:ext>
              </a:extLst>
            </p:cNvPr>
            <p:cNvCxnSpPr>
              <a:cxnSpLocks/>
            </p:cNvCxnSpPr>
            <p:nvPr/>
          </p:nvCxnSpPr>
          <p:spPr>
            <a:xfrm>
              <a:off x="11334308" y="2621710"/>
              <a:ext cx="0" cy="15037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333FEDE-E8EB-4EDF-92EE-2D06F6312D0D}"/>
                </a:ext>
              </a:extLst>
            </p:cNvPr>
            <p:cNvSpPr txBox="1"/>
            <p:nvPr/>
          </p:nvSpPr>
          <p:spPr>
            <a:xfrm>
              <a:off x="9697392" y="2247688"/>
              <a:ext cx="1880643" cy="43088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2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1.6 Folgefälle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2D7D9738-3558-484D-A0A4-FFC6B90A4554}"/>
              </a:ext>
            </a:extLst>
          </p:cNvPr>
          <p:cNvSpPr txBox="1"/>
          <p:nvPr/>
        </p:nvSpPr>
        <p:spPr>
          <a:xfrm>
            <a:off x="169977" y="113348"/>
            <a:ext cx="11782753" cy="873316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Virtuelle Kohorte von 1000 Patienten, Tag 0 (Symptombeginn) bis Tag 14+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Ziel: Anzahl der Folgefälle minimieren durch Isolierung +/- Testen</a:t>
            </a:r>
          </a:p>
        </p:txBody>
      </p:sp>
    </p:spTree>
    <p:extLst>
      <p:ext uri="{BB962C8B-B14F-4D97-AF65-F5344CB8AC3E}">
        <p14:creationId xmlns:p14="http://schemas.microsoft.com/office/powerpoint/2010/main" val="386602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94CD3FB-F9EF-42FA-8923-B051E2FD1259}"/>
              </a:ext>
            </a:extLst>
          </p:cNvPr>
          <p:cNvGrpSpPr/>
          <p:nvPr/>
        </p:nvGrpSpPr>
        <p:grpSpPr>
          <a:xfrm>
            <a:off x="1918040" y="402948"/>
            <a:ext cx="10085920" cy="5494357"/>
            <a:chOff x="1269454" y="126494"/>
            <a:chExt cx="10085920" cy="5494357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F87EA825-C0A1-4C3F-8C45-7DA385653E5E}"/>
                </a:ext>
              </a:extLst>
            </p:cNvPr>
            <p:cNvGrpSpPr/>
            <p:nvPr/>
          </p:nvGrpSpPr>
          <p:grpSpPr>
            <a:xfrm>
              <a:off x="1269454" y="588159"/>
              <a:ext cx="10085920" cy="5032692"/>
              <a:chOff x="769724" y="362268"/>
              <a:chExt cx="10085920" cy="5032692"/>
            </a:xfrm>
          </p:grpSpPr>
          <p:graphicFrame>
            <p:nvGraphicFramePr>
              <p:cNvPr id="2" name="Objekt 1">
                <a:extLst>
                  <a:ext uri="{FF2B5EF4-FFF2-40B4-BE49-F238E27FC236}">
                    <a16:creationId xmlns:a16="http://schemas.microsoft.com/office/drawing/2014/main" id="{5AA12C28-D837-4B04-B92F-3E2CD62AB1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532414"/>
                  </p:ext>
                </p:extLst>
              </p:nvPr>
            </p:nvGraphicFramePr>
            <p:xfrm>
              <a:off x="769724" y="362268"/>
              <a:ext cx="10085920" cy="5032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8" name="Prism 9" r:id="rId3" imgW="9356326" imgH="4668731" progId="Prism9.Document">
                      <p:embed/>
                    </p:oleObj>
                  </mc:Choice>
                  <mc:Fallback>
                    <p:oleObj name="Prism 9" r:id="rId3" imgW="9356326" imgH="4668731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69724" y="362268"/>
                            <a:ext cx="10085920" cy="503269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FEFD3783-DAF2-4B6E-980E-5B7341A925A7}"/>
                  </a:ext>
                </a:extLst>
              </p:cNvPr>
              <p:cNvGrpSpPr/>
              <p:nvPr/>
            </p:nvGrpSpPr>
            <p:grpSpPr>
              <a:xfrm>
                <a:off x="908049" y="2076450"/>
                <a:ext cx="2927351" cy="3124200"/>
                <a:chOff x="908049" y="2076450"/>
                <a:chExt cx="2927351" cy="3124200"/>
              </a:xfrm>
            </p:grpSpPr>
            <p:sp>
              <p:nvSpPr>
                <p:cNvPr id="3" name="Rechteck 2">
                  <a:extLst>
                    <a:ext uri="{FF2B5EF4-FFF2-40B4-BE49-F238E27FC236}">
                      <a16:creationId xmlns:a16="http://schemas.microsoft.com/office/drawing/2014/main" id="{D2F585FF-82E9-4E8C-8ABC-D0F30B8E4389}"/>
                    </a:ext>
                  </a:extLst>
                </p:cNvPr>
                <p:cNvSpPr/>
                <p:nvPr/>
              </p:nvSpPr>
              <p:spPr>
                <a:xfrm>
                  <a:off x="2489199" y="2076450"/>
                  <a:ext cx="1346199" cy="37465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" name="Gerader Verbinder 4">
                  <a:extLst>
                    <a:ext uri="{FF2B5EF4-FFF2-40B4-BE49-F238E27FC236}">
                      <a16:creationId xmlns:a16="http://schemas.microsoft.com/office/drawing/2014/main" id="{C0D46C8D-D4FD-44E1-A8EC-7658A770C2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8049" y="2451100"/>
                  <a:ext cx="1581152" cy="6921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" name="Gerader Verbinder 6">
                  <a:extLst>
                    <a:ext uri="{FF2B5EF4-FFF2-40B4-BE49-F238E27FC236}">
                      <a16:creationId xmlns:a16="http://schemas.microsoft.com/office/drawing/2014/main" id="{B1311067-73A6-4ECA-9931-07CF8C0FA1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5400" y="2452226"/>
                  <a:ext cx="0" cy="7683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905A6630-36F2-4664-8A96-5037169FC29B}"/>
                    </a:ext>
                  </a:extLst>
                </p:cNvPr>
                <p:cNvSpPr/>
                <p:nvPr/>
              </p:nvSpPr>
              <p:spPr>
                <a:xfrm>
                  <a:off x="908050" y="3155950"/>
                  <a:ext cx="2927350" cy="20447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1A3D56C8-EBEC-4DD4-A4E5-A74E4210D171}"/>
                  </a:ext>
                </a:extLst>
              </p:cNvPr>
              <p:cNvGrpSpPr/>
              <p:nvPr/>
            </p:nvGrpSpPr>
            <p:grpSpPr>
              <a:xfrm>
                <a:off x="4224273" y="2082546"/>
                <a:ext cx="2927351" cy="3124200"/>
                <a:chOff x="908049" y="2076450"/>
                <a:chExt cx="2927351" cy="3124200"/>
              </a:xfrm>
            </p:grpSpPr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id="{AA627A31-A111-49B7-A7A3-DD6E17CD61E0}"/>
                    </a:ext>
                  </a:extLst>
                </p:cNvPr>
                <p:cNvSpPr/>
                <p:nvPr/>
              </p:nvSpPr>
              <p:spPr>
                <a:xfrm>
                  <a:off x="2489199" y="2076450"/>
                  <a:ext cx="1346199" cy="37465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6" name="Gerader Verbinder 15">
                  <a:extLst>
                    <a:ext uri="{FF2B5EF4-FFF2-40B4-BE49-F238E27FC236}">
                      <a16:creationId xmlns:a16="http://schemas.microsoft.com/office/drawing/2014/main" id="{68AB075C-F8F6-4D2C-BD2F-D7A8DE3C12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8049" y="2451100"/>
                  <a:ext cx="1581152" cy="6921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B4F71E84-A101-4861-BB65-79AB520B9B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5400" y="2452226"/>
                  <a:ext cx="0" cy="7683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8" name="Rechteck 17">
                  <a:extLst>
                    <a:ext uri="{FF2B5EF4-FFF2-40B4-BE49-F238E27FC236}">
                      <a16:creationId xmlns:a16="http://schemas.microsoft.com/office/drawing/2014/main" id="{31048567-DD27-40E0-94D2-8F4B8146D42E}"/>
                    </a:ext>
                  </a:extLst>
                </p:cNvPr>
                <p:cNvSpPr/>
                <p:nvPr/>
              </p:nvSpPr>
              <p:spPr>
                <a:xfrm>
                  <a:off x="908050" y="3155950"/>
                  <a:ext cx="2927350" cy="20447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36715F39-7B2E-4925-A9E6-B09AED0D71D2}"/>
                  </a:ext>
                </a:extLst>
              </p:cNvPr>
              <p:cNvGrpSpPr/>
              <p:nvPr/>
            </p:nvGrpSpPr>
            <p:grpSpPr>
              <a:xfrm>
                <a:off x="7549641" y="2088642"/>
                <a:ext cx="2927351" cy="3124200"/>
                <a:chOff x="908049" y="2076450"/>
                <a:chExt cx="2927351" cy="3124200"/>
              </a:xfrm>
            </p:grpSpPr>
            <p:sp>
              <p:nvSpPr>
                <p:cNvPr id="20" name="Rechteck 19">
                  <a:extLst>
                    <a:ext uri="{FF2B5EF4-FFF2-40B4-BE49-F238E27FC236}">
                      <a16:creationId xmlns:a16="http://schemas.microsoft.com/office/drawing/2014/main" id="{F4C8EA52-1C45-4C47-A363-D20F81D90157}"/>
                    </a:ext>
                  </a:extLst>
                </p:cNvPr>
                <p:cNvSpPr/>
                <p:nvPr/>
              </p:nvSpPr>
              <p:spPr>
                <a:xfrm>
                  <a:off x="2489199" y="2076450"/>
                  <a:ext cx="1346199" cy="37465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4BA39B71-BFCD-458D-B028-C275D66C0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8049" y="2451100"/>
                  <a:ext cx="1581152" cy="6921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95296297-00F8-4A45-88AF-6C3D44F265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5400" y="2452226"/>
                  <a:ext cx="0" cy="7683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E6FEDE6D-ADE6-4289-8571-1F42A49A371B}"/>
                    </a:ext>
                  </a:extLst>
                </p:cNvPr>
                <p:cNvSpPr/>
                <p:nvPr/>
              </p:nvSpPr>
              <p:spPr>
                <a:xfrm>
                  <a:off x="908050" y="3155950"/>
                  <a:ext cx="2927350" cy="20447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8E14EBC-9904-47A6-A352-4FFE9EDD3B19}"/>
                </a:ext>
              </a:extLst>
            </p:cNvPr>
            <p:cNvSpPr txBox="1"/>
            <p:nvPr/>
          </p:nvSpPr>
          <p:spPr>
            <a:xfrm>
              <a:off x="2206828" y="126494"/>
              <a:ext cx="1307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10 Tage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EAFC5FC-6669-4131-802A-F733F38A2655}"/>
                </a:ext>
              </a:extLst>
            </p:cNvPr>
            <p:cNvSpPr txBox="1"/>
            <p:nvPr/>
          </p:nvSpPr>
          <p:spPr>
            <a:xfrm>
              <a:off x="4869754" y="126494"/>
              <a:ext cx="276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10 Tage plus PCR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5952507-FEE2-4B67-8B60-9AA65B96D2E2}"/>
                </a:ext>
              </a:extLst>
            </p:cNvPr>
            <p:cNvSpPr txBox="1"/>
            <p:nvPr/>
          </p:nvSpPr>
          <p:spPr>
            <a:xfrm>
              <a:off x="8985000" y="126494"/>
              <a:ext cx="1307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14 Tage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119D0DD-85C8-4797-B6A8-562D681A33A2}"/>
                </a:ext>
              </a:extLst>
            </p:cNvPr>
            <p:cNvSpPr txBox="1"/>
            <p:nvPr/>
          </p:nvSpPr>
          <p:spPr>
            <a:xfrm>
              <a:off x="3338741" y="4409874"/>
              <a:ext cx="790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DAAF581A-8A9E-43B9-A4BA-4B0607914CD3}"/>
                </a:ext>
              </a:extLst>
            </p:cNvPr>
            <p:cNvSpPr txBox="1"/>
            <p:nvPr/>
          </p:nvSpPr>
          <p:spPr>
            <a:xfrm>
              <a:off x="6266091" y="4409874"/>
              <a:ext cx="790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34348922-5310-4B99-BEC2-6C78B6659D83}"/>
                </a:ext>
              </a:extLst>
            </p:cNvPr>
            <p:cNvSpPr txBox="1"/>
            <p:nvPr/>
          </p:nvSpPr>
          <p:spPr>
            <a:xfrm>
              <a:off x="10486581" y="4409874"/>
              <a:ext cx="790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84976DFF-B9BA-40E1-A883-87A6B6876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60915"/>
              </p:ext>
            </p:extLst>
          </p:nvPr>
        </p:nvGraphicFramePr>
        <p:xfrm>
          <a:off x="127590" y="5897181"/>
          <a:ext cx="11497716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963">
                  <a:extLst>
                    <a:ext uri="{9D8B030D-6E8A-4147-A177-3AD203B41FA5}">
                      <a16:colId xmlns:a16="http://schemas.microsoft.com/office/drawing/2014/main" val="2632230838"/>
                    </a:ext>
                  </a:extLst>
                </a:gridCol>
                <a:gridCol w="3338624">
                  <a:extLst>
                    <a:ext uri="{9D8B030D-6E8A-4147-A177-3AD203B41FA5}">
                      <a16:colId xmlns:a16="http://schemas.microsoft.com/office/drawing/2014/main" val="2561896420"/>
                    </a:ext>
                  </a:extLst>
                </a:gridCol>
                <a:gridCol w="3317358">
                  <a:extLst>
                    <a:ext uri="{9D8B030D-6E8A-4147-A177-3AD203B41FA5}">
                      <a16:colId xmlns:a16="http://schemas.microsoft.com/office/drawing/2014/main" val="20236633"/>
                    </a:ext>
                  </a:extLst>
                </a:gridCol>
                <a:gridCol w="2959771">
                  <a:extLst>
                    <a:ext uri="{9D8B030D-6E8A-4147-A177-3AD203B41FA5}">
                      <a16:colId xmlns:a16="http://schemas.microsoft.com/office/drawing/2014/main" val="3681293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Relatives Risiko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[0-18.1%]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[0-3.6%]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[0-3.9%]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9051"/>
                  </a:ext>
                </a:extLst>
              </a:tr>
            </a:tbl>
          </a:graphicData>
        </a:graphic>
      </p:graphicFrame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8C02ACB-1C0E-449B-8F53-1E7EA200E0A6}"/>
              </a:ext>
            </a:extLst>
          </p:cNvPr>
          <p:cNvCxnSpPr/>
          <p:nvPr/>
        </p:nvCxnSpPr>
        <p:spPr>
          <a:xfrm>
            <a:off x="6753828" y="4421528"/>
            <a:ext cx="0" cy="82759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0FDD488C-5559-4D76-9D77-D2413C192696}"/>
              </a:ext>
            </a:extLst>
          </p:cNvPr>
          <p:cNvCxnSpPr/>
          <p:nvPr/>
        </p:nvCxnSpPr>
        <p:spPr>
          <a:xfrm>
            <a:off x="11435787" y="5422739"/>
            <a:ext cx="1895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2FD2288-54B2-4BD2-B4AA-42DDA87289FF}"/>
              </a:ext>
            </a:extLst>
          </p:cNvPr>
          <p:cNvCxnSpPr>
            <a:cxnSpLocks/>
          </p:cNvCxnSpPr>
          <p:nvPr/>
        </p:nvCxnSpPr>
        <p:spPr>
          <a:xfrm>
            <a:off x="7705154" y="5416952"/>
            <a:ext cx="5947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5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FAA22-1BF3-42AD-8252-204E3988E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50258"/>
              </p:ext>
            </p:extLst>
          </p:nvPr>
        </p:nvGraphicFramePr>
        <p:xfrm>
          <a:off x="0" y="996356"/>
          <a:ext cx="12192001" cy="35074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963">
                  <a:extLst>
                    <a:ext uri="{9D8B030D-6E8A-4147-A177-3AD203B41FA5}">
                      <a16:colId xmlns:a16="http://schemas.microsoft.com/office/drawing/2014/main" val="1085479055"/>
                    </a:ext>
                  </a:extLst>
                </a:gridCol>
                <a:gridCol w="3391786">
                  <a:extLst>
                    <a:ext uri="{9D8B030D-6E8A-4147-A177-3AD203B41FA5}">
                      <a16:colId xmlns:a16="http://schemas.microsoft.com/office/drawing/2014/main" val="1177451959"/>
                    </a:ext>
                  </a:extLst>
                </a:gridCol>
                <a:gridCol w="3530009">
                  <a:extLst>
                    <a:ext uri="{9D8B030D-6E8A-4147-A177-3AD203B41FA5}">
                      <a16:colId xmlns:a16="http://schemas.microsoft.com/office/drawing/2014/main" val="2574060252"/>
                    </a:ext>
                  </a:extLst>
                </a:gridCol>
                <a:gridCol w="3388243">
                  <a:extLst>
                    <a:ext uri="{9D8B030D-6E8A-4147-A177-3AD203B41FA5}">
                      <a16:colId xmlns:a16="http://schemas.microsoft.com/office/drawing/2014/main" val="4070723071"/>
                    </a:ext>
                  </a:extLst>
                </a:gridCol>
              </a:tblGrid>
              <a:tr h="747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Isolierungs-dauer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Ohne 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3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Antigentest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3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PCR-Test 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14066"/>
                  </a:ext>
                </a:extLst>
              </a:tr>
              <a:tr h="976290">
                <a:tc>
                  <a:txBody>
                    <a:bodyPr/>
                    <a:lstStyle/>
                    <a:p>
                      <a:pPr algn="ctr"/>
                      <a:r>
                        <a:rPr lang="de-DE" sz="2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 [0-3.9%]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statt 4000 Folgefälle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0.04% [0-2.3%]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statt 4000 Folgefälle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0.01% [0-0.8%]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statt 4000 Folgefälle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11530"/>
                  </a:ext>
                </a:extLst>
              </a:tr>
              <a:tr h="961405">
                <a:tc>
                  <a:txBody>
                    <a:bodyPr/>
                    <a:lstStyle/>
                    <a:p>
                      <a:pPr algn="ctr"/>
                      <a:r>
                        <a:rPr lang="de-DE" sz="2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 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[0-18.1%]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statt 4000 Folgefälle</a:t>
                      </a:r>
                      <a:endParaRPr lang="de-DE" sz="23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 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[0-10.9%]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</a:t>
                      </a: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statt 4000 </a:t>
                      </a:r>
                      <a:r>
                        <a:rPr lang="de-DE" sz="2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Folgefälle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de-DE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 </a:t>
                      </a:r>
                      <a:r>
                        <a:rPr lang="de-DE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[0-3.6%]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3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statt 4000 Folgefälle</a:t>
                      </a:r>
                      <a:endParaRPr lang="de-DE" sz="23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53128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pPr algn="ctr"/>
                      <a:r>
                        <a:rPr lang="de-DE" sz="2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34.3% [0.1- 56.4%] </a:t>
                      </a:r>
                      <a:br>
                        <a:rPr lang="de-DE" sz="2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2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1370 statt 4000 Folgefälle</a:t>
                      </a:r>
                      <a:endParaRPr lang="de-DE" sz="2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20.6% [0.1- 33.9%]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 [0- 11.3%]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644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Relatives Risiko verschiedener Isolierungsstrategien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9FA242A-6C6E-4F3F-9AE6-46925704831F}"/>
              </a:ext>
            </a:extLst>
          </p:cNvPr>
          <p:cNvSpPr/>
          <p:nvPr/>
        </p:nvSpPr>
        <p:spPr>
          <a:xfrm>
            <a:off x="5292321" y="1811949"/>
            <a:ext cx="3511437" cy="8671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F953D06-0586-4E93-839E-21854F304572}"/>
              </a:ext>
            </a:extLst>
          </p:cNvPr>
          <p:cNvSpPr/>
          <p:nvPr/>
        </p:nvSpPr>
        <p:spPr>
          <a:xfrm>
            <a:off x="8803758" y="1811034"/>
            <a:ext cx="3397496" cy="8671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B8D3A54-3A65-47F3-9D70-D9A2F29D445D}"/>
              </a:ext>
            </a:extLst>
          </p:cNvPr>
          <p:cNvSpPr/>
          <p:nvPr/>
        </p:nvSpPr>
        <p:spPr>
          <a:xfrm>
            <a:off x="1845430" y="1811950"/>
            <a:ext cx="3446891" cy="99725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09BA21C-7497-4B90-B9D8-0BBF58018453}"/>
              </a:ext>
            </a:extLst>
          </p:cNvPr>
          <p:cNvSpPr/>
          <p:nvPr/>
        </p:nvSpPr>
        <p:spPr>
          <a:xfrm>
            <a:off x="8803758" y="2678214"/>
            <a:ext cx="3388242" cy="11282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8FC2BCE-1B27-470E-B2C3-24EB5DEEDE35}"/>
              </a:ext>
            </a:extLst>
          </p:cNvPr>
          <p:cNvSpPr/>
          <p:nvPr/>
        </p:nvSpPr>
        <p:spPr>
          <a:xfrm>
            <a:off x="1845429" y="2809204"/>
            <a:ext cx="3446891" cy="997252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36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32D335-72EB-47FE-8756-A01FF684D510}"/>
              </a:ext>
            </a:extLst>
          </p:cNvPr>
          <p:cNvSpPr txBox="1"/>
          <p:nvPr/>
        </p:nvSpPr>
        <p:spPr>
          <a:xfrm>
            <a:off x="5533697" y="272743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1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5CAC-0359-A44A-A503-86868B9D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654" y="-27562"/>
            <a:ext cx="8229600" cy="965792"/>
          </a:xfrm>
        </p:spPr>
        <p:txBody>
          <a:bodyPr/>
          <a:lstStyle/>
          <a:p>
            <a:r>
              <a:rPr lang="de-DE" dirty="0" err="1"/>
              <a:t>Methods</a:t>
            </a:r>
            <a:r>
              <a:rPr lang="de-DE" dirty="0"/>
              <a:t> –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math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D58A-6168-8848-931C-5E43D8E2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800" y="792918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Output: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00438-1647-9E45-82BF-BD5F7ED20943}"/>
              </a:ext>
            </a:extLst>
          </p:cNvPr>
          <p:cNvSpPr/>
          <p:nvPr/>
        </p:nvSpPr>
        <p:spPr>
          <a:xfrm>
            <a:off x="8802169" y="1124744"/>
            <a:ext cx="154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Residual </a:t>
            </a:r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>
                <a:solidFill>
                  <a:srgbClr val="0070C0"/>
                </a:solidFill>
              </a:rPr>
              <a:t>after </a:t>
            </a:r>
            <a:r>
              <a:rPr lang="de-DE" b="1" dirty="0" err="1">
                <a:solidFill>
                  <a:srgbClr val="0070C0"/>
                </a:solidFill>
              </a:rPr>
              <a:t>isolation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or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quarantine</a:t>
            </a:r>
            <a:endParaRPr lang="de-D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A6098-FBDF-3C44-BC2F-9CDC29AE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98" y="3185764"/>
            <a:ext cx="4488886" cy="35453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8D372F-9EED-5A42-B3CE-9EB9E549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94" y="1461866"/>
            <a:ext cx="6518989" cy="1299537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53F8563B-6C6D-D04C-B9B3-424A4AD65A1B}"/>
              </a:ext>
            </a:extLst>
          </p:cNvPr>
          <p:cNvSpPr/>
          <p:nvPr/>
        </p:nvSpPr>
        <p:spPr>
          <a:xfrm rot="10800000">
            <a:off x="8235565" y="1469390"/>
            <a:ext cx="457262" cy="6753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E62FE1-AE0C-8B47-BA76-924F02958C27}"/>
              </a:ext>
            </a:extLst>
          </p:cNvPr>
          <p:cNvSpPr/>
          <p:nvPr/>
        </p:nvSpPr>
        <p:spPr>
          <a:xfrm>
            <a:off x="8875390" y="2078905"/>
            <a:ext cx="1541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 err="1">
                <a:solidFill>
                  <a:srgbClr val="00B050"/>
                </a:solidFill>
              </a:rPr>
              <a:t>w</a:t>
            </a:r>
            <a:r>
              <a:rPr lang="de-DE" b="1" dirty="0">
                <a:solidFill>
                  <a:srgbClr val="00B050"/>
                </a:solidFill>
              </a:rPr>
              <a:t>/o </a:t>
            </a:r>
            <a:r>
              <a:rPr lang="de-DE" b="1" dirty="0" err="1">
                <a:solidFill>
                  <a:srgbClr val="00B050"/>
                </a:solidFill>
              </a:rPr>
              <a:t>isolation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or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err="1">
                <a:solidFill>
                  <a:srgbClr val="00B050"/>
                </a:solidFill>
              </a:rPr>
              <a:t>quarantine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0FC1C1A-C890-F543-AB66-9B6D44264BB0}"/>
              </a:ext>
            </a:extLst>
          </p:cNvPr>
          <p:cNvSpPr/>
          <p:nvPr/>
        </p:nvSpPr>
        <p:spPr>
          <a:xfrm rot="10800000">
            <a:off x="8214733" y="2221905"/>
            <a:ext cx="457262" cy="649199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91BD3-9036-5D44-8B54-34FDA138ED4F}"/>
              </a:ext>
            </a:extLst>
          </p:cNvPr>
          <p:cNvSpPr/>
          <p:nvPr/>
        </p:nvSpPr>
        <p:spPr>
          <a:xfrm>
            <a:off x="1559496" y="3091709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0900B-FB59-FE44-84A2-794116A33909}"/>
              </a:ext>
            </a:extLst>
          </p:cNvPr>
          <p:cNvSpPr/>
          <p:nvPr/>
        </p:nvSpPr>
        <p:spPr>
          <a:xfrm>
            <a:off x="1637198" y="6341013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5F2BB0-4161-7044-939A-9B3D0098B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271" y="3185764"/>
            <a:ext cx="4545991" cy="34277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11752D6-69C6-2246-9D17-9651A80CD9A9}"/>
              </a:ext>
            </a:extLst>
          </p:cNvPr>
          <p:cNvSpPr/>
          <p:nvPr/>
        </p:nvSpPr>
        <p:spPr>
          <a:xfrm>
            <a:off x="6082676" y="3091708"/>
            <a:ext cx="373365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0F1EBF-9697-6D43-9769-38BEAB6CAF8A}"/>
              </a:ext>
            </a:extLst>
          </p:cNvPr>
          <p:cNvSpPr/>
          <p:nvPr/>
        </p:nvSpPr>
        <p:spPr>
          <a:xfrm>
            <a:off x="5925394" y="6303683"/>
            <a:ext cx="556784" cy="51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716DD4-6638-5844-B39E-8A4AA4B4AB83}"/>
              </a:ext>
            </a:extLst>
          </p:cNvPr>
          <p:cNvSpPr txBox="1"/>
          <p:nvPr/>
        </p:nvSpPr>
        <p:spPr>
          <a:xfrm>
            <a:off x="8034628" y="3509836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(negative </a:t>
            </a:r>
            <a:r>
              <a:rPr lang="de-DE" dirty="0" err="1"/>
              <a:t>test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77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FAA22-1BF3-42AD-8252-204E3988E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46871"/>
              </p:ext>
            </p:extLst>
          </p:nvPr>
        </p:nvGraphicFramePr>
        <p:xfrm>
          <a:off x="121404" y="1538616"/>
          <a:ext cx="119491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0744">
                  <a:extLst>
                    <a:ext uri="{9D8B030D-6E8A-4147-A177-3AD203B41FA5}">
                      <a16:colId xmlns:a16="http://schemas.microsoft.com/office/drawing/2014/main" val="1085479055"/>
                    </a:ext>
                  </a:extLst>
                </a:gridCol>
                <a:gridCol w="2897113">
                  <a:extLst>
                    <a:ext uri="{9D8B030D-6E8A-4147-A177-3AD203B41FA5}">
                      <a16:colId xmlns:a16="http://schemas.microsoft.com/office/drawing/2014/main" val="1177451959"/>
                    </a:ext>
                  </a:extLst>
                </a:gridCol>
                <a:gridCol w="2661256">
                  <a:extLst>
                    <a:ext uri="{9D8B030D-6E8A-4147-A177-3AD203B41FA5}">
                      <a16:colId xmlns:a16="http://schemas.microsoft.com/office/drawing/2014/main" val="2574060252"/>
                    </a:ext>
                  </a:extLst>
                </a:gridCol>
                <a:gridCol w="2930284">
                  <a:extLst>
                    <a:ext uri="{9D8B030D-6E8A-4147-A177-3AD203B41FA5}">
                      <a16:colId xmlns:a16="http://schemas.microsoft.com/office/drawing/2014/main" val="4070723071"/>
                    </a:ext>
                  </a:extLst>
                </a:gridCol>
                <a:gridCol w="1529795">
                  <a:extLst>
                    <a:ext uri="{9D8B030D-6E8A-4147-A177-3AD203B41FA5}">
                      <a16:colId xmlns:a16="http://schemas.microsoft.com/office/drawing/2014/main" val="3632475651"/>
                    </a:ext>
                  </a:extLst>
                </a:gridCol>
              </a:tblGrid>
              <a:tr h="488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Isolierungs-dauer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Ohne 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Antigentest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PCR-Test 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PCR-NPV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14066"/>
                  </a:ext>
                </a:extLst>
              </a:tr>
              <a:tr h="45104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0.04%</a:t>
                      </a:r>
                    </a:p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[0-2.3%]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[0-0.8%]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11530"/>
                  </a:ext>
                </a:extLst>
              </a:tr>
              <a:tr h="443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[0-18.1%]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[0-10.9%]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[0-3.6%]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53128"/>
                  </a:ext>
                </a:extLst>
              </a:tr>
              <a:tr h="42420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34.3% </a:t>
                      </a:r>
                      <a:b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[0.1- 56.4%]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20.6%</a:t>
                      </a:r>
                      <a:b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[0.1- 33.9%]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</a:t>
                      </a:r>
                      <a:b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[0- 11.3%]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64453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709D0E1-78A9-4A90-809D-2BD87B198E71}"/>
              </a:ext>
            </a:extLst>
          </p:cNvPr>
          <p:cNvSpPr/>
          <p:nvPr/>
        </p:nvSpPr>
        <p:spPr>
          <a:xfrm>
            <a:off x="4930815" y="2347795"/>
            <a:ext cx="2673752" cy="829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FA42B69-C13F-42C0-BB95-D6F5A6A057C7}"/>
              </a:ext>
            </a:extLst>
          </p:cNvPr>
          <p:cNvSpPr/>
          <p:nvPr/>
        </p:nvSpPr>
        <p:spPr>
          <a:xfrm>
            <a:off x="7604567" y="2346880"/>
            <a:ext cx="2939970" cy="829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Relatives Risiko verschiedener Isolierungsstrategien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45DAB6-391C-46FC-8704-7B1170B7879C}"/>
              </a:ext>
            </a:extLst>
          </p:cNvPr>
          <p:cNvSpPr/>
          <p:nvPr/>
        </p:nvSpPr>
        <p:spPr>
          <a:xfrm>
            <a:off x="2579077" y="2346880"/>
            <a:ext cx="1840523" cy="8376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892B63C-F53E-4366-BC75-A9534F830A14}"/>
              </a:ext>
            </a:extLst>
          </p:cNvPr>
          <p:cNvSpPr/>
          <p:nvPr/>
        </p:nvSpPr>
        <p:spPr>
          <a:xfrm>
            <a:off x="8065477" y="3184535"/>
            <a:ext cx="1840523" cy="87164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634AB94-DE6F-4E55-B1D6-F518C6354BC7}"/>
              </a:ext>
            </a:extLst>
          </p:cNvPr>
          <p:cNvSpPr/>
          <p:nvPr/>
        </p:nvSpPr>
        <p:spPr>
          <a:xfrm>
            <a:off x="2579076" y="3201531"/>
            <a:ext cx="1840523" cy="837655"/>
          </a:xfrm>
          <a:prstGeom prst="ellipse">
            <a:avLst/>
          </a:prstGeom>
          <a:noFill/>
          <a:ln w="158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FAA22-1BF3-42AD-8252-204E3988EB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404" y="1538616"/>
          <a:ext cx="1194919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0744">
                  <a:extLst>
                    <a:ext uri="{9D8B030D-6E8A-4147-A177-3AD203B41FA5}">
                      <a16:colId xmlns:a16="http://schemas.microsoft.com/office/drawing/2014/main" val="1085479055"/>
                    </a:ext>
                  </a:extLst>
                </a:gridCol>
                <a:gridCol w="2897113">
                  <a:extLst>
                    <a:ext uri="{9D8B030D-6E8A-4147-A177-3AD203B41FA5}">
                      <a16:colId xmlns:a16="http://schemas.microsoft.com/office/drawing/2014/main" val="1177451959"/>
                    </a:ext>
                  </a:extLst>
                </a:gridCol>
                <a:gridCol w="2661256">
                  <a:extLst>
                    <a:ext uri="{9D8B030D-6E8A-4147-A177-3AD203B41FA5}">
                      <a16:colId xmlns:a16="http://schemas.microsoft.com/office/drawing/2014/main" val="2574060252"/>
                    </a:ext>
                  </a:extLst>
                </a:gridCol>
                <a:gridCol w="2930284">
                  <a:extLst>
                    <a:ext uri="{9D8B030D-6E8A-4147-A177-3AD203B41FA5}">
                      <a16:colId xmlns:a16="http://schemas.microsoft.com/office/drawing/2014/main" val="4070723071"/>
                    </a:ext>
                  </a:extLst>
                </a:gridCol>
                <a:gridCol w="1529795">
                  <a:extLst>
                    <a:ext uri="{9D8B030D-6E8A-4147-A177-3AD203B41FA5}">
                      <a16:colId xmlns:a16="http://schemas.microsoft.com/office/drawing/2014/main" val="3632475651"/>
                    </a:ext>
                  </a:extLst>
                </a:gridCol>
              </a:tblGrid>
              <a:tr h="488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Isolierungs-dauer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Ohne 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Antigentest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PCR-Test 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PCR-NPV</a:t>
                      </a:r>
                    </a:p>
                  </a:txBody>
                  <a:tcPr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14066"/>
                  </a:ext>
                </a:extLst>
              </a:tr>
              <a:tr h="45104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[&lt;1-20%]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</a:t>
                      </a:r>
                    </a:p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[&lt;1- 9%]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[&lt;1- 4%]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11530"/>
                  </a:ext>
                </a:extLst>
              </a:tr>
              <a:tr h="443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</a:t>
                      </a:r>
                      <a:r>
                        <a:rPr lang="de-DE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[&lt;1- 30%]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[&lt;1- 13%]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53128"/>
                  </a:ext>
                </a:extLst>
              </a:tr>
              <a:tr h="424206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[1-99%]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 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[&lt;1-60%]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br>
                        <a:rPr lang="de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[&lt;1- 20%]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644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FCCFD7A-DE0F-486D-82D3-151222CA1F78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P (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): Wahrscheinlichkeit, dass ein Patient am Ende der Isolierung noch kontagiös ist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D16BF8-701D-48D9-BF85-4BBCCC33CC57}"/>
              </a:ext>
            </a:extLst>
          </p:cNvPr>
          <p:cNvSpPr/>
          <p:nvPr/>
        </p:nvSpPr>
        <p:spPr>
          <a:xfrm>
            <a:off x="0" y="63428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van der Toorn W, Oh DY, Bourquain D, Michel J, Krause E, Nitsche A, von Kleist M; Working Group on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at RKI. An intra-host SARS-CoV-2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quarantine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travelers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and de-isolation. Patterns 2021</a:t>
            </a:r>
          </a:p>
        </p:txBody>
      </p:sp>
    </p:spTree>
    <p:extLst>
      <p:ext uri="{BB962C8B-B14F-4D97-AF65-F5344CB8AC3E}">
        <p14:creationId xmlns:p14="http://schemas.microsoft.com/office/powerpoint/2010/main" val="345765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Breitbild</PresentationFormat>
  <Paragraphs>125</Paragraphs>
  <Slides>9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GraphPad Prism 9 Project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Methods – brief math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Reviewer 1</dc:creator>
  <cp:lastModifiedBy>Reviewer 1</cp:lastModifiedBy>
  <cp:revision>35</cp:revision>
  <dcterms:created xsi:type="dcterms:W3CDTF">2021-10-07T22:26:28Z</dcterms:created>
  <dcterms:modified xsi:type="dcterms:W3CDTF">2021-10-08T08:35:36Z</dcterms:modified>
</cp:coreProperties>
</file>