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1" r:id="rId2"/>
    <p:sldId id="727" r:id="rId3"/>
    <p:sldId id="728" r:id="rId4"/>
    <p:sldId id="753" r:id="rId5"/>
    <p:sldId id="264" r:id="rId6"/>
    <p:sldId id="752" r:id="rId7"/>
    <p:sldId id="740" r:id="rId8"/>
    <p:sldId id="754" r:id="rId9"/>
    <p:sldId id="736" r:id="rId10"/>
    <p:sldId id="751" r:id="rId11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85" autoAdjust="0"/>
    <p:restoredTop sz="82924" autoAdjust="0"/>
  </p:normalViewPr>
  <p:slideViewPr>
    <p:cSldViewPr snapToGrid="0" snapToObjects="1">
      <p:cViewPr varScale="1">
        <p:scale>
          <a:sx n="101" d="100"/>
          <a:sy n="101" d="100"/>
        </p:scale>
        <p:origin x="1920" y="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13.10.2021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13.10.2021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file:///\\rki.local\daten\Wissdaten\RKI_nCoV-Lage\2.Themen\2.1.Epidemiologie\Meldewesen\Cube\Covid-19_Cube.xlsx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0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</a:t>
            </a:r>
            <a:r>
              <a:rPr lang="de-DE" dirty="0" err="1"/>
              <a:t>png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(Automatisierung) oder Ordner „Karten“ im Tagesordner, „A-Inzidenz 7 Tage.png“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Lageberichtsordner -&gt; Karten -&gt; A_Wochenvergleich.png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6553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Tagesordner -&gt; Ordner </a:t>
            </a:r>
            <a:r>
              <a:rPr lang="de-DE" dirty="0" err="1"/>
              <a:t>heatmaps</a:t>
            </a:r>
            <a:r>
              <a:rPr lang="de-DE" dirty="0"/>
              <a:t> -&gt; Ordner g -&gt; „</a:t>
            </a:r>
            <a:r>
              <a:rPr lang="de-DE" dirty="0" err="1"/>
              <a:t>Deutschland_inzidenz_heatmap</a:t>
            </a:r>
            <a:r>
              <a:rPr lang="de-DE" dirty="0"/>
              <a:t>“ </a:t>
            </a:r>
            <a:r>
              <a:rPr lang="de-DE" dirty="0" err="1"/>
              <a:t>tiff</a:t>
            </a:r>
            <a:r>
              <a:rPr lang="de-DE" dirty="0"/>
              <a:t> o. </a:t>
            </a:r>
            <a:r>
              <a:rPr lang="de-DE" dirty="0" err="1"/>
              <a:t>pdf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387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Cube: 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S:\Wissdaten\RKI_nCoV-Lage\2.Themen\2.1.Epidemiologie\Meldewesen\Cube\Covid-19_Cube.xlsx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 Tab: Hospitalisierte_7-Tage-Inzidenz, grauer Balken ca. 1 Woche// Zeitraum anpassen // Drauf achten: BL oder Altersgruppen, was ist gefragt?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5214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Lagebericht_Mittwoch</a:t>
            </a:r>
            <a:r>
              <a:rPr lang="de-DE" dirty="0"/>
              <a:t> Excel, „Abbildung 6“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7711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06.10.2021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06.10.2021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06.10.2021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06.10.2021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06.10.2021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06.10.2021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06.10.2021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06.10.2021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06.10.2021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06.10.2021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13.10.2021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3B45E6-BE13-4EF8-9640-E3DFFD8B6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13.10.2021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144F0F6-4E0E-4D09-9237-2842839FB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735" y="376236"/>
            <a:ext cx="7983646" cy="714291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Anzahl und Inzidenz Hospitalisierte nach Altersgruppen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pro Meldewoche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CF4E5D-FED1-42CC-A845-F177CA22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10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43C6EB0-763D-429B-9DD8-76084C9E5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21" y="1660114"/>
            <a:ext cx="4416932" cy="211549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4276A46-DEC6-4AB3-A023-39BA12179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1" y="1588339"/>
            <a:ext cx="4426078" cy="2115495"/>
          </a:xfrm>
          <a:prstGeom prst="rect">
            <a:avLst/>
          </a:prstGeom>
        </p:spPr>
      </p:pic>
      <p:sp>
        <p:nvSpPr>
          <p:cNvPr id="9" name="Titel 3">
            <a:extLst>
              <a:ext uri="{FF2B5EF4-FFF2-40B4-BE49-F238E27FC236}">
                <a16:creationId xmlns:a16="http://schemas.microsoft.com/office/drawing/2014/main" id="{663504AA-25D1-421C-A83F-30C737222C0E}"/>
              </a:ext>
            </a:extLst>
          </p:cNvPr>
          <p:cNvSpPr txBox="1">
            <a:spLocks/>
          </p:cNvSpPr>
          <p:nvPr/>
        </p:nvSpPr>
        <p:spPr>
          <a:xfrm>
            <a:off x="564826" y="1090527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kern="1200">
                <a:solidFill>
                  <a:srgbClr val="045A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400" b="0" dirty="0">
                <a:solidFill>
                  <a:schemeClr val="tx1"/>
                </a:solidFill>
              </a:rPr>
              <a:t>Fälle (</a:t>
            </a:r>
            <a:r>
              <a:rPr lang="de-DE" sz="1400" b="0" dirty="0" err="1">
                <a:solidFill>
                  <a:schemeClr val="tx1"/>
                </a:solidFill>
              </a:rPr>
              <a:t>Hosp</a:t>
            </a:r>
            <a:r>
              <a:rPr lang="de-DE" sz="1400" b="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F1FCBB6E-7AC6-46EC-AC93-B1EFE10808E6}"/>
              </a:ext>
            </a:extLst>
          </p:cNvPr>
          <p:cNvSpPr txBox="1">
            <a:spLocks/>
          </p:cNvSpPr>
          <p:nvPr/>
        </p:nvSpPr>
        <p:spPr>
          <a:xfrm>
            <a:off x="4975554" y="1090527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kern="1200">
                <a:solidFill>
                  <a:srgbClr val="045A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400" b="0" dirty="0">
                <a:solidFill>
                  <a:schemeClr val="tx1"/>
                </a:solidFill>
              </a:rPr>
              <a:t>Wöchentliche Inzidenz (</a:t>
            </a:r>
            <a:r>
              <a:rPr lang="de-DE" sz="1400" b="0" dirty="0" err="1">
                <a:solidFill>
                  <a:schemeClr val="tx1"/>
                </a:solidFill>
              </a:rPr>
              <a:t>Hosp</a:t>
            </a:r>
            <a:r>
              <a:rPr lang="de-DE" sz="1400" b="0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71477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13.10.2021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E0E8AA0-E9A7-4C96-81FE-BDAD75A74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88" y="121365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AA6F9318-4710-4A6A-97EE-81BA41C2A3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098120"/>
              </p:ext>
            </p:extLst>
          </p:nvPr>
        </p:nvGraphicFramePr>
        <p:xfrm>
          <a:off x="1376431" y="703465"/>
          <a:ext cx="6918384" cy="4195990"/>
        </p:xfrm>
        <a:graphic>
          <a:graphicData uri="http://schemas.openxmlformats.org/drawingml/2006/table">
            <a:tbl>
              <a:tblPr firstRow="1" firstCol="1" bandRow="1"/>
              <a:tblGrid>
                <a:gridCol w="913693">
                  <a:extLst>
                    <a:ext uri="{9D8B030D-6E8A-4147-A177-3AD203B41FA5}">
                      <a16:colId xmlns:a16="http://schemas.microsoft.com/office/drawing/2014/main" val="808400270"/>
                    </a:ext>
                  </a:extLst>
                </a:gridCol>
                <a:gridCol w="902478">
                  <a:extLst>
                    <a:ext uri="{9D8B030D-6E8A-4147-A177-3AD203B41FA5}">
                      <a16:colId xmlns:a16="http://schemas.microsoft.com/office/drawing/2014/main" val="413729570"/>
                    </a:ext>
                  </a:extLst>
                </a:gridCol>
                <a:gridCol w="129537">
                  <a:extLst>
                    <a:ext uri="{9D8B030D-6E8A-4147-A177-3AD203B41FA5}">
                      <a16:colId xmlns:a16="http://schemas.microsoft.com/office/drawing/2014/main" val="3903266079"/>
                    </a:ext>
                  </a:extLst>
                </a:gridCol>
                <a:gridCol w="1034420">
                  <a:extLst>
                    <a:ext uri="{9D8B030D-6E8A-4147-A177-3AD203B41FA5}">
                      <a16:colId xmlns:a16="http://schemas.microsoft.com/office/drawing/2014/main" val="1263100523"/>
                    </a:ext>
                  </a:extLst>
                </a:gridCol>
                <a:gridCol w="1091155">
                  <a:extLst>
                    <a:ext uri="{9D8B030D-6E8A-4147-A177-3AD203B41FA5}">
                      <a16:colId xmlns:a16="http://schemas.microsoft.com/office/drawing/2014/main" val="4233522026"/>
                    </a:ext>
                  </a:extLst>
                </a:gridCol>
                <a:gridCol w="129537">
                  <a:extLst>
                    <a:ext uri="{9D8B030D-6E8A-4147-A177-3AD203B41FA5}">
                      <a16:colId xmlns:a16="http://schemas.microsoft.com/office/drawing/2014/main" val="1266743125"/>
                    </a:ext>
                  </a:extLst>
                </a:gridCol>
                <a:gridCol w="1188789">
                  <a:extLst>
                    <a:ext uri="{9D8B030D-6E8A-4147-A177-3AD203B41FA5}">
                      <a16:colId xmlns:a16="http://schemas.microsoft.com/office/drawing/2014/main" val="2229886236"/>
                    </a:ext>
                  </a:extLst>
                </a:gridCol>
                <a:gridCol w="129537">
                  <a:extLst>
                    <a:ext uri="{9D8B030D-6E8A-4147-A177-3AD203B41FA5}">
                      <a16:colId xmlns:a16="http://schemas.microsoft.com/office/drawing/2014/main" val="1899326958"/>
                    </a:ext>
                  </a:extLst>
                </a:gridCol>
                <a:gridCol w="1399238">
                  <a:extLst>
                    <a:ext uri="{9D8B030D-6E8A-4147-A177-3AD203B41FA5}">
                      <a16:colId xmlns:a16="http://schemas.microsoft.com/office/drawing/2014/main" val="293189115"/>
                    </a:ext>
                  </a:extLst>
                </a:gridCol>
              </a:tblGrid>
              <a:tr h="40699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Bestätigte Fälle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7-Tage-Inzidenz (7-TI)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DIVI-Intensivregister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12.10. 12:15 Uhr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Impfmonitoring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13.10. 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035510"/>
                  </a:ext>
                </a:extLst>
              </a:tr>
              <a:tr h="5547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</a:t>
                      </a:r>
                      <a:r>
                        <a:rPr lang="de-DE" sz="105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aktive Fälle</a:t>
                      </a:r>
                      <a:r>
                        <a:rPr lang="de-DE" sz="105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Gesamt-Bevölkerung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25/100.000 EW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Veränderung der Fälle zum Vortag </a:t>
                      </a:r>
                      <a:b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</a:b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Impfungen seit dem Vortag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165044"/>
                  </a:ext>
                </a:extLst>
              </a:tr>
              <a:tr h="1571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+11.903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+1.700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65,4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+28</a:t>
                      </a:r>
                      <a:endParaRPr lang="de-DE" sz="110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Erstimpfungen: 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 +46.980</a:t>
                      </a:r>
                      <a:endParaRPr lang="de-DE" sz="11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472" marR="94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3979452"/>
                  </a:ext>
                </a:extLst>
              </a:tr>
              <a:tr h="1812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(4.330.258)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[ca. 119.500]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[385/411]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5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[1.382]</a:t>
                      </a:r>
                      <a:endParaRPr lang="de-DE" sz="110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Zweitimpfungen: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5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+75.039</a:t>
                      </a:r>
                      <a:endParaRPr lang="de-DE" sz="11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371185"/>
                  </a:ext>
                </a:extLst>
              </a:tr>
              <a:tr h="6480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</a:t>
                      </a:r>
                      <a:r>
                        <a:rPr lang="de-DE" sz="105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Genesene</a:t>
                      </a:r>
                      <a:r>
                        <a:rPr lang="de-DE" sz="105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 gesamt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50/100.000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Anteil COVID-19-Belegung an Gesamtzahl der betreibbaren ITS-Betten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Geimpfter insgesamt mit mindestens einer/mit vollständiger Impfung</a:t>
                      </a:r>
                      <a:r>
                        <a:rPr lang="de-DE" sz="105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4, 5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7572753"/>
                  </a:ext>
                </a:extLst>
              </a:tr>
              <a:tr h="1150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+675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+10.100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1,90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-3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6,2 %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57.073.537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206198"/>
                  </a:ext>
                </a:extLst>
              </a:tr>
              <a:tr h="2746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(298.666)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(ca. 4.116.400)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[248/411]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54.395.005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5786545"/>
                  </a:ext>
                </a:extLst>
              </a:tr>
              <a:tr h="64809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Verstorbene</a:t>
                      </a:r>
                      <a:r>
                        <a:rPr lang="de-DE" sz="105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</a:t>
                      </a:r>
                      <a:b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</a:b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ab 60 Jahre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100/100.000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Erstaufnahmen 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Anteil Geimpfter insgesamt mit mindestens einer/mit vollständiger Impfung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713425"/>
                  </a:ext>
                </a:extLst>
              </a:tr>
              <a:tr h="8788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+92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3,75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-3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+98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68,6 % </a:t>
                      </a:r>
                      <a:r>
                        <a:rPr lang="de-DE" sz="1050" b="1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8484255"/>
                  </a:ext>
                </a:extLst>
              </a:tr>
              <a:tr h="16312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(94.389)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[59/411]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65,4 % </a:t>
                      </a:r>
                      <a:r>
                        <a:rPr lang="de-DE" sz="1050" b="1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55435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679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13.10.2021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3FB3DB-27CB-4F15-BC83-45B9D887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4022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2BC4F3B-85BA-40A6-A32F-547478613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88" y="1155136"/>
            <a:ext cx="7910423" cy="3749049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05F2379-CD59-45D8-80C3-0624BB780AFD}"/>
              </a:ext>
            </a:extLst>
          </p:cNvPr>
          <p:cNvSpPr/>
          <p:nvPr/>
        </p:nvSpPr>
        <p:spPr>
          <a:xfrm>
            <a:off x="6461185" y="1352694"/>
            <a:ext cx="586596" cy="3219306"/>
          </a:xfrm>
          <a:prstGeom prst="rect">
            <a:avLst/>
          </a:prstGeom>
          <a:solidFill>
            <a:schemeClr val="bg1">
              <a:lumMod val="75000"/>
              <a:alpha val="2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2579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C627585-56B8-4D36-A535-1B70409FD0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DC95B26-B0FC-4321-AC6A-77B2750B1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06.10.2021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020D1A2-BA89-44A2-8D51-BE58F8173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4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DCF7DE4-564B-482E-B7E4-10CBD8760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Nowcasting</a:t>
            </a:r>
            <a:r>
              <a:rPr lang="de-DE" dirty="0"/>
              <a:t> und 7-Tage-R-Wert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C881E8C-E179-44D2-AA8F-32D221FF4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69528"/>
            <a:ext cx="6417788" cy="380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74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13.10.2021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9C4D60E-F2F9-4F8C-A496-E01597FE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2758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39CF324-E59B-4C73-B8AD-E91F0562E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036" y="938865"/>
            <a:ext cx="5413787" cy="382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84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F377E5F-6755-4B70-B887-F9320CC9C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13.10.2021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3DADDC7-A071-465A-80EA-305AA4D8C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6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943DE84-B355-40DD-B812-039027CCB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88" y="281258"/>
            <a:ext cx="7983646" cy="714291"/>
          </a:xfrm>
        </p:spPr>
        <p:txBody>
          <a:bodyPr/>
          <a:lstStyle/>
          <a:p>
            <a:r>
              <a:rPr lang="de-DE" dirty="0"/>
              <a:t>Wochenvergleich Inzidenzen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4F15BD3-68F9-4498-964E-0EC87F7DE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645" y="919792"/>
            <a:ext cx="5318896" cy="376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018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839214F-B8D5-4388-8218-A316FC83A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13.10.2021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D1FCBF4-0A95-490F-8E55-6A14F043F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7</a:t>
            </a:fld>
            <a:endParaRPr lang="de-DE"/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D7DC41B7-5688-4FEE-B124-BC5C23BAD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8175"/>
            <a:ext cx="7983538" cy="714375"/>
          </a:xfrm>
        </p:spPr>
        <p:txBody>
          <a:bodyPr/>
          <a:lstStyle/>
          <a:p>
            <a:r>
              <a:rPr lang="de-DE" dirty="0"/>
              <a:t>Inzidenz der COVID-19-Fälle nach Altersgruppe und Meldewoche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B8ACC47-21C0-442F-9DA4-8FDEF3727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313" y="1457578"/>
            <a:ext cx="6409311" cy="32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90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1450095-6407-4D53-B51F-63BAE923DB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0EFBAC0-AEDC-4467-804F-FB901C85D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06.10.2021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3E574AA-3905-4532-AD17-95EBBC956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8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99FDCC6-EA3A-4332-9459-3E9FA6D09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Inzidenz nach Altersgruppe und Meldewoche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EA5CBB2-62CB-4007-AB3D-4C9021583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26" y="1352695"/>
            <a:ext cx="8462374" cy="374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62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BEFD2AE-C9E7-4EC2-AE7D-2CF065EC7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13.10.2021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31AC86-9A18-40E9-BBAD-5CF4C7F53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9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1642732-11A3-41EA-9B1A-2D071EF6C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Verlauf der 7-Tage-Hospitalisierungsinzidenz nach Bundesländern (Zeitraum 13.09. – 13.10.)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0A6D286-31CD-4F25-954D-827E192C0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068" y="1384444"/>
            <a:ext cx="6029864" cy="3351069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B3F13C3D-971E-44A3-BB8A-9C074C89961D}"/>
              </a:ext>
            </a:extLst>
          </p:cNvPr>
          <p:cNvSpPr/>
          <p:nvPr/>
        </p:nvSpPr>
        <p:spPr>
          <a:xfrm>
            <a:off x="5607170" y="1352694"/>
            <a:ext cx="1201401" cy="3219306"/>
          </a:xfrm>
          <a:prstGeom prst="rect">
            <a:avLst/>
          </a:prstGeom>
          <a:solidFill>
            <a:schemeClr val="bg1">
              <a:lumMod val="75000"/>
              <a:alpha val="2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8498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446</Words>
  <Application>Microsoft Office PowerPoint</Application>
  <PresentationFormat>Bildschirmpräsentation (16:9)</PresentationFormat>
  <Paragraphs>138</Paragraphs>
  <Slides>10</Slides>
  <Notes>7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8" baseType="lpstr">
      <vt:lpstr>ＭＳ 明朝</vt:lpstr>
      <vt:lpstr>ＭＳ 明朝</vt:lpstr>
      <vt:lpstr>ScalaSans</vt:lpstr>
      <vt:lpstr>Arial</vt:lpstr>
      <vt:lpstr>Calibri</vt:lpstr>
      <vt:lpstr>Cambria</vt:lpstr>
      <vt:lpstr>Wingdings</vt:lpstr>
      <vt:lpstr>Office-Design</vt:lpstr>
      <vt:lpstr>Lage national </vt:lpstr>
      <vt:lpstr>Überblick Kennzahlen</vt:lpstr>
      <vt:lpstr>Verlauf der 7-Tage-Inzidenz der Bundesländer</vt:lpstr>
      <vt:lpstr>Nowcasting und 7-Tage-R-Wert</vt:lpstr>
      <vt:lpstr>Geografische Verteilung 7-Tage-Inzidenz nach Landkreis</vt:lpstr>
      <vt:lpstr>Wochenvergleich Inzidenzen </vt:lpstr>
      <vt:lpstr>Inzidenz der COVID-19-Fälle nach Altersgruppe und Meldewoche</vt:lpstr>
      <vt:lpstr>Inzidenz nach Altersgruppe und Meldewoche</vt:lpstr>
      <vt:lpstr>Verlauf der 7-Tage-Hospitalisierungsinzidenz nach Bundesländern (Zeitraum 13.09. – 13.10.)</vt:lpstr>
      <vt:lpstr>Anzahl und Inzidenz Hospitalisierte nach Altersgruppen pro Meldewoche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Michaela Diercke</cp:lastModifiedBy>
  <cp:revision>451</cp:revision>
  <dcterms:created xsi:type="dcterms:W3CDTF">2015-11-02T12:29:13Z</dcterms:created>
  <dcterms:modified xsi:type="dcterms:W3CDTF">2021-10-13T08:51:59Z</dcterms:modified>
</cp:coreProperties>
</file>