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76" r:id="rId2"/>
    <p:sldId id="588" r:id="rId3"/>
    <p:sldId id="578" r:id="rId4"/>
    <p:sldId id="643" r:id="rId5"/>
    <p:sldId id="644" r:id="rId6"/>
    <p:sldId id="645" r:id="rId7"/>
    <p:sldId id="646" r:id="rId8"/>
    <p:sldId id="647" r:id="rId9"/>
    <p:sldId id="648" r:id="rId10"/>
    <p:sldId id="638" r:id="rId11"/>
    <p:sldId id="639" r:id="rId12"/>
    <p:sldId id="642" r:id="rId13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8" clrIdx="3"/>
  <p:cmAuthor id="4" name="Tolksdorf, Kristin" initials="TK" lastIdx="1" clrIdx="4"/>
  <p:cmAuthor id="5" name="Preuß, Ute" initials="PU" lastIdx="33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C7"/>
    <a:srgbClr val="FFFFFF"/>
    <a:srgbClr val="058C94"/>
    <a:srgbClr val="64AFF5"/>
    <a:srgbClr val="E6E6E6"/>
    <a:srgbClr val="66A8DD"/>
    <a:srgbClr val="045AA6"/>
    <a:srgbClr val="D0D8E8"/>
    <a:srgbClr val="E9EDF4"/>
    <a:srgbClr val="367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80234" autoAdjust="0"/>
  </p:normalViewPr>
  <p:slideViewPr>
    <p:cSldViewPr snapToGrid="0" snapToObjects="1">
      <p:cViewPr varScale="1">
        <p:scale>
          <a:sx n="54" d="100"/>
          <a:sy n="54" d="100"/>
        </p:scale>
        <p:origin x="1548" y="5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13.10.2021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13.10.2021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Seit Mitte September deutet sich möglicherweise Rückgang an übermittelten Ausbrüchen an</a:t>
            </a:r>
          </a:p>
          <a:p>
            <a:pPr marL="171450" indent="-171450">
              <a:buFontTx/>
              <a:buChar char="-"/>
            </a:pPr>
            <a:r>
              <a:rPr lang="de-DE" dirty="0"/>
              <a:t>Anteil AG 0-5 an allen Kita-Ausbruchsfällen relativ konstant bei etwa 60%</a:t>
            </a:r>
          </a:p>
          <a:p>
            <a:pPr marL="171450" indent="-171450">
              <a:buFontTx/>
              <a:buChar char="-"/>
            </a:pPr>
            <a:r>
              <a:rPr lang="de-DE" dirty="0"/>
              <a:t>Ausbrüche stiegen diese Jahr im Vergleich zu 2020 etwa 2 Monate früher an</a:t>
            </a:r>
          </a:p>
          <a:p>
            <a:pPr marL="171450" indent="-171450">
              <a:buFontTx/>
              <a:buChar char="-"/>
            </a:pPr>
            <a:r>
              <a:rPr lang="de-DE" dirty="0"/>
              <a:t>Eckdaten der </a:t>
            </a:r>
            <a:r>
              <a:rPr lang="de-DE" b="1" dirty="0"/>
              <a:t>letzten 4 Wochen:</a:t>
            </a:r>
          </a:p>
          <a:p>
            <a:pPr marL="628650" lvl="1" indent="-171450">
              <a:buFontTx/>
              <a:buChar char="-"/>
            </a:pPr>
            <a:r>
              <a:rPr lang="de-DE" b="0" dirty="0"/>
              <a:t>Bisher 188 Ausbrüche für die letzten 4 Wochen</a:t>
            </a:r>
          </a:p>
          <a:p>
            <a:pPr marL="628650" lvl="1" indent="-171450">
              <a:buFontTx/>
              <a:buChar char="-"/>
            </a:pPr>
            <a:r>
              <a:rPr lang="de-DE" b="0" dirty="0"/>
              <a:t>die meisten Ausbrüche in BW (n=41), BY (n=36)</a:t>
            </a:r>
          </a:p>
          <a:p>
            <a:pPr marL="628650" lvl="1" indent="-171450">
              <a:buFontTx/>
              <a:buChar char="-"/>
            </a:pPr>
            <a:r>
              <a:rPr lang="de-DE" dirty="0"/>
              <a:t>Ausbruchsgröße: durchschnitt: 5 Fälle pro Ausbruch, median: 4 Fälle; </a:t>
            </a:r>
          </a:p>
          <a:p>
            <a:pPr marL="628650" lvl="1" indent="-171450">
              <a:buFontTx/>
              <a:buChar char="-"/>
            </a:pPr>
            <a:r>
              <a:rPr lang="de-DE" dirty="0"/>
              <a:t>es kommen aber auch größere Ausbrüche vor; insgesamt 34 Ausbrüche mit &gt;=10Fällen in den letzten 4 Wo.</a:t>
            </a:r>
          </a:p>
          <a:p>
            <a:pPr marL="171450" lvl="0" indent="-171450">
              <a:buFontTx/>
              <a:buChar char="-"/>
            </a:pPr>
            <a:r>
              <a:rPr lang="de-DE" dirty="0"/>
              <a:t>Im Gegensatz zu den Schulausbrüchen, befindet sich die Ausbruchshäufigkeit in Kitas noch deutlich unter dem Niveau der 2. &amp; 3. Welle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180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Deutlicher Anstieg seit Anfang August mit neuem Höchstwert an Ausbrüchen pro Woche in KW 39 (Anfang Okt; n=191)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Seit Mitte August 2021 insbesondere AG 6-14 betroffen (77% an allen Ausbruchsfällen; AG 15-20: 15%, AG 21 nur bei 8%)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Eckdaten der </a:t>
            </a:r>
            <a:r>
              <a:rPr lang="de-DE" b="1" dirty="0"/>
              <a:t>letzten 4 Wochen</a:t>
            </a:r>
            <a:r>
              <a:rPr lang="de-DE" dirty="0"/>
              <a:t>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b="0" dirty="0"/>
              <a:t>Bisher 636 Ausbrüche für die letzten 4 Wochen</a:t>
            </a:r>
            <a:endParaRPr lang="de-DE" dirty="0"/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Die meisten Ausbrüche in BW (n=110), SN (n=84, v.a. in Bautzen), BY (n=68)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Ausbruchsgröße: durchschnitt: 5 Fälle, median: 3 Fälle pro Ausbruch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Es gibt aber auch größere Ausbrüche vor (in den letzten 4 Wo: 67 Ausbrüche mit &gt;=10 Fällen pro Ausbruch)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Anteil der Schulausbrüche, in denen NUR 6-14-Jährige übermittelt wurden, nimmt seit Jahresbeginn kontinuierlich zu; zuletzt relativ konstant bei 60% aller übermittelten Schulausbrüche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4201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(letzten 2 Wochen wegen Nachmeldungen nicht dargestellt)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links: 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Hosp-Inz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rechts: Anteil hospitalisierter Kinder der letzten 10 Wochen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Anteil bei allen AG (leicht) abnehmend; AG 0-5 hat mit 3% den höchsten Anteil unter der unter 14-Jährigen; AG 6-14 bei etwa 0,6%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unten: Vergleich Anteil Hospitalisierter nach wahrscheinlicher Variante 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Anteil während Delta-Phase etwas niedriger als 2020 (CAVE: 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zu Beginn der Pandemie war Anteil der Hospitalisierungen bei Kindern höher)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5273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Anstieg in 40. KW zur Vorwoche (6,4; Vorwoche: 4,9 %)</a:t>
            </a:r>
          </a:p>
          <a:p>
            <a:pPr marL="171450" indent="-171450">
              <a:buFontTx/>
              <a:buChar char="-"/>
            </a:pPr>
            <a:r>
              <a:rPr lang="de-DE" dirty="0"/>
              <a:t>Im Vergleich zur Vorwoche: Anstieg in insbesondere bei den Kindern (0-4 Jahre) und bei den Erwachsenen (ab 15 J.); Ausnahme: Ü60 </a:t>
            </a:r>
          </a:p>
          <a:p>
            <a:pPr marL="171450" indent="-171450">
              <a:buFontTx/>
              <a:buChar char="-"/>
            </a:pPr>
            <a:r>
              <a:rPr lang="de-DE" dirty="0"/>
              <a:t>Gesamt-ARE-Rate liegt in der 40. KW über den Vorjahreswerten.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err="1"/>
              <a:t>KonsInz</a:t>
            </a:r>
            <a:r>
              <a:rPr lang="de-DE" dirty="0"/>
              <a:t> insgesamt im Vergleich zur Vorwoche insgesamt und in allen </a:t>
            </a:r>
            <a:r>
              <a:rPr lang="de-DE" dirty="0" err="1"/>
              <a:t>Ags</a:t>
            </a:r>
            <a:r>
              <a:rPr lang="de-DE" dirty="0"/>
              <a:t> (AUSNAHME: 5-14 Jährige) gestiegen: KW 40 (gesamt): 1.226 (Vorwoche: 1.129)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Pronzentualer</a:t>
            </a:r>
            <a:r>
              <a:rPr lang="de-DE" dirty="0"/>
              <a:t> Anstieg der KI im Vergleich zur Vorwoche liegt je nach AG zwischen 6und 24  % (prozentualer Rückgang bei der AG 5-14 Jahre 2 %)</a:t>
            </a:r>
          </a:p>
          <a:p>
            <a:pPr marL="171450" indent="-171450">
              <a:buFontTx/>
              <a:buChar char="-"/>
            </a:pPr>
            <a:r>
              <a:rPr lang="de-DE" dirty="0"/>
              <a:t>KI bei den 0- bis 4-Jährigen weiterhin deutlich höher als im gleichen Zeitraum der Vorjahre. </a:t>
            </a:r>
          </a:p>
          <a:p>
            <a:pPr marL="171450" indent="-171450">
              <a:buFontTx/>
              <a:buChar char="-"/>
            </a:pPr>
            <a:r>
              <a:rPr lang="de-DE" dirty="0"/>
              <a:t>In KW 40 Herbstferien in Hessen, Berlin/Brandenburg, NRW, Rheinland-Pfalz (in NRW: 0-14 Jahre gestiegen; BEB: 5-14 Jahre gestiegen, in 7 BL  insgesamt gestiegen)</a:t>
            </a:r>
          </a:p>
          <a:p>
            <a:pPr marL="0" indent="0">
              <a:buFontTx/>
              <a:buNone/>
            </a:pPr>
            <a:r>
              <a:rPr lang="de-DE" dirty="0"/>
              <a:t> </a:t>
            </a:r>
          </a:p>
          <a:p>
            <a:pPr marL="0" indent="0">
              <a:buFontTx/>
              <a:buNone/>
            </a:pPr>
            <a:r>
              <a:rPr lang="de-DE" dirty="0"/>
              <a:t>\\rki.local\daten\Projekte\FG36_AGI\Wochenberichte\Berichterstellung\Saison_2021_22\Woche_40_2021\AGI-Wochenbericht_2021_10_12.xls (Aufgrund der 40. KW (Saisonwechsel noch keine Vergleiche in BL)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insgesamt stabil geblieben, aber insgesamt über Niveau der Vorjahre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Anstieg der Fallzahlen in AG 0 bis 4 Jahre setzt sich fort (65% der SARI-Fälle mit RSV-Diagnose), so viele SARI-Fälle in dieser AG wie sonst auf dem Höhepunkt der Grippewelle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den letzten Wochen leichter Anstieg AG 5-14 bei geringen Fallzahlen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Alle anderen AG übliches Niveau und Rückgang im Vergleich zur Vorwoche (obwohl noch leicht Auffüllen)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\Krisenstab_3Saisons_AGI6_allVWD_inkl_letzte_FB.png</a:t>
            </a:r>
            <a:endParaRPr lang="de-DE" i="1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insgesamt stabil geblieben, aber insgesamt über Niveau der Vorjahre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Anstieg der Fallzahlen in AG 0 bis 4 Jahre setzt sich fort (65% der SARI-Fälle mit RSV-Diagnose), so viele SARI-Fälle in dieser AG wie sonst auf dem Höhepunkt der Grippewelle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den letzten Wochen leichter Anstieg AG 5-14 bei geringen Fallzahlen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Alle anderen AG übliches Niveau und Rückgang im Vergleich zur Vorwoche (obwohl noch leicht Auffüllen)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0" dirty="0">
                <a:sym typeface="Wingdings" panose="05000000000000000000" pitchFamily="2" charset="2"/>
              </a:rPr>
              <a:t></a:t>
            </a:r>
            <a:r>
              <a:rPr lang="de-DE" b="0" dirty="0"/>
              <a:t>Anteil SARI-COVID-Fälle gesunken bei Hospitalisierungen insgesamt und Intensivbehandlungen</a:t>
            </a:r>
          </a:p>
          <a:p>
            <a:pPr marL="0" indent="0">
              <a:buFontTx/>
              <a:buNone/>
            </a:pPr>
            <a:r>
              <a:rPr lang="de-DE" b="0" dirty="0"/>
              <a:t>Anstieg der SARI-Fälle insgesamt (oben) in den letzten Wochen, der allerdings zu einem großen Teil auf 0-4-Jährige zurückzuführen ist. </a:t>
            </a:r>
          </a:p>
          <a:p>
            <a:pPr marL="0" indent="0">
              <a:buFontTx/>
              <a:buNone/>
            </a:pPr>
            <a:r>
              <a:rPr lang="de-DE" b="0" dirty="0"/>
              <a:t>Daher CAVE: In den Altersgruppen ab 35 Jahre ist der Anteil </a:t>
            </a:r>
            <a:r>
              <a:rPr lang="de-DE" b="0" u="none" dirty="0"/>
              <a:t>Covid-19 nur leicht </a:t>
            </a:r>
            <a:r>
              <a:rPr lang="de-DE" b="0" dirty="0"/>
              <a:t>gesunken!</a:t>
            </a:r>
          </a:p>
          <a:p>
            <a:pPr marL="0" indent="0">
              <a:buFontTx/>
              <a:buNone/>
            </a:pPr>
            <a:r>
              <a:rPr lang="de-DE" b="1" dirty="0"/>
              <a:t>Anteil COVID-19 an SARI 14% (KW 38: 18%)</a:t>
            </a:r>
          </a:p>
          <a:p>
            <a:pPr marL="0" indent="0">
              <a:buFontTx/>
              <a:buNone/>
            </a:pPr>
            <a:endParaRPr lang="de-DE" b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>
                <a:sym typeface="Wingdings" panose="05000000000000000000" pitchFamily="2" charset="2"/>
              </a:rPr>
              <a:t></a:t>
            </a:r>
            <a:r>
              <a:rPr lang="de-DE" b="0" dirty="0"/>
              <a:t>Anteil SARI-COVID-Fälle unter Intensivbehandlungen mit SARI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Anteil COVID an SARI mit Intensivbehandlung 34% (KW 38: 35%) </a:t>
            </a:r>
            <a:endParaRPr lang="de-DE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Krisenstab_AnteilCOVID_alle_inkl_letzte.png und Krisenstab_AnteilCOVID_Intensiv_inkl_letzte.png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S:\Projekte\FG36_INV_ICOSARI\Arbeitsordner\Wochenbericht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313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>
                <a:sym typeface="Wingdings" panose="05000000000000000000" pitchFamily="2" charset="2"/>
              </a:rPr>
              <a:t>Seit KW 31/2021 wieder deutlich mehr SARI-Fälle mit COVID-19-Diagnose, seitdem relativ stabil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>
                <a:sym typeface="Wingdings" panose="05000000000000000000" pitchFamily="2" charset="2"/>
              </a:rPr>
              <a:t>SARI-Fälle ohne COVID-19-Diagnose (blau) in KW 36/2021 wieder gestiegen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b="0" dirty="0">
              <a:sym typeface="Wingdings" panose="05000000000000000000" pitchFamily="2" charset="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b="0" dirty="0">
                <a:sym typeface="Wingdings" panose="05000000000000000000" pitchFamily="2" charset="2"/>
              </a:rPr>
              <a:t>S:\Projekte\FG36_INV_ICOSARI\Arbeitsordner\Wochenbericht\Wochenbericht_allVWD.xlsx - </a:t>
            </a:r>
            <a:r>
              <a:rPr lang="de-DE" b="0" dirty="0" err="1">
                <a:sym typeface="Wingdings" panose="05000000000000000000" pitchFamily="2" charset="2"/>
              </a:rPr>
              <a:t>Anteil_COVID</a:t>
            </a:r>
            <a:r>
              <a:rPr lang="de-DE" b="0" dirty="0">
                <a:sym typeface="Wingdings" panose="05000000000000000000" pitchFamily="2" charset="2"/>
              </a:rPr>
              <a:t>, </a:t>
            </a:r>
            <a:r>
              <a:rPr lang="de-DE" b="0" dirty="0" err="1">
                <a:sym typeface="Wingdings" panose="05000000000000000000" pitchFamily="2" charset="2"/>
              </a:rPr>
              <a:t>Intensiv_Anteil_COVID</a:t>
            </a:r>
            <a:endParaRPr lang="de-DE" b="0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1282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0" dirty="0"/>
              <a:t>Keine deutlicher Rückgang der COVID-SARI-Fallzahlen in den AG ab 35 Jahre</a:t>
            </a:r>
          </a:p>
          <a:p>
            <a:pPr marL="0" indent="0">
              <a:buFontTx/>
              <a:buNone/>
            </a:pP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Dateien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Krisenstab_COVID-SARI_AG6_FB_all.png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Krisenstab_Intensiv_COVID_FB.png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5941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0" dirty="0"/>
              <a:t>Keine deutlicher Rückgang der COVID-SARI-Fallzahlen in den AG ab 35 Jahre; </a:t>
            </a:r>
          </a:p>
          <a:p>
            <a:pPr marL="0" indent="0">
              <a:buFontTx/>
              <a:buNone/>
            </a:pPr>
            <a:r>
              <a:rPr lang="de-DE" b="0" dirty="0"/>
              <a:t>Seit KW 34/2021 vereinzelte Fälle in der Altersgruppe 0-4 Jahre! (nur wenige davon mit Co-Infektion RSV 3/18)</a:t>
            </a:r>
          </a:p>
          <a:p>
            <a:pPr marL="0" indent="0">
              <a:buFontTx/>
              <a:buNone/>
            </a:pP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Krisenstab_COVID-SARI_FB_all_Vgl2021.png 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Krisenstab_Intensiv_COVID_inkl_letzte_FB_VGL2021.png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2037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Ergebnisse der </a:t>
            </a:r>
            <a:br>
              <a:rPr lang="de-DE" dirty="0"/>
            </a:br>
            <a:r>
              <a:rPr lang="de-DE" dirty="0"/>
              <a:t>syndromischen ARE-Surveillance </a:t>
            </a:r>
            <a:r>
              <a:rPr lang="de-DE" sz="1800" b="0" dirty="0"/>
              <a:t>GrippeWeb, </a:t>
            </a:r>
            <a:br>
              <a:rPr lang="de-DE" sz="1800" b="0" dirty="0"/>
            </a:br>
            <a:r>
              <a:rPr lang="de-DE" sz="1800" b="0" dirty="0"/>
              <a:t>Arbeitsgemeinschaft Influenza,</a:t>
            </a:r>
            <a:br>
              <a:rPr lang="de-DE" sz="1800" b="0" dirty="0"/>
            </a:br>
            <a:r>
              <a:rPr lang="de-DE" sz="1800" b="0" dirty="0"/>
              <a:t>ICOSARI</a:t>
            </a:r>
            <a:br>
              <a:rPr lang="de-DE" sz="1800" b="0" dirty="0"/>
            </a:br>
            <a:r>
              <a:rPr lang="de-DE" sz="1800" b="0" dirty="0"/>
              <a:t>KiTa- und Schulausbrüche (Meldedaten)</a:t>
            </a:r>
            <a:br>
              <a:rPr lang="de-DE" sz="1800" b="0" dirty="0">
                <a:highlight>
                  <a:srgbClr val="FFFF00"/>
                </a:highlight>
              </a:rPr>
            </a:br>
            <a:r>
              <a:rPr lang="de-DE" sz="1800" b="0" dirty="0"/>
              <a:t>Datenstand 12.10.2021</a:t>
            </a:r>
          </a:p>
        </p:txBody>
      </p:sp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455C2B0-2861-4E51-96B9-F3B6FF28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33" y="374303"/>
            <a:ext cx="8092592" cy="338554"/>
          </a:xfrm>
        </p:spPr>
        <p:txBody>
          <a:bodyPr/>
          <a:lstStyle/>
          <a:p>
            <a:r>
              <a:rPr lang="de-DE" dirty="0"/>
              <a:t>Ausbrüche in </a:t>
            </a:r>
            <a:r>
              <a:rPr lang="de-DE" sz="2000" dirty="0"/>
              <a:t>Kindergärten/Horte (n=3.984)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0BB9B1-98A3-4516-ACAC-65BDA62471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Stand: 11.10.2021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6FA966-741C-491F-92E0-648BD9E3D3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0AF04F-E8C9-4F5E-9366-02512A40B1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65A11D4-DBB5-4C46-9D3F-BE3FDDA11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27" y="1293187"/>
            <a:ext cx="8876545" cy="474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455C2B0-2861-4E51-96B9-F3B6FF28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64" y="253229"/>
            <a:ext cx="8092592" cy="338554"/>
          </a:xfrm>
        </p:spPr>
        <p:txBody>
          <a:bodyPr/>
          <a:lstStyle/>
          <a:p>
            <a:r>
              <a:rPr lang="de-DE" dirty="0"/>
              <a:t>Ausbrüche in Schulen (n=3.996)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0BB9B1-98A3-4516-ACAC-65BDA62471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Stand: 11.10.2021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6FA966-741C-491F-92E0-648BD9E3D3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0AF04F-E8C9-4F5E-9366-02512A40B1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6B73747-CB13-4E7C-9227-2C76F1B73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726"/>
            <a:ext cx="7613890" cy="407182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B19103F-59A7-42A1-BA23-923A47C49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4175" y="4460217"/>
            <a:ext cx="3681483" cy="214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04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51E0E7D-EB46-43B1-BF0C-6723BEC27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11.10.2021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6071FF1-4BD2-45CB-A8FB-D3ED6B7FF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A08F00-31B4-4DD2-9D42-BD6B14B28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F0C48748-8C0F-4241-8F78-828A378A8FEA}"/>
              </a:ext>
            </a:extLst>
          </p:cNvPr>
          <p:cNvSpPr txBox="1">
            <a:spLocks/>
          </p:cNvSpPr>
          <p:nvPr/>
        </p:nvSpPr>
        <p:spPr>
          <a:xfrm>
            <a:off x="208764" y="370433"/>
            <a:ext cx="8092592" cy="33855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Hospitalisierungen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6D02EFC-CDB5-404F-A8F8-F44E431D6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64" y="1182615"/>
            <a:ext cx="4443623" cy="287426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15CD3CD-5980-4F0E-A85A-F6B0D595B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8903" y="1470996"/>
            <a:ext cx="3550889" cy="229749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2314C8F-D7E0-40E1-8265-CF4C006FCB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4760" y="4331319"/>
            <a:ext cx="3862263" cy="211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08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40. KW 2021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12.10.2021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DA6E48-22E8-4DA4-9FDA-8B3CCC1D9B06}"/>
              </a:ext>
            </a:extLst>
          </p:cNvPr>
          <p:cNvSpPr txBox="1"/>
          <p:nvPr/>
        </p:nvSpPr>
        <p:spPr>
          <a:xfrm>
            <a:off x="5507927" y="948015"/>
            <a:ext cx="31450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ighlight>
                  <a:srgbClr val="FFFFFF"/>
                </a:highlight>
              </a:rPr>
              <a:t>Der Wert (gesamt) lag in der 40. KW 2021 bei ca. 6.400 ARE pro 100.000 Einwohner.</a:t>
            </a:r>
          </a:p>
          <a:p>
            <a:endParaRPr lang="de-DE" dirty="0">
              <a:highlight>
                <a:srgbClr val="FFFF00"/>
              </a:highlight>
            </a:endParaRPr>
          </a:p>
          <a:p>
            <a:r>
              <a:rPr lang="de-DE" dirty="0">
                <a:highlight>
                  <a:srgbClr val="FFFFFF"/>
                </a:highlight>
              </a:rPr>
              <a:t>Entspricht einer Gesamtzahl von ca. 5,3 Millionen akuten Atem­wegs­er­kran­kungen (39. KW: ca. 4,1 </a:t>
            </a:r>
            <a:r>
              <a:rPr lang="de-DE" dirty="0" err="1">
                <a:highlight>
                  <a:srgbClr val="FFFFFF"/>
                </a:highlight>
              </a:rPr>
              <a:t>Mio</a:t>
            </a:r>
            <a:r>
              <a:rPr lang="de-DE" dirty="0">
                <a:highlight>
                  <a:srgbClr val="FFFFFF"/>
                </a:highlight>
              </a:rPr>
              <a:t>). </a:t>
            </a:r>
            <a:endParaRPr lang="en-US" sz="1400" dirty="0">
              <a:highlight>
                <a:srgbClr val="FFFFFF"/>
              </a:highlight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4B958AEA-9125-4C90-97A6-AAA5F083F1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15" t="76836" r="10278" b="3254"/>
          <a:stretch/>
        </p:blipFill>
        <p:spPr>
          <a:xfrm>
            <a:off x="5611895" y="5663109"/>
            <a:ext cx="2871312" cy="58555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B9D72E1D-86F5-46BA-ADCF-AEEBDA4DB8AA}"/>
              </a:ext>
            </a:extLst>
          </p:cNvPr>
          <p:cNvSpPr txBox="1"/>
          <p:nvPr/>
        </p:nvSpPr>
        <p:spPr>
          <a:xfrm>
            <a:off x="5338127" y="4106529"/>
            <a:ext cx="3577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Im Vergleich zur 39. KW 2021:</a:t>
            </a:r>
          </a:p>
          <a:p>
            <a:r>
              <a:rPr lang="de-DE" dirty="0"/>
              <a:t>Deutlicher Anstieg insbesondere bei den Kindern (0 bis 4 Jahre) und den Erwachsenen (15-34 Jahre)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E317210-8E05-4FBC-BC31-ED824160582C}"/>
              </a:ext>
            </a:extLst>
          </p:cNvPr>
          <p:cNvSpPr txBox="1"/>
          <p:nvPr/>
        </p:nvSpPr>
        <p:spPr>
          <a:xfrm>
            <a:off x="1857988" y="4475862"/>
            <a:ext cx="211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>
              <a:highlight>
                <a:srgbClr val="FFFF00"/>
              </a:highlight>
            </a:endParaRP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C9FC951D-F2F8-4392-8DE5-E967FDD71E82}"/>
              </a:ext>
            </a:extLst>
          </p:cNvPr>
          <p:cNvCxnSpPr>
            <a:cxnSpLocks/>
          </p:cNvCxnSpPr>
          <p:nvPr/>
        </p:nvCxnSpPr>
        <p:spPr>
          <a:xfrm flipH="1" flipV="1">
            <a:off x="1761223" y="2462913"/>
            <a:ext cx="429490" cy="2773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Grafik 18">
            <a:extLst>
              <a:ext uri="{FF2B5EF4-FFF2-40B4-BE49-F238E27FC236}">
                <a16:creationId xmlns:a16="http://schemas.microsoft.com/office/drawing/2014/main" id="{6C403DBA-4D79-483E-89AE-2972B47EA1E9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" t="2358" r="1370" b="17907"/>
          <a:stretch/>
        </p:blipFill>
        <p:spPr bwMode="auto">
          <a:xfrm>
            <a:off x="539394" y="1061537"/>
            <a:ext cx="4572939" cy="25980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1C4B8527-7F72-493A-916C-B83B78EF29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0383" y="1114372"/>
            <a:ext cx="1941769" cy="26706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F9BB1E2A-B6C7-4929-AAB5-EE97B878B757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34"/>
          <a:stretch/>
        </p:blipFill>
        <p:spPr bwMode="auto">
          <a:xfrm>
            <a:off x="689048" y="3659610"/>
            <a:ext cx="4451159" cy="2598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768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227137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bis zur 40. KW 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12.10.2021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48547" y="5787903"/>
            <a:ext cx="8346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/>
              <a:t>Der Wert (gesamt) lag in der 40. KW 2021 bei ca. </a:t>
            </a:r>
            <a:r>
              <a:rPr lang="de-DE" sz="1500" dirty="0">
                <a:highlight>
                  <a:srgbClr val="FFFFFF"/>
                </a:highlight>
              </a:rPr>
              <a:t>1.200 Arzt­konsul­ta­tionen wegen ARE pro 100.000 EW. </a:t>
            </a:r>
          </a:p>
          <a:p>
            <a:r>
              <a:rPr lang="de-DE" sz="1500" dirty="0">
                <a:highlight>
                  <a:srgbClr val="FFFFFF"/>
                </a:highlight>
              </a:rPr>
              <a:t>Das entspricht einer Gesamtzahl von ca. 1 Mio. A</a:t>
            </a:r>
            <a:r>
              <a:rPr lang="de-DE" sz="1500" dirty="0"/>
              <a:t>rzt­besuchen wegen akuter Atem­wegs­er­kran­kungen.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FC82EC8-6B78-4AED-AD8B-349576AB14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663" t="17365" r="-2285" b="-1752"/>
          <a:stretch/>
        </p:blipFill>
        <p:spPr>
          <a:xfrm>
            <a:off x="49843" y="1341206"/>
            <a:ext cx="8745296" cy="446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5047" y="82112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40.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62250"/>
            <a:ext cx="1860421" cy="195750"/>
          </a:xfrm>
        </p:spPr>
        <p:txBody>
          <a:bodyPr/>
          <a:lstStyle/>
          <a:p>
            <a:r>
              <a:rPr lang="de-DE" dirty="0"/>
              <a:t>Stand: 12.10.2021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6E9473E-40C8-4749-A488-063491194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200"/>
            <a:ext cx="9144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053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40.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12.10.2021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63265" cy="219795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636" y="4463932"/>
            <a:ext cx="3618235" cy="217094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27410" cy="217644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9011" y="2575762"/>
            <a:ext cx="3924970" cy="2354982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3365" y="4490325"/>
            <a:ext cx="3627410" cy="2176446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ADDAC204-477C-4D58-8289-D814D3A28EA5}"/>
              </a:ext>
            </a:extLst>
          </p:cNvPr>
          <p:cNvCxnSpPr>
            <a:cxnSpLocks/>
          </p:cNvCxnSpPr>
          <p:nvPr/>
        </p:nvCxnSpPr>
        <p:spPr>
          <a:xfrm flipH="1">
            <a:off x="1591830" y="1235464"/>
            <a:ext cx="504808" cy="140466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FFF568A4-745A-4202-B3BA-8D75E10016EF}"/>
              </a:ext>
            </a:extLst>
          </p:cNvPr>
          <p:cNvSpPr txBox="1"/>
          <p:nvPr/>
        </p:nvSpPr>
        <p:spPr>
          <a:xfrm>
            <a:off x="2181107" y="967143"/>
            <a:ext cx="1099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6EC7"/>
                </a:solidFill>
              </a:rPr>
              <a:t>65 % RSV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3CDF6D3D-99C1-4484-8A34-CDF709C6A768}"/>
              </a:ext>
            </a:extLst>
          </p:cNvPr>
          <p:cNvCxnSpPr>
            <a:cxnSpLocks/>
          </p:cNvCxnSpPr>
          <p:nvPr/>
        </p:nvCxnSpPr>
        <p:spPr>
          <a:xfrm flipH="1">
            <a:off x="5518558" y="1428872"/>
            <a:ext cx="59434" cy="377080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DACED08D-7A14-49AB-AA95-E619D6D2DC51}"/>
              </a:ext>
            </a:extLst>
          </p:cNvPr>
          <p:cNvSpPr txBox="1"/>
          <p:nvPr/>
        </p:nvSpPr>
        <p:spPr>
          <a:xfrm>
            <a:off x="5415613" y="1036035"/>
            <a:ext cx="1762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6EC7"/>
                </a:solidFill>
              </a:rPr>
              <a:t>53 % COVID-19</a:t>
            </a:r>
          </a:p>
        </p:txBody>
      </p:sp>
    </p:spTree>
    <p:extLst>
      <p:ext uri="{BB962C8B-B14F-4D97-AF65-F5344CB8AC3E}">
        <p14:creationId xmlns:p14="http://schemas.microsoft.com/office/powerpoint/2010/main" val="1226668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>
            <a:extLst>
              <a:ext uri="{FF2B5EF4-FFF2-40B4-BE49-F238E27FC236}">
                <a16:creationId xmlns:a16="http://schemas.microsoft.com/office/drawing/2014/main" id="{36AFD620-AAC5-4DCD-B229-5E192D785171}"/>
              </a:ext>
            </a:extLst>
          </p:cNvPr>
          <p:cNvSpPr/>
          <p:nvPr/>
        </p:nvSpPr>
        <p:spPr>
          <a:xfrm>
            <a:off x="6912898" y="3906269"/>
            <a:ext cx="263917" cy="1697543"/>
          </a:xfrm>
          <a:prstGeom prst="rect">
            <a:avLst/>
          </a:prstGeom>
          <a:solidFill>
            <a:schemeClr val="bg1">
              <a:lumMod val="50000"/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42B9FF99-8BFD-4DF2-B46B-D85263972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118" y="3963951"/>
            <a:ext cx="7690581" cy="2819879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599EF321-CA74-49BE-8F24-1EEC663C36C3}"/>
              </a:ext>
            </a:extLst>
          </p:cNvPr>
          <p:cNvSpPr/>
          <p:nvPr/>
        </p:nvSpPr>
        <p:spPr>
          <a:xfrm>
            <a:off x="6912898" y="574158"/>
            <a:ext cx="245946" cy="1963004"/>
          </a:xfrm>
          <a:prstGeom prst="rect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0FEC3A4-B5DC-41A1-BCF8-244B5A5F9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119" y="510221"/>
            <a:ext cx="7543797" cy="2766059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93570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Anteil COVID-19 an SARI-Fällen bis zur 40.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12.10.2021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-196885" y="3564221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ICOSARI: SARI-Fälle in </a:t>
            </a:r>
            <a:r>
              <a:rPr lang="de-DE" sz="2000" dirty="0">
                <a:solidFill>
                  <a:srgbClr val="FF0000"/>
                </a:solidFill>
              </a:rPr>
              <a:t>Intensivbehandlung</a:t>
            </a:r>
            <a:r>
              <a:rPr lang="de-DE" sz="2000" dirty="0"/>
              <a:t>, Anteil mit COVID-19 bis 40. KW 2021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8619852" y="1872252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14%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</p:cNvCxnSpPr>
          <p:nvPr/>
        </p:nvCxnSpPr>
        <p:spPr>
          <a:xfrm flipH="1">
            <a:off x="7669529" y="2084903"/>
            <a:ext cx="1017389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7BC5C62-7FE9-44D6-9B1A-F1BDFAE097F0}"/>
              </a:ext>
            </a:extLst>
          </p:cNvPr>
          <p:cNvGrpSpPr/>
          <p:nvPr/>
        </p:nvGrpSpPr>
        <p:grpSpPr>
          <a:xfrm>
            <a:off x="2190208" y="4565327"/>
            <a:ext cx="5401424" cy="961299"/>
            <a:chOff x="1412875" y="4330546"/>
            <a:chExt cx="5760753" cy="1060650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5AF15E6D-1E11-4473-8FBF-19F501960B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47196" y="4728990"/>
              <a:ext cx="5726432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A159C484-2744-4AC3-BDCD-CF9901851C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12875" y="5391196"/>
              <a:ext cx="5760753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8CC6832B-64C1-4D06-84B7-755E88FB9A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47196" y="4330546"/>
              <a:ext cx="5726431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feld 27">
            <a:extLst>
              <a:ext uri="{FF2B5EF4-FFF2-40B4-BE49-F238E27FC236}">
                <a16:creationId xmlns:a16="http://schemas.microsoft.com/office/drawing/2014/main" id="{64898357-39ED-48CA-B57A-A272C16F167A}"/>
              </a:ext>
            </a:extLst>
          </p:cNvPr>
          <p:cNvSpPr txBox="1"/>
          <p:nvPr/>
        </p:nvSpPr>
        <p:spPr>
          <a:xfrm>
            <a:off x="8619852" y="4989238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34%</a:t>
            </a: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BFCE7D7C-634B-4C6A-984A-2C2CAF2F755C}"/>
              </a:ext>
            </a:extLst>
          </p:cNvPr>
          <p:cNvCxnSpPr>
            <a:cxnSpLocks/>
          </p:cNvCxnSpPr>
          <p:nvPr/>
        </p:nvCxnSpPr>
        <p:spPr>
          <a:xfrm flipH="1" flipV="1">
            <a:off x="7715709" y="5170638"/>
            <a:ext cx="938091" cy="3266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684D71C6-DCCD-4FC9-830F-AC13259A23D9}"/>
              </a:ext>
            </a:extLst>
          </p:cNvPr>
          <p:cNvGrpSpPr/>
          <p:nvPr/>
        </p:nvGrpSpPr>
        <p:grpSpPr>
          <a:xfrm>
            <a:off x="2105607" y="1122568"/>
            <a:ext cx="5768653" cy="1034246"/>
            <a:chOff x="962489" y="1099523"/>
            <a:chExt cx="6271749" cy="1205634"/>
          </a:xfrm>
        </p:grpSpPr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A76BE1B6-EB02-4C93-BC01-2B6FFE290393}"/>
                </a:ext>
              </a:extLst>
            </p:cNvPr>
            <p:cNvGrpSpPr/>
            <p:nvPr/>
          </p:nvGrpSpPr>
          <p:grpSpPr>
            <a:xfrm>
              <a:off x="962489" y="1574268"/>
              <a:ext cx="6271749" cy="730889"/>
              <a:chOff x="-700962" y="3750761"/>
              <a:chExt cx="8301225" cy="1090168"/>
            </a:xfrm>
          </p:grpSpPr>
          <p:cxnSp>
            <p:nvCxnSpPr>
              <p:cNvPr id="6" name="Gerader Verbinder 5">
                <a:extLst>
                  <a:ext uri="{FF2B5EF4-FFF2-40B4-BE49-F238E27FC236}">
                    <a16:creationId xmlns:a16="http://schemas.microsoft.com/office/drawing/2014/main" id="{19856512-D8A4-4FD3-80E2-AD0AF8E47D1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700962" y="3750761"/>
                <a:ext cx="8163283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Gerader Verbinder 10">
                <a:extLst>
                  <a:ext uri="{FF2B5EF4-FFF2-40B4-BE49-F238E27FC236}">
                    <a16:creationId xmlns:a16="http://schemas.microsoft.com/office/drawing/2014/main" id="{3D6F6517-A603-4E7D-852C-73E7E4AEE83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563019" y="4840929"/>
                <a:ext cx="8163282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Gerader Verbinder 19">
              <a:extLst>
                <a:ext uri="{FF2B5EF4-FFF2-40B4-BE49-F238E27FC236}">
                  <a16:creationId xmlns:a16="http://schemas.microsoft.com/office/drawing/2014/main" id="{503671C6-F4CE-4A4B-BEC1-B2C3ACFEBC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4896" y="1099523"/>
              <a:ext cx="6167533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285B9082-1FAD-4E14-9CCB-A75DCFAB748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05" t="86648" r="62919" b="3425"/>
          <a:stretch/>
        </p:blipFill>
        <p:spPr>
          <a:xfrm>
            <a:off x="3200681" y="2897255"/>
            <a:ext cx="2525352" cy="27459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98A24D28-974B-43A1-BDEC-A8DED59883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800" t="86648" r="16348" b="4204"/>
          <a:stretch/>
        </p:blipFill>
        <p:spPr>
          <a:xfrm>
            <a:off x="5731463" y="2908024"/>
            <a:ext cx="2402830" cy="25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292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629168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mit/ohne COVID-19 bis zur 40.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12.10.2021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6C2F282-4A88-47C6-8E31-0AFD88C7B493}"/>
              </a:ext>
            </a:extLst>
          </p:cNvPr>
          <p:cNvSpPr txBox="1"/>
          <p:nvPr/>
        </p:nvSpPr>
        <p:spPr>
          <a:xfrm>
            <a:off x="318253" y="2048937"/>
            <a:ext cx="112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Alle SARI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2C4F4FAD-D1F7-4F21-85FF-A1B3B2591E5E}"/>
              </a:ext>
            </a:extLst>
          </p:cNvPr>
          <p:cNvCxnSpPr>
            <a:cxnSpLocks/>
          </p:cNvCxnSpPr>
          <p:nvPr/>
        </p:nvCxnSpPr>
        <p:spPr>
          <a:xfrm flipV="1">
            <a:off x="1495035" y="2230337"/>
            <a:ext cx="970009" cy="32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6F55107C-A575-40E7-8078-FB5B5995FBD6}"/>
              </a:ext>
            </a:extLst>
          </p:cNvPr>
          <p:cNvSpPr txBox="1"/>
          <p:nvPr/>
        </p:nvSpPr>
        <p:spPr>
          <a:xfrm>
            <a:off x="318252" y="4439732"/>
            <a:ext cx="2146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SARI mit </a:t>
            </a:r>
          </a:p>
          <a:p>
            <a:r>
              <a:rPr lang="de-DE" b="1" dirty="0"/>
              <a:t>Intensivbehandlung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9523691C-1112-48AF-8E4A-F302B20487F1}"/>
              </a:ext>
            </a:extLst>
          </p:cNvPr>
          <p:cNvCxnSpPr>
            <a:cxnSpLocks/>
          </p:cNvCxnSpPr>
          <p:nvPr/>
        </p:nvCxnSpPr>
        <p:spPr>
          <a:xfrm flipV="1">
            <a:off x="1495035" y="4621132"/>
            <a:ext cx="970009" cy="32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4243662A-860B-4E02-AD50-6934BB326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512" y="1050849"/>
            <a:ext cx="5940000" cy="313757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CA5F4E7-EDC9-4CD3-8C87-3EBB4F21E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4512" y="3478007"/>
            <a:ext cx="5940000" cy="314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03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0A39F85-81ED-4D29-953F-851BBD531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384" y="3983457"/>
            <a:ext cx="5670010" cy="2835005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(J09 – J22 + U07.1) bis zur 40.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12.10.2021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A6C554-48A6-4AC1-BAD4-32A5E09DAD68}"/>
              </a:ext>
            </a:extLst>
          </p:cNvPr>
          <p:cNvSpPr txBox="1"/>
          <p:nvPr/>
        </p:nvSpPr>
        <p:spPr>
          <a:xfrm>
            <a:off x="221262" y="1372103"/>
            <a:ext cx="26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1AE9827-D10D-45C1-B914-5775DD653A99}"/>
              </a:ext>
            </a:extLst>
          </p:cNvPr>
          <p:cNvSpPr txBox="1"/>
          <p:nvPr/>
        </p:nvSpPr>
        <p:spPr>
          <a:xfrm>
            <a:off x="221262" y="4257271"/>
            <a:ext cx="239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  <a:endParaRPr lang="de-DE" dirty="0"/>
          </a:p>
          <a:p>
            <a:endParaRPr lang="de-DE" dirty="0"/>
          </a:p>
        </p:txBody>
      </p:sp>
      <p:sp>
        <p:nvSpPr>
          <p:cNvPr id="23" name="Titel 2">
            <a:extLst>
              <a:ext uri="{FF2B5EF4-FFF2-40B4-BE49-F238E27FC236}">
                <a16:creationId xmlns:a16="http://schemas.microsoft.com/office/drawing/2014/main" id="{32169E82-22E8-4CDD-BB62-F6D1AFEDB47C}"/>
              </a:ext>
            </a:extLst>
          </p:cNvPr>
          <p:cNvSpPr txBox="1">
            <a:spLocks/>
          </p:cNvSpPr>
          <p:nvPr/>
        </p:nvSpPr>
        <p:spPr>
          <a:xfrm>
            <a:off x="-46734" y="3684069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mit Intensivbehandlung bis zur 40. KW 2021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1" y="856579"/>
            <a:ext cx="5664868" cy="2832434"/>
          </a:xfrm>
          <a:prstGeom prst="rect">
            <a:avLst/>
          </a:prstGeom>
        </p:spPr>
      </p:pic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82063303-1343-4BF1-9FAA-5E9B4CFB28FE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8297067" y="5478941"/>
            <a:ext cx="219510" cy="284080"/>
          </a:xfrm>
          <a:prstGeom prst="straightConnector1">
            <a:avLst/>
          </a:prstGeom>
          <a:ln>
            <a:solidFill>
              <a:srgbClr val="64AFF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4EC0DB32-4A55-4A7D-AB2A-EE487818B655}"/>
              </a:ext>
            </a:extLst>
          </p:cNvPr>
          <p:cNvSpPr txBox="1"/>
          <p:nvPr/>
        </p:nvSpPr>
        <p:spPr>
          <a:xfrm>
            <a:off x="8516577" y="5248108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64AFF5"/>
                </a:solidFill>
              </a:rPr>
              <a:t>35 bis </a:t>
            </a:r>
          </a:p>
          <a:p>
            <a:r>
              <a:rPr lang="de-DE" sz="1200" b="1" dirty="0">
                <a:solidFill>
                  <a:srgbClr val="64AFF5"/>
                </a:solidFill>
              </a:rPr>
              <a:t>59 Jahre</a:t>
            </a:r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EE0ABF25-A9F0-4AFC-A69F-B288C6CD5CF5}"/>
              </a:ext>
            </a:extLst>
          </p:cNvPr>
          <p:cNvCxnSpPr>
            <a:cxnSpLocks/>
          </p:cNvCxnSpPr>
          <p:nvPr/>
        </p:nvCxnSpPr>
        <p:spPr>
          <a:xfrm flipH="1">
            <a:off x="8082291" y="1936832"/>
            <a:ext cx="305230" cy="494440"/>
          </a:xfrm>
          <a:prstGeom prst="straightConnector1">
            <a:avLst/>
          </a:prstGeom>
          <a:ln>
            <a:solidFill>
              <a:srgbClr val="64AFF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EAB179A4-7707-44E9-91E3-D7FDCF8704A3}"/>
              </a:ext>
            </a:extLst>
          </p:cNvPr>
          <p:cNvSpPr txBox="1"/>
          <p:nvPr/>
        </p:nvSpPr>
        <p:spPr>
          <a:xfrm>
            <a:off x="8201752" y="1458208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64AFF5"/>
                </a:solidFill>
              </a:rPr>
              <a:t>35 bis </a:t>
            </a:r>
          </a:p>
          <a:p>
            <a:r>
              <a:rPr lang="de-DE" sz="1200" b="1" dirty="0">
                <a:solidFill>
                  <a:srgbClr val="64AFF5"/>
                </a:solidFill>
              </a:rPr>
              <a:t>59 Jahre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9F628505-FB4D-4E63-B228-17EBBF5DCBDC}"/>
              </a:ext>
            </a:extLst>
          </p:cNvPr>
          <p:cNvCxnSpPr>
            <a:cxnSpLocks/>
          </p:cNvCxnSpPr>
          <p:nvPr/>
        </p:nvCxnSpPr>
        <p:spPr>
          <a:xfrm flipH="1">
            <a:off x="8270250" y="5031362"/>
            <a:ext cx="279542" cy="649314"/>
          </a:xfrm>
          <a:prstGeom prst="straightConnector1">
            <a:avLst/>
          </a:prstGeom>
          <a:ln>
            <a:solidFill>
              <a:srgbClr val="058C9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1D7B0C7E-78A8-42CB-9EAE-182565561D8F}"/>
              </a:ext>
            </a:extLst>
          </p:cNvPr>
          <p:cNvSpPr txBox="1"/>
          <p:nvPr/>
        </p:nvSpPr>
        <p:spPr>
          <a:xfrm>
            <a:off x="8422375" y="4526412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58C94"/>
                </a:solidFill>
              </a:rPr>
              <a:t>60 bis </a:t>
            </a:r>
          </a:p>
          <a:p>
            <a:r>
              <a:rPr lang="de-DE" sz="1200" b="1" dirty="0">
                <a:solidFill>
                  <a:srgbClr val="058C94"/>
                </a:solidFill>
              </a:rPr>
              <a:t>79 Jahre</a:t>
            </a:r>
          </a:p>
        </p:txBody>
      </p: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AA130145-EB42-4AF6-83CA-EE6987F2F971}"/>
              </a:ext>
            </a:extLst>
          </p:cNvPr>
          <p:cNvCxnSpPr>
            <a:cxnSpLocks/>
          </p:cNvCxnSpPr>
          <p:nvPr/>
        </p:nvCxnSpPr>
        <p:spPr>
          <a:xfrm flipH="1">
            <a:off x="8099557" y="2370650"/>
            <a:ext cx="322992" cy="204560"/>
          </a:xfrm>
          <a:prstGeom prst="straightConnector1">
            <a:avLst/>
          </a:prstGeom>
          <a:ln>
            <a:solidFill>
              <a:srgbClr val="058C9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C22D1F38-11B6-4FC8-83BE-51032E574F9F}"/>
              </a:ext>
            </a:extLst>
          </p:cNvPr>
          <p:cNvSpPr txBox="1"/>
          <p:nvPr/>
        </p:nvSpPr>
        <p:spPr>
          <a:xfrm>
            <a:off x="8422549" y="1990739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58C94"/>
                </a:solidFill>
              </a:rPr>
              <a:t>60 bis </a:t>
            </a:r>
          </a:p>
          <a:p>
            <a:r>
              <a:rPr lang="de-DE" sz="1200" b="1" dirty="0">
                <a:solidFill>
                  <a:srgbClr val="058C94"/>
                </a:solidFill>
              </a:rPr>
              <a:t>79 Jahre</a:t>
            </a:r>
          </a:p>
        </p:txBody>
      </p:sp>
    </p:spTree>
    <p:extLst>
      <p:ext uri="{BB962C8B-B14F-4D97-AF65-F5344CB8AC3E}">
        <p14:creationId xmlns:p14="http://schemas.microsoft.com/office/powerpoint/2010/main" val="2340952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941" y="1068148"/>
            <a:ext cx="4490320" cy="269419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0A39F85-81ED-4D29-953F-851BBD531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3198" y="3967550"/>
            <a:ext cx="4490320" cy="2694192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(J09 – J22 + U07.1) bis zur 40.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12.10.2021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A6C554-48A6-4AC1-BAD4-32A5E09DAD68}"/>
              </a:ext>
            </a:extLst>
          </p:cNvPr>
          <p:cNvSpPr txBox="1"/>
          <p:nvPr/>
        </p:nvSpPr>
        <p:spPr>
          <a:xfrm>
            <a:off x="221262" y="1372103"/>
            <a:ext cx="265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  <a:p>
            <a:r>
              <a:rPr lang="de-DE" b="1" dirty="0"/>
              <a:t>(KW 26 bis KW 40/2021)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1AE9827-D10D-45C1-B914-5775DD653A99}"/>
              </a:ext>
            </a:extLst>
          </p:cNvPr>
          <p:cNvSpPr txBox="1"/>
          <p:nvPr/>
        </p:nvSpPr>
        <p:spPr>
          <a:xfrm>
            <a:off x="221262" y="4257271"/>
            <a:ext cx="27276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</a:p>
          <a:p>
            <a:r>
              <a:rPr lang="de-DE" b="1" dirty="0"/>
              <a:t>(KW 26 bis KW 40/2021)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23" name="Titel 2">
            <a:extLst>
              <a:ext uri="{FF2B5EF4-FFF2-40B4-BE49-F238E27FC236}">
                <a16:creationId xmlns:a16="http://schemas.microsoft.com/office/drawing/2014/main" id="{32169E82-22E8-4CDD-BB62-F6D1AFEDB47C}"/>
              </a:ext>
            </a:extLst>
          </p:cNvPr>
          <p:cNvSpPr txBox="1">
            <a:spLocks/>
          </p:cNvSpPr>
          <p:nvPr/>
        </p:nvSpPr>
        <p:spPr>
          <a:xfrm>
            <a:off x="-46734" y="3684069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mit Intensivbehandlung bis zur 40. KW 2021</a:t>
            </a:r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EE0ABF25-A9F0-4AFC-A69F-B288C6CD5CF5}"/>
              </a:ext>
            </a:extLst>
          </p:cNvPr>
          <p:cNvCxnSpPr>
            <a:cxnSpLocks/>
            <a:stCxn id="20" idx="1"/>
          </p:cNvCxnSpPr>
          <p:nvPr/>
        </p:nvCxnSpPr>
        <p:spPr>
          <a:xfrm flipH="1">
            <a:off x="7384201" y="1811209"/>
            <a:ext cx="534862" cy="382832"/>
          </a:xfrm>
          <a:prstGeom prst="straightConnector1">
            <a:avLst/>
          </a:prstGeom>
          <a:ln>
            <a:solidFill>
              <a:srgbClr val="64AFF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EAB179A4-7707-44E9-91E3-D7FDCF8704A3}"/>
              </a:ext>
            </a:extLst>
          </p:cNvPr>
          <p:cNvSpPr txBox="1"/>
          <p:nvPr/>
        </p:nvSpPr>
        <p:spPr>
          <a:xfrm>
            <a:off x="7919063" y="1580376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64AFF5"/>
                </a:solidFill>
              </a:rPr>
              <a:t>35 bis </a:t>
            </a:r>
          </a:p>
          <a:p>
            <a:r>
              <a:rPr lang="de-DE" sz="1200" b="1" dirty="0">
                <a:solidFill>
                  <a:srgbClr val="64AFF5"/>
                </a:solidFill>
              </a:rPr>
              <a:t>59 Jahre</a:t>
            </a:r>
          </a:p>
        </p:txBody>
      </p: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AA130145-EB42-4AF6-83CA-EE6987F2F971}"/>
              </a:ext>
            </a:extLst>
          </p:cNvPr>
          <p:cNvCxnSpPr>
            <a:cxnSpLocks/>
            <a:endCxn id="7" idx="3"/>
          </p:cNvCxnSpPr>
          <p:nvPr/>
        </p:nvCxnSpPr>
        <p:spPr>
          <a:xfrm flipH="1" flipV="1">
            <a:off x="7439261" y="2415244"/>
            <a:ext cx="613660" cy="69982"/>
          </a:xfrm>
          <a:prstGeom prst="straightConnector1">
            <a:avLst/>
          </a:prstGeom>
          <a:ln>
            <a:solidFill>
              <a:srgbClr val="058C9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C22D1F38-11B6-4FC8-83BE-51032E574F9F}"/>
              </a:ext>
            </a:extLst>
          </p:cNvPr>
          <p:cNvSpPr txBox="1"/>
          <p:nvPr/>
        </p:nvSpPr>
        <p:spPr>
          <a:xfrm>
            <a:off x="8083732" y="2254393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58C94"/>
                </a:solidFill>
              </a:rPr>
              <a:t>60 bis </a:t>
            </a:r>
          </a:p>
          <a:p>
            <a:r>
              <a:rPr lang="de-DE" sz="1200" b="1" dirty="0">
                <a:solidFill>
                  <a:srgbClr val="058C94"/>
                </a:solidFill>
              </a:rPr>
              <a:t>79 Jahre</a:t>
            </a:r>
          </a:p>
        </p:txBody>
      </p: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C09A12C5-FAE9-468B-AF9E-EFE0324D0920}"/>
              </a:ext>
            </a:extLst>
          </p:cNvPr>
          <p:cNvCxnSpPr>
            <a:cxnSpLocks/>
            <a:stCxn id="27" idx="1"/>
          </p:cNvCxnSpPr>
          <p:nvPr/>
        </p:nvCxnSpPr>
        <p:spPr>
          <a:xfrm flipH="1">
            <a:off x="7475646" y="4499519"/>
            <a:ext cx="535824" cy="370011"/>
          </a:xfrm>
          <a:prstGeom prst="straightConnector1">
            <a:avLst/>
          </a:prstGeom>
          <a:ln>
            <a:solidFill>
              <a:srgbClr val="64AFF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66B7B896-1E26-43D7-BF25-DFA21BF0D0E1}"/>
              </a:ext>
            </a:extLst>
          </p:cNvPr>
          <p:cNvSpPr txBox="1"/>
          <p:nvPr/>
        </p:nvSpPr>
        <p:spPr>
          <a:xfrm>
            <a:off x="8011470" y="4268686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64AFF5"/>
                </a:solidFill>
              </a:rPr>
              <a:t>35 bis </a:t>
            </a:r>
          </a:p>
          <a:p>
            <a:r>
              <a:rPr lang="de-DE" sz="1200" b="1" dirty="0">
                <a:solidFill>
                  <a:srgbClr val="64AFF5"/>
                </a:solidFill>
              </a:rPr>
              <a:t>59 Jahre</a:t>
            </a:r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2E5912DE-A466-4068-90FE-2709B3C4289D}"/>
              </a:ext>
            </a:extLst>
          </p:cNvPr>
          <p:cNvCxnSpPr>
            <a:cxnSpLocks/>
          </p:cNvCxnSpPr>
          <p:nvPr/>
        </p:nvCxnSpPr>
        <p:spPr>
          <a:xfrm flipH="1" flipV="1">
            <a:off x="7439262" y="5048129"/>
            <a:ext cx="474076" cy="229496"/>
          </a:xfrm>
          <a:prstGeom prst="straightConnector1">
            <a:avLst/>
          </a:prstGeom>
          <a:ln>
            <a:solidFill>
              <a:srgbClr val="058C9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9E839C6D-9B08-4E97-9C69-DC578C2CF325}"/>
              </a:ext>
            </a:extLst>
          </p:cNvPr>
          <p:cNvSpPr txBox="1"/>
          <p:nvPr/>
        </p:nvSpPr>
        <p:spPr>
          <a:xfrm>
            <a:off x="7948658" y="4997982"/>
            <a:ext cx="76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058C94"/>
                </a:solidFill>
              </a:rPr>
              <a:t>60 bis </a:t>
            </a:r>
          </a:p>
          <a:p>
            <a:r>
              <a:rPr lang="de-DE" sz="1200" b="1" dirty="0">
                <a:solidFill>
                  <a:srgbClr val="058C94"/>
                </a:solidFill>
              </a:rPr>
              <a:t>79 Jahre</a:t>
            </a:r>
          </a:p>
        </p:txBody>
      </p:sp>
    </p:spTree>
    <p:extLst>
      <p:ext uri="{BB962C8B-B14F-4D97-AF65-F5344CB8AC3E}">
        <p14:creationId xmlns:p14="http://schemas.microsoft.com/office/powerpoint/2010/main" val="4184977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1491</Words>
  <Application>Microsoft Office PowerPoint</Application>
  <PresentationFormat>Bildschirmpräsentation (4:3)</PresentationFormat>
  <Paragraphs>155</Paragraphs>
  <Slides>12</Slides>
  <Notes>12</Notes>
  <HiddenSlides>5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Calibri</vt:lpstr>
      <vt:lpstr>ＭＳ 明朝</vt:lpstr>
      <vt:lpstr>Wingdings</vt:lpstr>
      <vt:lpstr>Office-Design</vt:lpstr>
      <vt:lpstr>Ergebnisse der  syndromischen ARE-Surveillance GrippeWeb,  Arbeitsgemeinschaft Influenza, ICOSARI KiTa- und Schulausbrüche (Meldedaten) Datenstand 12.10.2021</vt:lpstr>
      <vt:lpstr>GrippeWeb bis zur 40. KW 2021 </vt:lpstr>
      <vt:lpstr>Arbeitsgemeinschaft Influenza ARE-Konsultationen bis zur 40. KW 2021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Ausbrüche in Kindergärten/Horte (n=3.984)</vt:lpstr>
      <vt:lpstr>Ausbrüche in Schulen (n=3.996)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Schilling, Julia</cp:lastModifiedBy>
  <cp:revision>2632</cp:revision>
  <cp:lastPrinted>2020-05-13T06:04:10Z</cp:lastPrinted>
  <dcterms:created xsi:type="dcterms:W3CDTF">2015-11-02T12:29:13Z</dcterms:created>
  <dcterms:modified xsi:type="dcterms:W3CDTF">2021-10-13T08:19:32Z</dcterms:modified>
</cp:coreProperties>
</file>