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792" r:id="rId2"/>
    <p:sldId id="698" r:id="rId3"/>
    <p:sldId id="740" r:id="rId4"/>
    <p:sldId id="742" r:id="rId5"/>
    <p:sldId id="791" r:id="rId6"/>
    <p:sldId id="702" r:id="rId7"/>
    <p:sldId id="746" r:id="rId8"/>
    <p:sldId id="701" r:id="rId9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mali, Souaad" initials="CS" lastIdx="2" clrIdx="0">
    <p:extLst>
      <p:ext uri="{19B8F6BF-5375-455C-9EA6-DF929625EA0E}">
        <p15:presenceInfo xmlns:p15="http://schemas.microsoft.com/office/powerpoint/2012/main" userId="Chemali, Souaad" providerId="None"/>
      </p:ext>
    </p:extLst>
  </p:cmAuthor>
  <p:cmAuthor id="2" name="Esquevin, Sarah" initials="SE" lastIdx="3" clrIdx="1">
    <p:extLst>
      <p:ext uri="{19B8F6BF-5375-455C-9EA6-DF929625EA0E}">
        <p15:presenceInfo xmlns:p15="http://schemas.microsoft.com/office/powerpoint/2012/main" userId="Esquevin, Sarah" providerId="None"/>
      </p:ext>
    </p:extLst>
  </p:cmAuthor>
  <p:cmAuthor id="3" name="Rohde, Anna" initials="AMR" lastIdx="17" clrIdx="2">
    <p:extLst>
      <p:ext uri="{19B8F6BF-5375-455C-9EA6-DF929625EA0E}">
        <p15:presenceInfo xmlns:p15="http://schemas.microsoft.com/office/powerpoint/2012/main" userId="Rohde, Anna" providerId="None"/>
      </p:ext>
    </p:extLst>
  </p:cmAuthor>
  <p:cmAuthor id="4" name="Denkel, Luisa" initials="LD" lastIdx="1" clrIdx="3">
    <p:extLst>
      <p:ext uri="{19B8F6BF-5375-455C-9EA6-DF929625EA0E}">
        <p15:presenceInfo xmlns:p15="http://schemas.microsoft.com/office/powerpoint/2012/main" userId="Denkel, Lui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7" autoAdjust="0"/>
    <p:restoredTop sz="89513" autoAdjust="0"/>
  </p:normalViewPr>
  <p:slideViewPr>
    <p:cSldViewPr>
      <p:cViewPr varScale="1">
        <p:scale>
          <a:sx n="77" d="100"/>
          <a:sy n="77" d="100"/>
        </p:scale>
        <p:origin x="193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7FB08-4236-47DF-9C64-EB307FBB264C}" type="datetimeFigureOut">
              <a:rPr lang="de-DE" smtClean="0"/>
              <a:t>15.10.2021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94B70-C5D2-47E8-AC41-250C6C2E1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30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15.10.2021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41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484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227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836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https://ourworldindata.org/covid-vaccinations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https://covid19.who.int/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https://www.nato.int/cps/en/natohq/news_187425.htm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https://www.deutschlandfunk.de/corona-pandemie-rumaenien-schickt-covid-patienten-wegen.1939.de.html?drn:news_id=1311810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https://www.mdr.de/nachrichten/welt/osteuropa/politik/corona-nicht-geimpft-rumaenien-100.html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94784D-ACB2-4C06-BA24-2437C87E075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146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397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15.10.2021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15.10.2021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15.10.2021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15.10.2021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15.10.2021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1" y="692696"/>
            <a:ext cx="8092592" cy="121879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920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15.10.2021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251520" y="6550223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14.10.2021; *</a:t>
            </a:r>
            <a:r>
              <a:rPr lang="en-US" sz="1400" i="1" dirty="0">
                <a:solidFill>
                  <a:prstClr val="black"/>
                </a:solidFill>
                <a:hlinkClick r:id="rId3"/>
              </a:rPr>
              <a:t>Our World In Data - </a:t>
            </a:r>
            <a:r>
              <a:rPr lang="en-US" sz="1400" i="1" dirty="0" err="1">
                <a:solidFill>
                  <a:prstClr val="black"/>
                </a:solidFill>
                <a:hlinkClick r:id="rId3"/>
              </a:rPr>
              <a:t>Vacc</a:t>
            </a:r>
            <a:r>
              <a:rPr lang="de-DE" sz="1400" i="1" dirty="0">
                <a:solidFill>
                  <a:prstClr val="black"/>
                </a:solidFill>
              </a:rPr>
              <a:t>, Zugriffsdatum: 14.10.2021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422348"/>
              </p:ext>
            </p:extLst>
          </p:nvPr>
        </p:nvGraphicFramePr>
        <p:xfrm>
          <a:off x="35496" y="1556792"/>
          <a:ext cx="9018571" cy="4568185"/>
        </p:xfrm>
        <a:graphic>
          <a:graphicData uri="http://schemas.openxmlformats.org/drawingml/2006/table">
            <a:tbl>
              <a:tblPr firstRow="1" firstCol="1" bandRow="1"/>
              <a:tblGrid>
                <a:gridCol w="111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3049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6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4186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1987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29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Verände-rung</a:t>
                      </a: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7T-Inz. Fälle/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 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75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44.311.292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620.511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187,5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Vereinigtes Königreich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8.272.887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266.223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392,2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4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Türkei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7.540.223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212.906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252,4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7.892.980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202.870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139,0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34.020.730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126.418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Ukraine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2.597.275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99.632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227,8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Rumänien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1.414.647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96.280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498,1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21.590.097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91.023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5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Iran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5.742.083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79.625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Thailand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1.751.704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73.407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93969271-6C26-40D4-A21A-EDBF78F26A53}"/>
              </a:ext>
            </a:extLst>
          </p:cNvPr>
          <p:cNvSpPr txBox="1"/>
          <p:nvPr/>
        </p:nvSpPr>
        <p:spPr>
          <a:xfrm>
            <a:off x="1957757" y="647615"/>
            <a:ext cx="614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239.007.759 </a:t>
            </a:r>
            <a:r>
              <a:rPr lang="de-DE" sz="2000" b="1" dirty="0">
                <a:solidFill>
                  <a:schemeClr val="tx2"/>
                </a:solidFill>
              </a:rPr>
              <a:t>(</a:t>
            </a:r>
            <a:r>
              <a:rPr lang="de-DE" sz="2000" b="1" dirty="0">
                <a:solidFill>
                  <a:srgbClr val="00B050"/>
                </a:solidFill>
              </a:rPr>
              <a:t>-4,5%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4.871.841 Todesfälle (CFR: 2,04%)</a:t>
            </a:r>
          </a:p>
        </p:txBody>
      </p:sp>
    </p:spTree>
    <p:extLst>
      <p:ext uri="{BB962C8B-B14F-4D97-AF65-F5344CB8AC3E}">
        <p14:creationId xmlns:p14="http://schemas.microsoft.com/office/powerpoint/2010/main" val="55924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Fall- und Todeszahlen weltweit, WHO </a:t>
            </a:r>
            <a:r>
              <a:rPr lang="de-DE" sz="2400" dirty="0" err="1">
                <a:latin typeface="Scala Sans OT" panose="020B0504030101020104" pitchFamily="34" charset="0"/>
              </a:rPr>
              <a:t>SitRep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4355976" y="6308127"/>
            <a:ext cx="48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13.10.2021, </a:t>
            </a:r>
          </a:p>
          <a:p>
            <a:pPr algn="r"/>
            <a:r>
              <a:rPr lang="de-DE" sz="1400" i="1" dirty="0">
                <a:solidFill>
                  <a:prstClr val="black"/>
                </a:solidFill>
              </a:rPr>
              <a:t>Datenstand 10.10.2021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53098A3-8FFE-4AD9-BB92-B4B657CE6816}"/>
              </a:ext>
            </a:extLst>
          </p:cNvPr>
          <p:cNvSpPr txBox="1"/>
          <p:nvPr/>
        </p:nvSpPr>
        <p:spPr>
          <a:xfrm>
            <a:off x="220080" y="732982"/>
            <a:ext cx="34830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Anzahl Fälle global rückgängig, </a:t>
            </a:r>
            <a:r>
              <a:rPr lang="de-DE" dirty="0"/>
              <a:t>in allen Regionen rückläufig bis auf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Europa </a:t>
            </a:r>
            <a:r>
              <a:rPr lang="de-DE" dirty="0">
                <a:solidFill>
                  <a:srgbClr val="FF0000"/>
                </a:solidFill>
              </a:rPr>
              <a:t>(+7%)</a:t>
            </a:r>
          </a:p>
          <a:p>
            <a:endParaRPr lang="de-DE" dirty="0"/>
          </a:p>
          <a:p>
            <a:r>
              <a:rPr lang="de-DE" b="1" dirty="0"/>
              <a:t>Anzahl Todesfälle in allen Regionen zurückgegangen, jedoch steigt in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Europa </a:t>
            </a:r>
            <a:r>
              <a:rPr lang="de-DE" dirty="0">
                <a:solidFill>
                  <a:srgbClr val="FF0000"/>
                </a:solidFill>
              </a:rPr>
              <a:t>(+11%)</a:t>
            </a:r>
          </a:p>
          <a:p>
            <a:pPr lvl="1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7DD4AAB-37FE-4C12-A00E-C4D785533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669" y="627283"/>
            <a:ext cx="5407331" cy="2796722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BA5AD48-7A27-44D5-A21F-292320527114}"/>
              </a:ext>
            </a:extLst>
          </p:cNvPr>
          <p:cNvGrpSpPr/>
          <p:nvPr/>
        </p:nvGrpSpPr>
        <p:grpSpPr>
          <a:xfrm>
            <a:off x="182724" y="3356067"/>
            <a:ext cx="5607050" cy="3352800"/>
            <a:chOff x="182724" y="3356067"/>
            <a:chExt cx="5607050" cy="3352800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8BE09474-4D54-45EC-95DC-B549282EA677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82724" y="3356067"/>
              <a:ext cx="5607050" cy="3352800"/>
            </a:xfrm>
            <a:prstGeom prst="rect">
              <a:avLst/>
            </a:prstGeom>
          </p:spPr>
        </p:pic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9202414E-E5FA-4028-AE79-F7D8A7DAB67B}"/>
                </a:ext>
              </a:extLst>
            </p:cNvPr>
            <p:cNvGrpSpPr/>
            <p:nvPr/>
          </p:nvGrpSpPr>
          <p:grpSpPr>
            <a:xfrm>
              <a:off x="182724" y="4385118"/>
              <a:ext cx="5530850" cy="1739900"/>
              <a:chOff x="0" y="0"/>
              <a:chExt cx="5530850" cy="1739900"/>
            </a:xfrm>
          </p:grpSpPr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64A20194-617D-4FCA-A403-01C06D1E3900}"/>
                  </a:ext>
                </a:extLst>
              </p:cNvPr>
              <p:cNvSpPr/>
              <p:nvPr/>
            </p:nvSpPr>
            <p:spPr>
              <a:xfrm>
                <a:off x="0" y="1028700"/>
                <a:ext cx="5530850" cy="711200"/>
              </a:xfrm>
              <a:prstGeom prst="rect">
                <a:avLst/>
              </a:prstGeom>
              <a:noFill/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4B2CE363-C21A-46FB-9FB2-B1054C212115}"/>
                  </a:ext>
                </a:extLst>
              </p:cNvPr>
              <p:cNvSpPr/>
              <p:nvPr/>
            </p:nvSpPr>
            <p:spPr>
              <a:xfrm>
                <a:off x="45720" y="0"/>
                <a:ext cx="5473700" cy="32385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1150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Veränderung Fallzahlen weltweit, WHO Dashboard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2457146" y="6550223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Dashboard, 15.10.2021, Datenstand 14.10.2021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1B751AE-3AB6-420C-BAA9-CAAD1647D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439" y="3120633"/>
            <a:ext cx="1192065" cy="263719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EB6C203-BBF6-481E-BD7A-A98597954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16" y="629861"/>
            <a:ext cx="7592009" cy="498154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12DADDF-305A-4D68-A6FF-2C0D5CD0D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4092" y="836712"/>
            <a:ext cx="1146470" cy="223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4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Europa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14.10.2021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7D14179-87E8-4FB2-9DF4-B85027C58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506" y="980727"/>
            <a:ext cx="6080988" cy="540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86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27F5079-BA47-4AC1-A41F-00C731876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299" y="5164237"/>
            <a:ext cx="3746494" cy="152022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D52657C-E752-4875-983B-0D88E73CA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203" y="2465181"/>
            <a:ext cx="3839387" cy="2699056"/>
          </a:xfrm>
          <a:prstGeom prst="rect">
            <a:avLst/>
          </a:prstGeom>
        </p:spPr>
      </p:pic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BE286E70-0310-446A-AD4B-3FF9D4DD0440}"/>
              </a:ext>
            </a:extLst>
          </p:cNvPr>
          <p:cNvCxnSpPr>
            <a:cxnSpLocks/>
          </p:cNvCxnSpPr>
          <p:nvPr/>
        </p:nvCxnSpPr>
        <p:spPr>
          <a:xfrm>
            <a:off x="0" y="548680"/>
            <a:ext cx="5724128" cy="4263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4">
            <a:extLst>
              <a:ext uri="{FF2B5EF4-FFF2-40B4-BE49-F238E27FC236}">
                <a16:creationId xmlns:a16="http://schemas.microsoft.com/office/drawing/2014/main" id="{3FE3EC92-B693-478F-9FFF-E781915040E1}"/>
              </a:ext>
            </a:extLst>
          </p:cNvPr>
          <p:cNvSpPr txBox="1">
            <a:spLocks/>
          </p:cNvSpPr>
          <p:nvPr/>
        </p:nvSpPr>
        <p:spPr>
          <a:xfrm>
            <a:off x="213555" y="44624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Scala Sans OT" panose="020B0504030101020104" pitchFamily="34" charset="0"/>
              </a:rPr>
              <a:t>COVID-19/ Rumänien</a:t>
            </a:r>
            <a:endParaRPr lang="en-GB" sz="2800" dirty="0">
              <a:latin typeface="Scala Sans OT" panose="020B0504030101020104" pitchFamily="34" charset="0"/>
            </a:endParaRPr>
          </a:p>
        </p:txBody>
      </p:sp>
      <p:sp>
        <p:nvSpPr>
          <p:cNvPr id="16" name="Inhaltsplatzhalter 1">
            <a:extLst>
              <a:ext uri="{FF2B5EF4-FFF2-40B4-BE49-F238E27FC236}">
                <a16:creationId xmlns:a16="http://schemas.microsoft.com/office/drawing/2014/main" id="{3AF37CD6-3BC6-4C6C-B60E-2E366AAD8C9B}"/>
              </a:ext>
            </a:extLst>
          </p:cNvPr>
          <p:cNvSpPr txBox="1">
            <a:spLocks/>
          </p:cNvSpPr>
          <p:nvPr/>
        </p:nvSpPr>
        <p:spPr>
          <a:xfrm>
            <a:off x="213555" y="2440025"/>
            <a:ext cx="5188744" cy="289540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 dirty="0">
                <a:solidFill>
                  <a:srgbClr val="0070C0"/>
                </a:solidFill>
              </a:rPr>
              <a:t>Aktuelle Lagebeschreibung:</a:t>
            </a:r>
          </a:p>
          <a:p>
            <a:r>
              <a:rPr lang="de-DE" sz="1400" dirty="0"/>
              <a:t>Am 11.10.2021 rief die rum. Regierung nach internationaler Unterstützung</a:t>
            </a:r>
          </a:p>
          <a:p>
            <a:r>
              <a:rPr lang="de-DE" sz="1400" dirty="0"/>
              <a:t>Gesundheitssystem überfordert: die meisten Patienten, die in die Notaufnahme kommen, benötigen bereits eine Intensivbehandlung; Umverteilung der Patienten nach Ungarn; Sauerstofflieferung aus NLD und POL</a:t>
            </a:r>
          </a:p>
          <a:p>
            <a:r>
              <a:rPr lang="de-DE" sz="1400" dirty="0"/>
              <a:t>Politische Krise: Regierung besitzt nur interimistische Befugnisse, können keine weiteren Maßnahmen verhängen; geringes Vertrauen im Staat und dessen Maßnahmen</a:t>
            </a:r>
          </a:p>
          <a:p>
            <a:r>
              <a:rPr lang="de-DE" sz="1400" dirty="0"/>
              <a:t>Niedrigste Impfquote in der EU, viele Impfgegner, große Veranstaltungen im Sommer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539C770-71E0-4C97-A561-15A73DD8EC9A}"/>
              </a:ext>
            </a:extLst>
          </p:cNvPr>
          <p:cNvSpPr txBox="1"/>
          <p:nvPr/>
        </p:nvSpPr>
        <p:spPr>
          <a:xfrm>
            <a:off x="8024137" y="6644101"/>
            <a:ext cx="1016607" cy="2308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de-DE" sz="900" dirty="0">
                <a:solidFill>
                  <a:prstClr val="black"/>
                </a:solidFill>
                <a:latin typeface="Calibri"/>
              </a:rPr>
              <a:t>WHO, 13.10.2021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2990DB1-0F6C-4073-8026-AAB289B68A25}"/>
              </a:ext>
            </a:extLst>
          </p:cNvPr>
          <p:cNvSpPr txBox="1"/>
          <p:nvPr/>
        </p:nvSpPr>
        <p:spPr>
          <a:xfrm>
            <a:off x="213555" y="580458"/>
            <a:ext cx="8318886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70C0"/>
                </a:solidFill>
              </a:rPr>
              <a:t>Epidemiologische Parameter</a:t>
            </a:r>
            <a:endParaRPr lang="de-DE" sz="16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7-Tages-Inzidenz (Trend zur Vorwoche):  </a:t>
            </a:r>
            <a:r>
              <a:rPr lang="de-DE" sz="1600" b="1" dirty="0">
                <a:solidFill>
                  <a:srgbClr val="0070C0"/>
                </a:solidFill>
              </a:rPr>
              <a:t>488</a:t>
            </a:r>
            <a:r>
              <a:rPr lang="de-DE" sz="1600" b="1" dirty="0">
                <a:solidFill>
                  <a:prstClr val="black"/>
                </a:solidFill>
              </a:rPr>
              <a:t> </a:t>
            </a:r>
            <a:r>
              <a:rPr lang="de-DE" sz="1600" b="1" dirty="0">
                <a:solidFill>
                  <a:srgbClr val="FF0000"/>
                </a:solidFill>
              </a:rPr>
              <a:t>(+14,7%)      		</a:t>
            </a:r>
            <a:r>
              <a:rPr lang="de-DE" sz="1600" b="1" dirty="0">
                <a:solidFill>
                  <a:prstClr val="black"/>
                </a:solidFill>
              </a:rPr>
              <a:t>7-Tage-R-Wert: </a:t>
            </a:r>
            <a:r>
              <a:rPr lang="de-DE" sz="1600" b="1" dirty="0">
                <a:solidFill>
                  <a:srgbClr val="FF0000"/>
                </a:solidFill>
              </a:rPr>
              <a:t>1,17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Tests / 100.000 EW / Woche : </a:t>
            </a:r>
            <a:r>
              <a:rPr lang="de-DE" sz="1600" b="1" dirty="0">
                <a:solidFill>
                  <a:srgbClr val="0070C0"/>
                </a:solidFill>
              </a:rPr>
              <a:t>2.142</a:t>
            </a:r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Positivanteil: </a:t>
            </a:r>
            <a:r>
              <a:rPr lang="de-DE" sz="1600" b="1" dirty="0">
                <a:solidFill>
                  <a:srgbClr val="0070C0"/>
                </a:solidFill>
              </a:rPr>
              <a:t> 22%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Vollständig geimpft: </a:t>
            </a:r>
            <a:r>
              <a:rPr lang="de-DE" sz="1600" b="1" dirty="0">
                <a:solidFill>
                  <a:srgbClr val="0070C0"/>
                </a:solidFill>
              </a:rPr>
              <a:t>32%</a:t>
            </a:r>
            <a:r>
              <a:rPr lang="de-DE" sz="1600" b="1" dirty="0">
                <a:solidFill>
                  <a:prstClr val="black"/>
                </a:solidFill>
              </a:rPr>
              <a:t> | Teilweise geimpft: </a:t>
            </a:r>
            <a:r>
              <a:rPr lang="de-DE" sz="1600" b="1" dirty="0">
                <a:solidFill>
                  <a:srgbClr val="0070C0"/>
                </a:solidFill>
              </a:rPr>
              <a:t>28,7% </a:t>
            </a:r>
          </a:p>
          <a:p>
            <a:r>
              <a:rPr lang="de-DE" sz="1600" dirty="0">
                <a:solidFill>
                  <a:prstClr val="black"/>
                </a:solidFill>
              </a:rPr>
              <a:t>(</a:t>
            </a:r>
            <a:r>
              <a:rPr lang="de-DE" sz="1600" dirty="0"/>
              <a:t>WHO, </a:t>
            </a:r>
            <a:r>
              <a:rPr lang="de-DE" sz="1600" dirty="0">
                <a:solidFill>
                  <a:srgbClr val="0070C0"/>
                </a:solidFill>
              </a:rPr>
              <a:t>13.10.2021</a:t>
            </a:r>
            <a:r>
              <a:rPr lang="de-DE" sz="1600" dirty="0"/>
              <a:t>; OWID, </a:t>
            </a:r>
            <a:r>
              <a:rPr lang="de-DE" sz="1600" dirty="0">
                <a:solidFill>
                  <a:srgbClr val="0070C0"/>
                </a:solidFill>
              </a:rPr>
              <a:t>07.10.2021</a:t>
            </a:r>
            <a:r>
              <a:rPr lang="de-DE" sz="1600" dirty="0"/>
              <a:t> (Testdaten) | OWID, </a:t>
            </a:r>
            <a:r>
              <a:rPr lang="de-DE" sz="1600" dirty="0">
                <a:solidFill>
                  <a:srgbClr val="0070C0"/>
                </a:solidFill>
              </a:rPr>
              <a:t>11.10.2021</a:t>
            </a:r>
            <a:r>
              <a:rPr lang="de-DE" sz="1600" dirty="0"/>
              <a:t> (Impfung))</a:t>
            </a:r>
            <a:endParaRPr lang="de-DE" sz="1600" b="1" dirty="0">
              <a:solidFill>
                <a:srgbClr val="0070C0"/>
              </a:solidFill>
            </a:endParaRPr>
          </a:p>
          <a:p>
            <a:r>
              <a:rPr lang="de-DE" sz="1600" dirty="0">
                <a:solidFill>
                  <a:prstClr val="black"/>
                </a:solidFill>
              </a:rPr>
              <a:t>Hochrisikogebiet seit dem 03.10.2021</a:t>
            </a:r>
            <a:endParaRPr lang="de-DE" sz="1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5AD1313-F564-4E41-ADE2-E301E5098F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426" y="2500165"/>
            <a:ext cx="742950" cy="79057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CA94239-E3D5-4375-A54C-D963D746B0C3}"/>
              </a:ext>
            </a:extLst>
          </p:cNvPr>
          <p:cNvSpPr txBox="1"/>
          <p:nvPr/>
        </p:nvSpPr>
        <p:spPr>
          <a:xfrm>
            <a:off x="5273641" y="5293486"/>
            <a:ext cx="1569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Wöchentl</a:t>
            </a:r>
            <a:r>
              <a:rPr lang="de-DE" sz="1200" dirty="0"/>
              <a:t>. Todesfälle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A4B9312-7476-4ADE-BC79-3F298DFC23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368" y="5335433"/>
            <a:ext cx="4373024" cy="134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79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0A0CFE7-B5A9-4E01-BFCB-5ECD930EB988}"/>
              </a:ext>
            </a:extLst>
          </p:cNvPr>
          <p:cNvSpPr txBox="1"/>
          <p:nvPr/>
        </p:nvSpPr>
        <p:spPr>
          <a:xfrm>
            <a:off x="2843808" y="3044279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0070C0"/>
                </a:solidFill>
              </a:rPr>
              <a:t>Back </a:t>
            </a:r>
            <a:r>
              <a:rPr lang="de-DE" sz="4400" dirty="0" err="1">
                <a:solidFill>
                  <a:srgbClr val="0070C0"/>
                </a:solidFill>
              </a:rPr>
              <a:t>up</a:t>
            </a:r>
            <a:endParaRPr lang="de-BE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4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Veränderung Todesfälle weltweit, WHO Dashboard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2457146" y="6550223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Dashboard, 15.10.2021, Datenstand 14.10.2021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159785-AE22-40A7-BC9F-5E7E22C1E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282" y="3140968"/>
            <a:ext cx="1060514" cy="252028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15F3B25-281A-4C3D-9160-1419B6A1C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2" y="869098"/>
            <a:ext cx="7949169" cy="51198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459A056-489E-475E-BCAD-E411B1FDA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0475" y="1052735"/>
            <a:ext cx="1113322" cy="210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92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14.10.2021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96CFA7B-4B54-46F9-AED2-32CF489C7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878"/>
            <a:ext cx="9144000" cy="594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93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</Words>
  <Application>Microsoft Office PowerPoint</Application>
  <PresentationFormat>Bildschirmpräsentation (4:3)</PresentationFormat>
  <Paragraphs>162</Paragraphs>
  <Slides>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ＭＳ 明朝</vt:lpstr>
      <vt:lpstr>Scala Sans OT</vt:lpstr>
      <vt:lpstr>Wingdings</vt:lpstr>
      <vt:lpstr>Office-Design</vt:lpstr>
      <vt:lpstr>Top 10 Länder nach Anzahl neuer COVID-19-Fälle</vt:lpstr>
      <vt:lpstr>Fall- und Todeszahlen weltweit, WHO SitRep</vt:lpstr>
      <vt:lpstr>Veränderung Fallzahlen weltweit, WHO Dashboard</vt:lpstr>
      <vt:lpstr>7-Tages-Inzidenz pro 100.000 Einwohner Europa</vt:lpstr>
      <vt:lpstr>PowerPoint-Präsentation</vt:lpstr>
      <vt:lpstr>PowerPoint-Präsentation</vt:lpstr>
      <vt:lpstr>Veränderung Todesfälle weltweit, WHO Dashboard</vt:lpstr>
      <vt:lpstr>7-Tages-Inzidenz pro 100.000 Einwohner weltweit 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Esquevin, Sarah</cp:lastModifiedBy>
  <cp:revision>1768</cp:revision>
  <cp:lastPrinted>2020-09-29T15:21:52Z</cp:lastPrinted>
  <dcterms:created xsi:type="dcterms:W3CDTF">2020-03-24T07:57:46Z</dcterms:created>
  <dcterms:modified xsi:type="dcterms:W3CDTF">2021-10-15T08:34:59Z</dcterms:modified>
</cp:coreProperties>
</file>