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643" r:id="rId5"/>
    <p:sldId id="644" r:id="rId6"/>
    <p:sldId id="645" r:id="rId7"/>
    <p:sldId id="646" r:id="rId8"/>
    <p:sldId id="647" r:id="rId9"/>
    <p:sldId id="648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6199" autoAdjust="0"/>
  </p:normalViewPr>
  <p:slideViewPr>
    <p:cSldViewPr snapToGrid="0" snapToObjects="1">
      <p:cViewPr varScale="1">
        <p:scale>
          <a:sx n="58" d="100"/>
          <a:sy n="58" d="100"/>
        </p:scale>
        <p:origin x="1428" y="5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Seit Mitte September deutet sich Rückgang an übermittelten Ausbrüchen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im Sep bei etwa 60% 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Gegensatz zu Schulausbrüchen deutlich unter Niveau von Welle 2 und 3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166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 (n=38), BY (n=27)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vor; insgesamt 15 Ausbrüche mit &gt;=10Fällen in den letzten 4 Wo.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 mit neuem Höchstwert an Ausbrüchen pro Woche in KW 39 (Anfang Okt; n=243)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August 2021 insbesondere AG 6-14 betroffen (77% an allen Ausbruchsfällen; AG 15-20: 15%, AG 21 nur bei 8%)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758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(n=160), SN (n=113, v.a. in Bautzen)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 vor (in den letzten 4 Wo: 82 Ausbrüche mit &gt;=10 Fällen pro Ausbruch; bis zu 46Fälle/Ausbruch)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/>
              <a:t>Abb</a:t>
            </a:r>
            <a:r>
              <a:rPr lang="de-DE" dirty="0"/>
              <a:t> </a:t>
            </a:r>
            <a:r>
              <a:rPr lang="de-DE"/>
              <a:t>unten: Anteil </a:t>
            </a:r>
            <a:r>
              <a:rPr lang="de-DE" dirty="0"/>
              <a:t>der Schulausbrüche, in denen NUR 6-14-Jährige übermittelt wurden, nimmt seit Jahresbeginn kontinuierlich zu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links: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bei AG 0-5 mit 1,5 in KW 39 (Ende Sep) höher als bei älteren Kindern (6-14 Jahre; 0,6 bzw. 0,8)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AG 0-5 rückläufig, bei AG 6-10 relativ konstant und bei AG 11-14 leicht ansteigend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rechts: Anteil hospitalisierter Kinder der letzten 10 Wochen im Vergleich zum Vorjahr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bei AG 0-5 seit September relativ konstant bei 3%; bei den älteren Kindern leicht abnehmend bei 0,5-0,6%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der letzten Wochen hat sich zunächst nicht fortgesetzt &gt; ARE-Rate stabil geblieben in 41. KW zur Vorwoche (6,5 %; Vorwoche: 6,4 %)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Rückgang in den AGs 0 bis 4 Jahre und 15 bis 34 Jahre; Anstieg insbesondere bei den ab 60-Jährigen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41. KW im Bereich der Vorjahre.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Herbstferien in knapp 50 % der BL in 41. KW (in 40. KW hatten auch schon 3 BL Ferien)</a:t>
            </a:r>
          </a:p>
          <a:p>
            <a:pPr marL="171450" indent="-171450">
              <a:buFontTx/>
              <a:buChar char="-"/>
            </a:pPr>
            <a:r>
              <a:rPr lang="de-DE" dirty="0"/>
              <a:t> </a:t>
            </a:r>
          </a:p>
          <a:p>
            <a:pPr marL="0" indent="0">
              <a:buFontTx/>
              <a:buNone/>
            </a:pPr>
            <a:r>
              <a:rPr lang="de-DE"/>
              <a:t>\\rki.local\daten\Projekte\FG36_AGI\Wochenberichte\Berichterstellung\Saison_2021_22\Woche_41_2021\AGI-Wochenbericht_2021-10-19.xls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 allen Altersgruppen gesunken, aber insgesamt weiter über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Fallzahlen in AG 0 bis 4 Jahre weiter sehr hoch (65% der SARI-Fälle mit RSV-Diagnose), so viele SARI-Fälle in dieser AG wie sonst auf dem Höhepunkt der Grippewelle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 allen Altersgruppen gesunken, aber insgesamt weiter über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Fallzahlen in AG 0 bis 4 Jahre weiter sehr hoch (72% der SARI-Fälle mit RSV-Diagnose), so viele SARI-Fälle in dieser AG wie sonst auf dem Höhepunkt der Grippewelle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bei Hospitalisierungen insgesamt und Intensivbehandlungen relativ stabil im Vgl. zur Vorwoche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15% (KW 40: 15%)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35% (KW 40: 39%)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COVID-19-Diagnose, seitdem relativ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in KW 36/2021 wieder gestiegen (oben, SARI-Fälle insgesamt AG 0-4!)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Keine deutlicher Rückgang der COVID-SARI-Fallzahlen in den AG ab 35 Jahre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Keine deutlicher Rückgang der COVID-SARI-Fallzahlen in den AG ab 35 Jahre; </a:t>
            </a:r>
          </a:p>
          <a:p>
            <a:pPr marL="0" indent="0">
              <a:buFontTx/>
              <a:buNone/>
            </a:pPr>
            <a:r>
              <a:rPr lang="de-DE" b="0" dirty="0"/>
              <a:t>ab KW 35/2021 vermehrt auch Fälle in der Altersgruppe 0-4 Jahre! (15% davon mit Co-Infektion RSV 6/40)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19.10.2021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(n=4.037)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18.10.2021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D16D16-74CE-44FA-A516-F6440CA47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7" y="1054402"/>
            <a:ext cx="8876545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(n=4.335)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18.10.2021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8B78E2-E600-4494-90A0-846C922E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0608"/>
            <a:ext cx="7107382" cy="380094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BE1188-8CC3-43E7-9555-86B67EB4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5" y="4224762"/>
            <a:ext cx="3885614" cy="22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B12886-4795-409F-89ED-0AE1154B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8" y="1907848"/>
            <a:ext cx="4705100" cy="30423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65120E-1206-4B61-8E67-415C28DCD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745" y="2022285"/>
            <a:ext cx="4086434" cy="264306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743151" y="1360602"/>
            <a:ext cx="834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Hosp</a:t>
            </a:r>
            <a:r>
              <a:rPr lang="de-DE" b="1" dirty="0"/>
              <a:t>-Inzidenz							Anteil hospitalisiert im Vergleich zu 2020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92232AFB-0B9E-436B-BA75-CB2E85DED3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1957" r="1564" b="17609"/>
          <a:stretch/>
        </p:blipFill>
        <p:spPr bwMode="auto">
          <a:xfrm>
            <a:off x="457200" y="800671"/>
            <a:ext cx="4680000" cy="2856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>
            <a:off x="1344475" y="1632429"/>
            <a:ext cx="647651" cy="278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41.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38127" y="948015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41. KW 2021 bei ca. 6.500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5,4 Millionen akuten Atem­wegs­er­kran­kungen (40. KW: ca. 5,3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15" t="76836" r="10278" b="3254"/>
          <a:stretch/>
        </p:blipFill>
        <p:spPr>
          <a:xfrm>
            <a:off x="5338126" y="5663109"/>
            <a:ext cx="2731195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40. KW 2021:</a:t>
            </a:r>
          </a:p>
          <a:p>
            <a:r>
              <a:rPr lang="de-DE" dirty="0"/>
              <a:t>Deutlicher Rückgang bei den Kleinkindern (0 bis 4 Jahre); Deutlicher Anstieg bei den älteren Erwachsenen ab 60 Jahre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4B8527-7F72-493A-916C-B83B78EF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442" y="980840"/>
            <a:ext cx="1941769" cy="2670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79B034-096C-4458-B6A7-52657B8BFD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3" r="607" b="25326"/>
          <a:stretch/>
        </p:blipFill>
        <p:spPr>
          <a:xfrm>
            <a:off x="457200" y="3676707"/>
            <a:ext cx="4680000" cy="26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41.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8547" y="5705629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41. KW 2021 bei ca. </a:t>
            </a:r>
            <a:r>
              <a:rPr lang="de-DE" sz="1500" dirty="0">
                <a:highlight>
                  <a:srgbClr val="FFFFFF"/>
                </a:highlight>
              </a:rPr>
              <a:t>1.300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1,1 Mio. A</a:t>
            </a:r>
            <a:r>
              <a:rPr lang="de-DE" sz="1500" dirty="0"/>
              <a:t>rzt­besuchen wegen akuter Atem­wegs­er­kran­kungen.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2983A0-2ADE-4399-8262-56882C33B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79"/>
          <a:stretch/>
        </p:blipFill>
        <p:spPr>
          <a:xfrm>
            <a:off x="423774" y="1519345"/>
            <a:ext cx="8126017" cy="40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41.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1702579" y="1235464"/>
            <a:ext cx="394059" cy="19340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72 %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588581" y="1332168"/>
            <a:ext cx="192526" cy="48670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781107" y="1003434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48 % COVID-19</a:t>
            </a:r>
          </a:p>
        </p:txBody>
      </p:sp>
    </p:spTree>
    <p:extLst>
      <p:ext uri="{BB962C8B-B14F-4D97-AF65-F5344CB8AC3E}">
        <p14:creationId xmlns:p14="http://schemas.microsoft.com/office/powerpoint/2010/main" val="122666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39" y="456459"/>
            <a:ext cx="7690579" cy="281987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19" y="3963951"/>
            <a:ext cx="7690579" cy="281987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41.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2" y="187225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9" y="2084903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2" y="498923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35%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5709" y="5170638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065802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829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37D6296C-1329-46FD-AF5C-4593AAC1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512" y="967722"/>
            <a:ext cx="5940000" cy="29052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FD1BE43-7D9F-486B-AB4B-27087E829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511" y="3428999"/>
            <a:ext cx="5851237" cy="28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41.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97067" y="5478941"/>
            <a:ext cx="219510" cy="28408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516577" y="52481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70250" y="5031362"/>
            <a:ext cx="279542" cy="649314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22375" y="452641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234095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41" y="1068148"/>
            <a:ext cx="4490320" cy="2694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98" y="3967550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41.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r>
              <a:rPr lang="de-DE" b="1" dirty="0"/>
              <a:t>(KW 26 bis KW 41/2021)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</a:p>
          <a:p>
            <a:r>
              <a:rPr lang="de-DE" b="1" dirty="0"/>
              <a:t>(KW 26 bis KW 41/2021)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41. KW 2021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435954" y="1811209"/>
            <a:ext cx="483109" cy="436042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7919063" y="158037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7439261" y="2415244"/>
            <a:ext cx="613660" cy="6998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083732" y="225439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09A12C5-FAE9-468B-AF9E-EFE0324D092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463518" y="4499519"/>
            <a:ext cx="547952" cy="476895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6B7B896-1E26-43D7-BF25-DFA21BF0D0E1}"/>
              </a:ext>
            </a:extLst>
          </p:cNvPr>
          <p:cNvSpPr txBox="1"/>
          <p:nvPr/>
        </p:nvSpPr>
        <p:spPr>
          <a:xfrm>
            <a:off x="8011470" y="426868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5912DE-A466-4068-90FE-2709B3C4289D}"/>
              </a:ext>
            </a:extLst>
          </p:cNvPr>
          <p:cNvCxnSpPr>
            <a:cxnSpLocks/>
          </p:cNvCxnSpPr>
          <p:nvPr/>
        </p:nvCxnSpPr>
        <p:spPr>
          <a:xfrm flipH="1" flipV="1">
            <a:off x="7435954" y="5207920"/>
            <a:ext cx="477384" cy="69705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E839C6D-9B08-4E97-9C69-DC578C2CF325}"/>
              </a:ext>
            </a:extLst>
          </p:cNvPr>
          <p:cNvSpPr txBox="1"/>
          <p:nvPr/>
        </p:nvSpPr>
        <p:spPr>
          <a:xfrm>
            <a:off x="7948658" y="499798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418497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Bildschirmpräsentation (4:3)</PresentationFormat>
  <Paragraphs>148</Paragraphs>
  <Slides>12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19.10.2021</vt:lpstr>
      <vt:lpstr>GrippeWeb bis zur 41. KW 2021 </vt:lpstr>
      <vt:lpstr>Arbeitsgemeinschaft Influenza ARE-Konsultationen bis zur 41.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(n=4.037)</vt:lpstr>
      <vt:lpstr>Ausbrüche in Schulen (n=4.335)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2658</cp:revision>
  <cp:lastPrinted>2020-05-13T06:04:10Z</cp:lastPrinted>
  <dcterms:created xsi:type="dcterms:W3CDTF">2015-11-02T12:29:13Z</dcterms:created>
  <dcterms:modified xsi:type="dcterms:W3CDTF">2021-10-20T07:49:11Z</dcterms:modified>
</cp:coreProperties>
</file>