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92" r:id="rId2"/>
    <p:sldId id="698" r:id="rId3"/>
    <p:sldId id="702" r:id="rId4"/>
    <p:sldId id="740" r:id="rId5"/>
    <p:sldId id="746" r:id="rId6"/>
    <p:sldId id="742" r:id="rId7"/>
    <p:sldId id="701" r:id="rId8"/>
    <p:sldId id="793" r:id="rId9"/>
    <p:sldId id="265" r:id="rId10"/>
    <p:sldId id="269" r:id="rId11"/>
    <p:sldId id="266" r:id="rId12"/>
    <p:sldId id="270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41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06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1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jp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21.10.2021;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22.10.2021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46697"/>
              </p:ext>
            </p:extLst>
          </p:nvPr>
        </p:nvGraphicFramePr>
        <p:xfrm>
          <a:off x="35496" y="1556792"/>
          <a:ext cx="9018571" cy="4565645"/>
        </p:xfrm>
        <a:graphic>
          <a:graphicData uri="http://schemas.openxmlformats.org/drawingml/2006/table">
            <a:tbl>
              <a:tblPr firstRow="1" firstCol="1" bandRow="1"/>
              <a:tblGrid>
                <a:gridCol w="12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7T%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44.862.573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551.281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8.589.741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316.854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8.131.164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238.184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7.744.139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203.916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34.127.450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106.720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1.519.532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104.885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2.701.600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104.325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238,6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5.821.737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79.654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4.417.708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75.068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21.664.879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74.782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-17,8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241.886.635 (</a:t>
            </a:r>
            <a:r>
              <a:rPr lang="de-DE" sz="2000" b="1" dirty="0">
                <a:solidFill>
                  <a:srgbClr val="FF0000"/>
                </a:solidFill>
              </a:rPr>
              <a:t>+0,35%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4.919.755 Todesfälle (CFR: 2,03%) </a:t>
            </a:r>
          </a:p>
        </p:txBody>
      </p:sp>
    </p:spTree>
    <p:extLst>
      <p:ext uri="{BB962C8B-B14F-4D97-AF65-F5344CB8AC3E}">
        <p14:creationId xmlns:p14="http://schemas.microsoft.com/office/powerpoint/2010/main" val="55924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7FF9BB77-8FDE-4DCA-B60C-6E2929E5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22.10.21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A0559376-B3E4-4FB6-B736-C4CFA5FA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/>
              <a:t>ZIG 1 – Public Health </a:t>
            </a:r>
            <a:r>
              <a:rPr lang="de-DE" dirty="0" err="1"/>
              <a:t>Intelligence</a:t>
            </a:r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6C105EC-830E-4FC8-B806-E9EFDA9AB222}"/>
              </a:ext>
            </a:extLst>
          </p:cNvPr>
          <p:cNvGrpSpPr/>
          <p:nvPr/>
        </p:nvGrpSpPr>
        <p:grpSpPr>
          <a:xfrm>
            <a:off x="493241" y="965026"/>
            <a:ext cx="8570503" cy="5891840"/>
            <a:chOff x="493241" y="965026"/>
            <a:chExt cx="8570503" cy="589184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2C76F89E-0445-45BF-9920-5E165096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906" y="1101015"/>
              <a:ext cx="5400000" cy="1592519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15C5ADC-4679-4148-94E7-1B50E11CC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906" y="2867902"/>
              <a:ext cx="5400000" cy="1592519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DE5747A-EF2F-426E-BC62-42BE8A0A8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907" y="4657841"/>
              <a:ext cx="5400000" cy="1599296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109590C-43C8-40C6-9555-BB49141FA97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271" y="965026"/>
              <a:ext cx="604992" cy="40375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5F62E87-1998-4D0D-B4EE-EE3F8C407D7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4271" y="2735753"/>
              <a:ext cx="604992" cy="403328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455124C-62D0-4CF3-A753-8B325789436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4271" y="4529081"/>
              <a:ext cx="604992" cy="403328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44C4784-A3DA-4C67-BD4F-9EE6E403175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0247" y="4529081"/>
              <a:ext cx="290224" cy="21101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8DC95FD-DC51-4FD4-BF2C-235A471F24B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0247" y="4758275"/>
              <a:ext cx="290224" cy="17413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FE46E6A-4BB5-4BDD-BA7B-EF6AE05144A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7881" y="4609799"/>
              <a:ext cx="226840" cy="226840"/>
            </a:xfrm>
            <a:prstGeom prst="rect">
              <a:avLst/>
            </a:prstGeom>
          </p:spPr>
        </p:pic>
        <p:sp>
          <p:nvSpPr>
            <p:cNvPr id="17" name="Fußzeilenplatzhalter 3">
              <a:extLst>
                <a:ext uri="{FF2B5EF4-FFF2-40B4-BE49-F238E27FC236}">
                  <a16:creationId xmlns:a16="http://schemas.microsoft.com/office/drawing/2014/main" id="{B51A8022-3D04-42D2-A6A8-D38C5365F474}"/>
                </a:ext>
              </a:extLst>
            </p:cNvPr>
            <p:cNvSpPr txBox="1">
              <a:spLocks/>
            </p:cNvSpPr>
            <p:nvPr/>
          </p:nvSpPr>
          <p:spPr>
            <a:xfrm>
              <a:off x="5446785" y="6590412"/>
              <a:ext cx="3616959" cy="26645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4572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050" i="1" dirty="0">
                  <a:solidFill>
                    <a:schemeClr val="tx1"/>
                  </a:solidFill>
                </a:rPr>
                <a:t>ECDC</a:t>
              </a:r>
            </a:p>
          </p:txBody>
        </p:sp>
        <p:sp>
          <p:nvSpPr>
            <p:cNvPr id="18" name="Fußzeilenplatzhalter 3">
              <a:extLst>
                <a:ext uri="{FF2B5EF4-FFF2-40B4-BE49-F238E27FC236}">
                  <a16:creationId xmlns:a16="http://schemas.microsoft.com/office/drawing/2014/main" id="{877B495F-9363-4978-946B-EF1A8E65ED9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246505" y="1761811"/>
              <a:ext cx="1745947" cy="266454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Anteil jeweiliger Altersgruppe (%)</a:t>
              </a:r>
            </a:p>
          </p:txBody>
        </p:sp>
        <p:sp>
          <p:nvSpPr>
            <p:cNvPr id="19" name="Fußzeilenplatzhalter 3">
              <a:extLst>
                <a:ext uri="{FF2B5EF4-FFF2-40B4-BE49-F238E27FC236}">
                  <a16:creationId xmlns:a16="http://schemas.microsoft.com/office/drawing/2014/main" id="{E864D9E6-8C88-4A98-B57E-D9BD64408F61}"/>
                </a:ext>
              </a:extLst>
            </p:cNvPr>
            <p:cNvSpPr txBox="1">
              <a:spLocks/>
            </p:cNvSpPr>
            <p:nvPr/>
          </p:nvSpPr>
          <p:spPr>
            <a:xfrm>
              <a:off x="2834999" y="2701218"/>
              <a:ext cx="749735" cy="148992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Monat 2021</a:t>
              </a:r>
            </a:p>
          </p:txBody>
        </p:sp>
        <p:sp>
          <p:nvSpPr>
            <p:cNvPr id="20" name="Fußzeilenplatzhalter 3">
              <a:extLst>
                <a:ext uri="{FF2B5EF4-FFF2-40B4-BE49-F238E27FC236}">
                  <a16:creationId xmlns:a16="http://schemas.microsoft.com/office/drawing/2014/main" id="{2ADC3210-0494-41FC-8379-0895A03DC753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246506" y="3574589"/>
              <a:ext cx="1745947" cy="266454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Anteil jeweiliger Altersgruppe (%)</a:t>
              </a:r>
            </a:p>
          </p:txBody>
        </p:sp>
        <p:sp>
          <p:nvSpPr>
            <p:cNvPr id="21" name="Fußzeilenplatzhalter 3">
              <a:extLst>
                <a:ext uri="{FF2B5EF4-FFF2-40B4-BE49-F238E27FC236}">
                  <a16:creationId xmlns:a16="http://schemas.microsoft.com/office/drawing/2014/main" id="{6AAA331D-4FB2-48E4-B4EB-E807375D78A1}"/>
                </a:ext>
              </a:extLst>
            </p:cNvPr>
            <p:cNvSpPr txBox="1">
              <a:spLocks/>
            </p:cNvSpPr>
            <p:nvPr/>
          </p:nvSpPr>
          <p:spPr>
            <a:xfrm>
              <a:off x="2834999" y="4446110"/>
              <a:ext cx="749735" cy="148992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Monat 2021</a:t>
              </a:r>
            </a:p>
          </p:txBody>
        </p:sp>
        <p:sp>
          <p:nvSpPr>
            <p:cNvPr id="22" name="Fußzeilenplatzhalter 3">
              <a:extLst>
                <a:ext uri="{FF2B5EF4-FFF2-40B4-BE49-F238E27FC236}">
                  <a16:creationId xmlns:a16="http://schemas.microsoft.com/office/drawing/2014/main" id="{9D5FBDFB-C2FC-47AC-8A97-0DF8EC0AF8C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246506" y="5306943"/>
              <a:ext cx="1745947" cy="266454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Anteil jeweiliger Altersgruppe (%)</a:t>
              </a:r>
            </a:p>
          </p:txBody>
        </p:sp>
        <p:sp>
          <p:nvSpPr>
            <p:cNvPr id="23" name="Fußzeilenplatzhalter 3">
              <a:extLst>
                <a:ext uri="{FF2B5EF4-FFF2-40B4-BE49-F238E27FC236}">
                  <a16:creationId xmlns:a16="http://schemas.microsoft.com/office/drawing/2014/main" id="{3A57F0AB-B648-4E93-8E3C-4E18B59D0E23}"/>
                </a:ext>
              </a:extLst>
            </p:cNvPr>
            <p:cNvSpPr txBox="1">
              <a:spLocks/>
            </p:cNvSpPr>
            <p:nvPr/>
          </p:nvSpPr>
          <p:spPr>
            <a:xfrm>
              <a:off x="2834999" y="6257137"/>
              <a:ext cx="749735" cy="148992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Monat 2021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0C980B4A-DC47-44C6-9884-3CAAA7F6BE6F}"/>
                    </a:ext>
                  </a:extLst>
                </p:cNvPr>
                <p:cNvSpPr txBox="1"/>
                <p:nvPr/>
              </p:nvSpPr>
              <p:spPr>
                <a:xfrm>
                  <a:off x="6002607" y="6020398"/>
                  <a:ext cx="2963283" cy="31123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i="1" smtClean="0">
                            <a:latin typeface="Cambria Math" panose="02040503050406030204" pitchFamily="18" charset="0"/>
                          </a:rPr>
                          <m:t>%=</m:t>
                        </m:r>
                        <m:d>
                          <m:dPr>
                            <m:ctrlPr>
                              <a:rPr lang="de-DE" sz="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𝐴𝑛𝑧𝑎h𝑙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𝑝𝑜𝑠𝑖𝑡𝑖𝑣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9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𝑒𝑡𝑒𝑠𝑡𝑒𝑡𝑒𝑟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𝐴𝑙𝑡𝑒𝑟𝑠𝑔𝑟𝑢𝑝𝑝𝑒</m:t>
                                </m:r>
                              </m:num>
                              <m:den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𝐺𝑒𝑠𝑎𝑚𝑡𝑧𝑎h𝑙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900" i="1">
                                    <a:latin typeface="Cambria Math" panose="02040503050406030204" pitchFamily="18" charset="0"/>
                                  </a:rPr>
                                  <m:t>𝐴𝑙𝑡𝑒𝑟𝑠𝑔𝑟𝑢𝑝𝑝𝑒</m:t>
                                </m:r>
                              </m:den>
                            </m:f>
                          </m:e>
                        </m:d>
                        <m:r>
                          <a:rPr lang="de-DE" sz="900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oMath>
                    </m:oMathPara>
                  </a14:m>
                  <a:endParaRPr lang="de-DE" sz="900" dirty="0"/>
                </a:p>
              </p:txBody>
            </p:sp>
          </mc:Choice>
          <mc:Fallback xmlns="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0C980B4A-DC47-44C6-9884-3CAAA7F6B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607" y="6020398"/>
                  <a:ext cx="2963283" cy="311239"/>
                </a:xfrm>
                <a:prstGeom prst="rect">
                  <a:avLst/>
                </a:prstGeom>
                <a:blipFill>
                  <a:blip r:embed="rId11"/>
                  <a:stretch>
                    <a:fillRect b="-11321"/>
                  </a:stretch>
                </a:blip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itel 12">
            <a:extLst>
              <a:ext uri="{FF2B5EF4-FFF2-40B4-BE49-F238E27FC236}">
                <a16:creationId xmlns:a16="http://schemas.microsoft.com/office/drawing/2014/main" id="{88931DEE-0DA8-4965-8CCB-5ECFEE1E2E76}"/>
              </a:ext>
            </a:extLst>
          </p:cNvPr>
          <p:cNvSpPr txBox="1">
            <a:spLocks/>
          </p:cNvSpPr>
          <p:nvPr/>
        </p:nvSpPr>
        <p:spPr>
          <a:xfrm>
            <a:off x="457200" y="362284"/>
            <a:ext cx="7027049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Altersgruppen - Positivanteil (14-Tage-Wert)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2015E8-C2C3-4903-9B2D-0EB1F6D26622}"/>
                  </a:ext>
                </a:extLst>
              </p:cNvPr>
              <p:cNvSpPr txBox="1"/>
              <p:nvPr/>
            </p:nvSpPr>
            <p:spPr>
              <a:xfrm>
                <a:off x="1237594" y="3152782"/>
                <a:ext cx="6483726" cy="622350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%=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𝐴𝑛𝑧𝑎h𝑙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𝑝𝑜𝑠𝑖𝑡𝑖𝑣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𝑒𝑡𝑒𝑠𝑡𝑒𝑡𝑒𝑟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𝐴𝑙𝑡𝑒𝑟𝑠𝑔𝑟𝑢𝑝𝑝𝑒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𝐺𝑒𝑠𝑎𝑚𝑡𝑧𝑎h𝑙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𝐴𝑙𝑡𝑒𝑟𝑠𝑔𝑟𝑢𝑝𝑝𝑒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2015E8-C2C3-4903-9B2D-0EB1F6D2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594" y="3152782"/>
                <a:ext cx="6483726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9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E774691-E739-4F30-BC95-7B6EDF26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18" y="2466334"/>
            <a:ext cx="5400000" cy="1716923"/>
          </a:xfrm>
          <a:prstGeom prst="rect">
            <a:avLst/>
          </a:prstGeom>
        </p:spPr>
      </p:pic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F29A4B1-F55D-4A4D-8B46-9A7D90DF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22.10.21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4C223FE-AFBF-4112-92ED-44CC5590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/>
              <a:t>ZIG 1 – Public Health </a:t>
            </a:r>
            <a:r>
              <a:rPr lang="de-DE" dirty="0" err="1"/>
              <a:t>Intelligence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724DBF4-59A3-4596-9232-48B3F7C8BE9C}"/>
              </a:ext>
            </a:extLst>
          </p:cNvPr>
          <p:cNvSpPr txBox="1">
            <a:spLocks/>
          </p:cNvSpPr>
          <p:nvPr/>
        </p:nvSpPr>
        <p:spPr>
          <a:xfrm>
            <a:off x="5439101" y="6622713"/>
            <a:ext cx="3616959" cy="2337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i="1" dirty="0">
                <a:solidFill>
                  <a:schemeClr val="tx1"/>
                </a:solidFill>
              </a:rPr>
              <a:t>Office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National </a:t>
            </a:r>
            <a:r>
              <a:rPr lang="de-DE" sz="1000" i="1" dirty="0" err="1">
                <a:solidFill>
                  <a:schemeClr val="tx1"/>
                </a:solidFill>
              </a:rPr>
              <a:t>Statistics</a:t>
            </a:r>
            <a:r>
              <a:rPr lang="de-DE" sz="1000" i="1" dirty="0">
                <a:solidFill>
                  <a:schemeClr val="tx1"/>
                </a:solidFill>
              </a:rPr>
              <a:t> (UK)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82F34E3-C712-4C2E-83FB-2DFDD28156C0}"/>
              </a:ext>
            </a:extLst>
          </p:cNvPr>
          <p:cNvSpPr txBox="1">
            <a:spLocks/>
          </p:cNvSpPr>
          <p:nvPr/>
        </p:nvSpPr>
        <p:spPr>
          <a:xfrm rot="16200000">
            <a:off x="316808" y="3261630"/>
            <a:ext cx="1745947" cy="266454"/>
          </a:xfrm>
          <a:prstGeom prst="rect">
            <a:avLst/>
          </a:prstGeom>
          <a:noFill/>
        </p:spPr>
        <p:txBody>
          <a:bodyPr vert="horz" lIns="0" tIns="0" rIns="0" bIns="45720" rtlCol="0" anchor="ctr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tx1"/>
                </a:solidFill>
              </a:rPr>
              <a:t>Anteil jeweiliger Altersgruppe (%)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778398F8-F58F-4568-96F2-965385E7C583}"/>
              </a:ext>
            </a:extLst>
          </p:cNvPr>
          <p:cNvSpPr txBox="1">
            <a:spLocks/>
          </p:cNvSpPr>
          <p:nvPr/>
        </p:nvSpPr>
        <p:spPr>
          <a:xfrm>
            <a:off x="3398312" y="4201037"/>
            <a:ext cx="749735" cy="148992"/>
          </a:xfrm>
          <a:prstGeom prst="rect">
            <a:avLst/>
          </a:prstGeom>
          <a:noFill/>
        </p:spPr>
        <p:txBody>
          <a:bodyPr vert="horz" lIns="0" tIns="0" rIns="0" bIns="45720" rtlCol="0" anchor="ctr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tx1"/>
                </a:solidFill>
              </a:rPr>
              <a:t>Monat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01CDBD-05C2-48D0-A4EB-5B98EDF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18" y="2317548"/>
            <a:ext cx="604992" cy="4086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EB514AA-692A-4A17-A753-26B91219A35E}"/>
                  </a:ext>
                </a:extLst>
              </p:cNvPr>
              <p:cNvSpPr txBox="1"/>
              <p:nvPr/>
            </p:nvSpPr>
            <p:spPr>
              <a:xfrm>
                <a:off x="6002607" y="6020398"/>
                <a:ext cx="2963283" cy="311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i="1" smtClean="0">
                          <a:latin typeface="Cambria Math" panose="02040503050406030204" pitchFamily="18" charset="0"/>
                        </a:rPr>
                        <m:t>%=</m:t>
                      </m:r>
                      <m:d>
                        <m:dPr>
                          <m:ctrlPr>
                            <a:rPr lang="de-DE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𝐴𝑛𝑧𝑎h𝑙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𝑝𝑜𝑠𝑖𝑡𝑖𝑣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𝑒𝑡𝑒𝑠𝑡𝑒𝑡𝑒𝑟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𝐴𝑙𝑡𝑒𝑟𝑠𝑔𝑟𝑢𝑝𝑝𝑒</m:t>
                              </m:r>
                            </m:num>
                            <m:den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𝐺𝑒𝑠𝑎𝑚𝑡𝑧𝑎h𝑙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𝐴𝑙𝑡𝑒𝑟𝑠𝑔𝑟𝑢𝑝𝑝𝑒</m:t>
                              </m:r>
                            </m:den>
                          </m:f>
                        </m:e>
                      </m:d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de-DE" sz="9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EB514AA-692A-4A17-A753-26B91219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07" y="6020398"/>
                <a:ext cx="2963283" cy="311239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el 12">
            <a:extLst>
              <a:ext uri="{FF2B5EF4-FFF2-40B4-BE49-F238E27FC236}">
                <a16:creationId xmlns:a16="http://schemas.microsoft.com/office/drawing/2014/main" id="{F9E90834-0562-4301-8101-BFBFF81E940C}"/>
              </a:ext>
            </a:extLst>
          </p:cNvPr>
          <p:cNvSpPr txBox="1">
            <a:spLocks/>
          </p:cNvSpPr>
          <p:nvPr/>
        </p:nvSpPr>
        <p:spPr>
          <a:xfrm>
            <a:off x="457200" y="362284"/>
            <a:ext cx="7027049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Altersgruppen - Positivanteil (14-Tage-Wert)</a:t>
            </a:r>
          </a:p>
        </p:txBody>
      </p:sp>
    </p:spTree>
    <p:extLst>
      <p:ext uri="{BB962C8B-B14F-4D97-AF65-F5344CB8AC3E}">
        <p14:creationId xmlns:p14="http://schemas.microsoft.com/office/powerpoint/2010/main" val="153148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335B21C-B1EE-4F8A-9ADB-3E739BA4E51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93" y="2529114"/>
            <a:ext cx="496872" cy="3385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0FEF60-BB45-4C25-B2F1-9F579261B4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93" y="1982626"/>
            <a:ext cx="496872" cy="3385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F09742-C075-462A-834F-9D4A5217A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1" y="1027727"/>
            <a:ext cx="5737809" cy="1744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EDBBFC-1682-4708-BC94-3DCF97340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093" y="1425031"/>
            <a:ext cx="1123580" cy="349662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0F00D91-E1FB-4BB9-8B9F-88A208788700}"/>
              </a:ext>
            </a:extLst>
          </p:cNvPr>
          <p:cNvCxnSpPr>
            <a:cxnSpLocks/>
          </p:cNvCxnSpPr>
          <p:nvPr/>
        </p:nvCxnSpPr>
        <p:spPr>
          <a:xfrm>
            <a:off x="6131973" y="2692276"/>
            <a:ext cx="360000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9454C2-3EFF-46BF-BE03-545FA8E632DD}"/>
              </a:ext>
            </a:extLst>
          </p:cNvPr>
          <p:cNvCxnSpPr/>
          <p:nvPr/>
        </p:nvCxnSpPr>
        <p:spPr>
          <a:xfrm>
            <a:off x="6131973" y="2146069"/>
            <a:ext cx="360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A2F2181-1CC8-46E9-BC42-726D5240F0E1}"/>
              </a:ext>
            </a:extLst>
          </p:cNvPr>
          <p:cNvCxnSpPr/>
          <p:nvPr/>
        </p:nvCxnSpPr>
        <p:spPr>
          <a:xfrm>
            <a:off x="6131973" y="1599862"/>
            <a:ext cx="360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505D0C5-3B6C-4752-98BD-2850768DB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474" y="3119087"/>
            <a:ext cx="234333" cy="2343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6320266-BD91-4D7D-B8AB-A379A90E195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50360" y="3122828"/>
            <a:ext cx="182880" cy="1383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D5967F-F17B-4B41-AC21-FB357757B7F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63" y="3396476"/>
            <a:ext cx="182880" cy="138398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31B1AC7-31DD-4252-8E87-16F23D034584}"/>
              </a:ext>
            </a:extLst>
          </p:cNvPr>
          <p:cNvCxnSpPr>
            <a:cxnSpLocks/>
          </p:cNvCxnSpPr>
          <p:nvPr/>
        </p:nvCxnSpPr>
        <p:spPr>
          <a:xfrm flipV="1">
            <a:off x="4548641" y="2787240"/>
            <a:ext cx="0" cy="299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ckige Klammer rechts 16">
            <a:extLst>
              <a:ext uri="{FF2B5EF4-FFF2-40B4-BE49-F238E27FC236}">
                <a16:creationId xmlns:a16="http://schemas.microsoft.com/office/drawing/2014/main" id="{9F20ABB1-05AD-4FB8-BE75-8EBCD55562BF}"/>
              </a:ext>
            </a:extLst>
          </p:cNvPr>
          <p:cNvSpPr/>
          <p:nvPr/>
        </p:nvSpPr>
        <p:spPr>
          <a:xfrm rot="5400000">
            <a:off x="4873360" y="2542528"/>
            <a:ext cx="144000" cy="648000"/>
          </a:xfrm>
          <a:prstGeom prst="rightBracket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D8A28B6-83B0-452F-8045-EF7CA3858B3F}"/>
              </a:ext>
            </a:extLst>
          </p:cNvPr>
          <p:cNvCxnSpPr>
            <a:cxnSpLocks/>
          </p:cNvCxnSpPr>
          <p:nvPr/>
        </p:nvCxnSpPr>
        <p:spPr>
          <a:xfrm flipV="1">
            <a:off x="4945360" y="2937518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7FEB686-DF57-4CDC-9581-01611CBA92AC}"/>
              </a:ext>
            </a:extLst>
          </p:cNvPr>
          <p:cNvCxnSpPr>
            <a:cxnSpLocks/>
          </p:cNvCxnSpPr>
          <p:nvPr/>
        </p:nvCxnSpPr>
        <p:spPr>
          <a:xfrm flipV="1">
            <a:off x="5104862" y="2783745"/>
            <a:ext cx="0" cy="299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110FD907-F9C1-49DD-86F2-0C6B834EC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193" y="3321127"/>
            <a:ext cx="234333" cy="23433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071CD54-2965-4D4C-8D4D-B914BA76EF41}"/>
              </a:ext>
            </a:extLst>
          </p:cNvPr>
          <p:cNvSpPr txBox="1"/>
          <p:nvPr/>
        </p:nvSpPr>
        <p:spPr>
          <a:xfrm>
            <a:off x="3978972" y="3261414"/>
            <a:ext cx="557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/>
              <a:t>60,6%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D0C1513-A473-4061-AAD2-9563E7D17F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3943003" y="3261414"/>
            <a:ext cx="182880" cy="20719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9383CAD-50AD-44EF-96B5-6AADB7D47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483" y="4673913"/>
            <a:ext cx="242926" cy="24292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EA3665C-424B-454F-A88D-8028A4CD39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765" t="12655" r="14277" b="20452"/>
          <a:stretch/>
        </p:blipFill>
        <p:spPr>
          <a:xfrm>
            <a:off x="7209724" y="5035344"/>
            <a:ext cx="261512" cy="26600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5D32E8-2A29-4BB4-BCEA-139630C706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7214448" y="5491394"/>
            <a:ext cx="248519" cy="28156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A9064032-8026-4630-B5A3-A8A87FAB143D}"/>
              </a:ext>
            </a:extLst>
          </p:cNvPr>
          <p:cNvSpPr txBox="1"/>
          <p:nvPr/>
        </p:nvSpPr>
        <p:spPr>
          <a:xfrm>
            <a:off x="7471236" y="4685545"/>
            <a:ext cx="114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/>
              <a:t>Schulstart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6E80B18-FEAB-4FC2-B96A-79F2EE377DB7}"/>
              </a:ext>
            </a:extLst>
          </p:cNvPr>
          <p:cNvSpPr txBox="1"/>
          <p:nvPr/>
        </p:nvSpPr>
        <p:spPr>
          <a:xfrm>
            <a:off x="7471236" y="4974501"/>
            <a:ext cx="114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/>
              <a:t>Ende der COVID-Maßnahmen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476F993-CA1B-4B28-886F-320D00F48BA6}"/>
              </a:ext>
            </a:extLst>
          </p:cNvPr>
          <p:cNvSpPr txBox="1"/>
          <p:nvPr/>
        </p:nvSpPr>
        <p:spPr>
          <a:xfrm>
            <a:off x="7471236" y="5439740"/>
            <a:ext cx="131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/>
              <a:t>Vollständig geimpfter Bevölkerungsanteil</a:t>
            </a:r>
          </a:p>
        </p:txBody>
      </p: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9571B343-9140-4F73-BACD-6D21C591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22.10.21</a:t>
            </a:r>
          </a:p>
        </p:txBody>
      </p:sp>
      <p:sp>
        <p:nvSpPr>
          <p:cNvPr id="39" name="Fußzeilenplatzhalter 3">
            <a:extLst>
              <a:ext uri="{FF2B5EF4-FFF2-40B4-BE49-F238E27FC236}">
                <a16:creationId xmlns:a16="http://schemas.microsoft.com/office/drawing/2014/main" id="{B8C03BD7-2E7E-412B-840E-17B1E17A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/>
              <a:t>ZIG 1 – Public Health </a:t>
            </a:r>
            <a:r>
              <a:rPr lang="de-DE" dirty="0" err="1"/>
              <a:t>Intelligence</a:t>
            </a:r>
            <a:endParaRPr lang="de-DE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71723AE-433C-46A1-8512-073E1C9754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48" y="3137092"/>
            <a:ext cx="182880" cy="138398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081C137B-16A6-4C4D-9EA7-4567C1569832}"/>
              </a:ext>
            </a:extLst>
          </p:cNvPr>
          <p:cNvSpPr txBox="1"/>
          <p:nvPr/>
        </p:nvSpPr>
        <p:spPr>
          <a:xfrm>
            <a:off x="5168160" y="3275678"/>
            <a:ext cx="557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/>
              <a:t>73,5%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48F2C919-CA9B-4D38-956D-B628FC52E4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5132191" y="3275678"/>
            <a:ext cx="182880" cy="207199"/>
          </a:xfrm>
          <a:prstGeom prst="rect">
            <a:avLst/>
          </a:prstGeom>
        </p:spPr>
      </p:pic>
      <p:sp>
        <p:nvSpPr>
          <p:cNvPr id="43" name="Fußzeilenplatzhalter 3">
            <a:extLst>
              <a:ext uri="{FF2B5EF4-FFF2-40B4-BE49-F238E27FC236}">
                <a16:creationId xmlns:a16="http://schemas.microsoft.com/office/drawing/2014/main" id="{1A292EFE-AA31-48F0-A9D0-79E3EB5AFC82}"/>
              </a:ext>
            </a:extLst>
          </p:cNvPr>
          <p:cNvSpPr txBox="1">
            <a:spLocks/>
          </p:cNvSpPr>
          <p:nvPr/>
        </p:nvSpPr>
        <p:spPr>
          <a:xfrm>
            <a:off x="5217884" y="6622713"/>
            <a:ext cx="3881967" cy="24345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i="1" dirty="0">
                <a:solidFill>
                  <a:schemeClr val="tx1"/>
                </a:solidFill>
              </a:rPr>
              <a:t>ECDC | </a:t>
            </a:r>
            <a:r>
              <a:rPr lang="de-DE" sz="1050" i="1" dirty="0" err="1">
                <a:solidFill>
                  <a:schemeClr val="tx1"/>
                </a:solidFill>
              </a:rPr>
              <a:t>Statens</a:t>
            </a:r>
            <a:r>
              <a:rPr lang="de-DE" sz="1050" i="1" dirty="0">
                <a:solidFill>
                  <a:schemeClr val="tx1"/>
                </a:solidFill>
              </a:rPr>
              <a:t> Serum Institut | Office </a:t>
            </a:r>
            <a:r>
              <a:rPr lang="de-DE" sz="1050" i="1" dirty="0" err="1">
                <a:solidFill>
                  <a:schemeClr val="tx1"/>
                </a:solidFill>
              </a:rPr>
              <a:t>for</a:t>
            </a:r>
            <a:r>
              <a:rPr lang="de-DE" sz="1050" i="1" dirty="0">
                <a:solidFill>
                  <a:schemeClr val="tx1"/>
                </a:solidFill>
              </a:rPr>
              <a:t> National </a:t>
            </a:r>
            <a:r>
              <a:rPr lang="de-DE" sz="1050" i="1" dirty="0" err="1">
                <a:solidFill>
                  <a:schemeClr val="tx1"/>
                </a:solidFill>
              </a:rPr>
              <a:t>Statistics</a:t>
            </a:r>
            <a:r>
              <a:rPr lang="de-DE" sz="1050" i="1" dirty="0">
                <a:solidFill>
                  <a:schemeClr val="tx1"/>
                </a:solidFill>
              </a:rPr>
              <a:t> (UK) |OWD</a:t>
            </a:r>
          </a:p>
          <a:p>
            <a:pPr algn="r"/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47" name="Fußzeilenplatzhalter 3">
            <a:extLst>
              <a:ext uri="{FF2B5EF4-FFF2-40B4-BE49-F238E27FC236}">
                <a16:creationId xmlns:a16="http://schemas.microsoft.com/office/drawing/2014/main" id="{03E31E63-2FE4-463B-910E-A397577835CC}"/>
              </a:ext>
            </a:extLst>
          </p:cNvPr>
          <p:cNvSpPr txBox="1">
            <a:spLocks/>
          </p:cNvSpPr>
          <p:nvPr/>
        </p:nvSpPr>
        <p:spPr>
          <a:xfrm>
            <a:off x="2789532" y="2792032"/>
            <a:ext cx="749735" cy="148992"/>
          </a:xfrm>
          <a:prstGeom prst="rect">
            <a:avLst/>
          </a:prstGeom>
          <a:noFill/>
        </p:spPr>
        <p:txBody>
          <a:bodyPr vert="horz" lIns="0" tIns="0" rIns="0" bIns="45720" rtlCol="0" anchor="ctr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tx1"/>
                </a:solidFill>
              </a:rPr>
              <a:t>Monat 2021</a:t>
            </a:r>
          </a:p>
        </p:txBody>
      </p:sp>
      <p:sp>
        <p:nvSpPr>
          <p:cNvPr id="46" name="Fußzeilenplatzhalter 3">
            <a:extLst>
              <a:ext uri="{FF2B5EF4-FFF2-40B4-BE49-F238E27FC236}">
                <a16:creationId xmlns:a16="http://schemas.microsoft.com/office/drawing/2014/main" id="{3E940C66-0D50-46DB-B5F1-90ED6E49F345}"/>
              </a:ext>
            </a:extLst>
          </p:cNvPr>
          <p:cNvSpPr txBox="1">
            <a:spLocks/>
          </p:cNvSpPr>
          <p:nvPr/>
        </p:nvSpPr>
        <p:spPr>
          <a:xfrm rot="16200000">
            <a:off x="-509581" y="1849399"/>
            <a:ext cx="1745947" cy="266454"/>
          </a:xfrm>
          <a:prstGeom prst="rect">
            <a:avLst/>
          </a:prstGeom>
          <a:noFill/>
        </p:spPr>
        <p:txBody>
          <a:bodyPr vert="horz" lIns="0" tIns="0" rIns="0" bIns="45720" rtlCol="0" anchor="ctr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tx1"/>
                </a:solidFill>
              </a:rPr>
              <a:t>Anteil jeweiliger Altersgruppe (%)</a:t>
            </a:r>
          </a:p>
        </p:txBody>
      </p:sp>
      <p:sp>
        <p:nvSpPr>
          <p:cNvPr id="52" name="Titel 12">
            <a:extLst>
              <a:ext uri="{FF2B5EF4-FFF2-40B4-BE49-F238E27FC236}">
                <a16:creationId xmlns:a16="http://schemas.microsoft.com/office/drawing/2014/main" id="{DCE7C395-109A-412D-9D09-F9E85351CE39}"/>
              </a:ext>
            </a:extLst>
          </p:cNvPr>
          <p:cNvSpPr txBox="1">
            <a:spLocks/>
          </p:cNvSpPr>
          <p:nvPr/>
        </p:nvSpPr>
        <p:spPr>
          <a:xfrm>
            <a:off x="332849" y="332814"/>
            <a:ext cx="7027049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Altersgruppen - Positivanteil (14-Tage-Wert)</a:t>
            </a:r>
          </a:p>
        </p:txBody>
      </p:sp>
      <p:sp>
        <p:nvSpPr>
          <p:cNvPr id="54" name="Titel 12">
            <a:extLst>
              <a:ext uri="{FF2B5EF4-FFF2-40B4-BE49-F238E27FC236}">
                <a16:creationId xmlns:a16="http://schemas.microsoft.com/office/drawing/2014/main" id="{B42890A4-E369-4C46-9CA4-92340C63ABB6}"/>
              </a:ext>
            </a:extLst>
          </p:cNvPr>
          <p:cNvSpPr txBox="1">
            <a:spLocks/>
          </p:cNvSpPr>
          <p:nvPr/>
        </p:nvSpPr>
        <p:spPr>
          <a:xfrm>
            <a:off x="713612" y="996715"/>
            <a:ext cx="929463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&lt;15 Jahre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549B7D6-6F60-4A7E-8FFD-02BC78B1E206}"/>
              </a:ext>
            </a:extLst>
          </p:cNvPr>
          <p:cNvGrpSpPr/>
          <p:nvPr/>
        </p:nvGrpSpPr>
        <p:grpSpPr>
          <a:xfrm>
            <a:off x="201621" y="3759945"/>
            <a:ext cx="6863016" cy="2583256"/>
            <a:chOff x="201621" y="3759945"/>
            <a:chExt cx="6863016" cy="258325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5D1F284-616B-4D59-8E98-8835D57FE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3221" y="4080078"/>
              <a:ext cx="5737809" cy="1744338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35E3F6FE-CCC7-4587-ABD1-5950EFC62B26}"/>
                </a:ext>
              </a:extLst>
            </p:cNvPr>
            <p:cNvCxnSpPr/>
            <p:nvPr/>
          </p:nvCxnSpPr>
          <p:spPr>
            <a:xfrm>
              <a:off x="6089927" y="3987966"/>
              <a:ext cx="360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D0DA79E-9B5B-4E0B-953F-423D712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47529" y="3818187"/>
              <a:ext cx="517108" cy="3493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F6F0CBB8-53F8-4747-BD6E-1C9DE4ED48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2476" y="5825237"/>
              <a:ext cx="0" cy="299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5045CE6-D773-4218-BF53-7F3B7CB2418D}"/>
                </a:ext>
              </a:extLst>
            </p:cNvPr>
            <p:cNvSpPr txBox="1"/>
            <p:nvPr/>
          </p:nvSpPr>
          <p:spPr>
            <a:xfrm>
              <a:off x="5076317" y="6127757"/>
              <a:ext cx="5572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/>
                <a:t>64,5%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6F9B79D-77AC-46D1-85CE-1ECF0823B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6563" t="12089" r="19940" b="21108"/>
            <a:stretch/>
          </p:blipFill>
          <p:spPr>
            <a:xfrm>
              <a:off x="5040348" y="6127757"/>
              <a:ext cx="182880" cy="207199"/>
            </a:xfrm>
            <a:prstGeom prst="rect">
              <a:avLst/>
            </a:prstGeom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01F2AC-99DD-45EC-8718-7AF7A58B6488}"/>
                </a:ext>
              </a:extLst>
            </p:cNvPr>
            <p:cNvSpPr txBox="1"/>
            <p:nvPr/>
          </p:nvSpPr>
          <p:spPr>
            <a:xfrm>
              <a:off x="4206125" y="6125160"/>
              <a:ext cx="5572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/>
                <a:t>61,7%</a:t>
              </a: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B5EFE92-C3D9-48CF-8CD9-EA7CDBA42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6563" t="12089" r="19940" b="21108"/>
            <a:stretch/>
          </p:blipFill>
          <p:spPr>
            <a:xfrm>
              <a:off x="4170156" y="6125160"/>
              <a:ext cx="182880" cy="20719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C1F5503-DF1F-40A5-9765-D460F95F1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765" t="12655" r="14277" b="20452"/>
            <a:stretch/>
          </p:blipFill>
          <p:spPr>
            <a:xfrm>
              <a:off x="3960639" y="5998479"/>
              <a:ext cx="239729" cy="243848"/>
            </a:xfrm>
            <a:prstGeom prst="rect">
              <a:avLst/>
            </a:prstGeom>
          </p:spPr>
        </p:pic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DCD1BE0-3913-444A-8E30-9E0FCDED9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5993" y="5828025"/>
              <a:ext cx="0" cy="299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9C87C5-F513-4C39-8E24-BE681F26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9552" y="6007994"/>
              <a:ext cx="234333" cy="234333"/>
            </a:xfrm>
            <a:prstGeom prst="rect">
              <a:avLst/>
            </a:prstGeom>
          </p:spPr>
        </p:pic>
        <p:sp>
          <p:nvSpPr>
            <p:cNvPr id="49" name="Fußzeilenplatzhalter 3">
              <a:extLst>
                <a:ext uri="{FF2B5EF4-FFF2-40B4-BE49-F238E27FC236}">
                  <a16:creationId xmlns:a16="http://schemas.microsoft.com/office/drawing/2014/main" id="{B933C816-E46F-4754-8529-F9190934FD01}"/>
                </a:ext>
              </a:extLst>
            </p:cNvPr>
            <p:cNvSpPr txBox="1">
              <a:spLocks/>
            </p:cNvSpPr>
            <p:nvPr/>
          </p:nvSpPr>
          <p:spPr>
            <a:xfrm>
              <a:off x="2760987" y="5855428"/>
              <a:ext cx="749735" cy="148992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Monat 2021</a:t>
              </a:r>
            </a:p>
          </p:txBody>
        </p:sp>
        <p:sp>
          <p:nvSpPr>
            <p:cNvPr id="48" name="Fußzeilenplatzhalter 3">
              <a:extLst>
                <a:ext uri="{FF2B5EF4-FFF2-40B4-BE49-F238E27FC236}">
                  <a16:creationId xmlns:a16="http://schemas.microsoft.com/office/drawing/2014/main" id="{E994CA87-4699-4D34-9307-D326602382B5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538126" y="4782167"/>
              <a:ext cx="1745947" cy="266454"/>
            </a:xfrm>
            <a:prstGeom prst="rect">
              <a:avLst/>
            </a:prstGeom>
            <a:noFill/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Anteil jeweiliger Altersgruppe (%)</a:t>
              </a:r>
            </a:p>
          </p:txBody>
        </p:sp>
        <p:sp>
          <p:nvSpPr>
            <p:cNvPr id="55" name="Titel 12">
              <a:extLst>
                <a:ext uri="{FF2B5EF4-FFF2-40B4-BE49-F238E27FC236}">
                  <a16:creationId xmlns:a16="http://schemas.microsoft.com/office/drawing/2014/main" id="{3C2EDE23-A6E2-4069-B7D8-A8760434B114}"/>
                </a:ext>
              </a:extLst>
            </p:cNvPr>
            <p:cNvSpPr txBox="1">
              <a:spLocks/>
            </p:cNvSpPr>
            <p:nvPr/>
          </p:nvSpPr>
          <p:spPr>
            <a:xfrm>
              <a:off x="713611" y="3759945"/>
              <a:ext cx="929463" cy="24622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200" b="1" kern="1200">
                  <a:solidFill>
                    <a:srgbClr val="006EC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600" dirty="0"/>
                <a:t>&lt;16 Jahre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9CCB2D5-EEE2-45B7-8628-5680F8A728AC}"/>
              </a:ext>
            </a:extLst>
          </p:cNvPr>
          <p:cNvGrpSpPr/>
          <p:nvPr/>
        </p:nvGrpSpPr>
        <p:grpSpPr>
          <a:xfrm>
            <a:off x="204552" y="3333518"/>
            <a:ext cx="5656437" cy="3182586"/>
            <a:chOff x="230165" y="3320268"/>
            <a:chExt cx="5656437" cy="3182586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77B1827-C5C3-4EFE-A1C8-C3D81F341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0165" y="3646782"/>
              <a:ext cx="5051007" cy="2738906"/>
            </a:xfrm>
            <a:prstGeom prst="rect">
              <a:avLst/>
            </a:prstGeom>
          </p:spPr>
        </p:pic>
        <p:sp>
          <p:nvSpPr>
            <p:cNvPr id="59" name="Fußzeilenplatzhalter 3">
              <a:extLst>
                <a:ext uri="{FF2B5EF4-FFF2-40B4-BE49-F238E27FC236}">
                  <a16:creationId xmlns:a16="http://schemas.microsoft.com/office/drawing/2014/main" id="{06923BF1-7A7A-4DAD-9DD7-BF85485C1037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505602" y="4700884"/>
              <a:ext cx="1745947" cy="26645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Anzahl möglicher Ausbrüche</a:t>
              </a:r>
            </a:p>
          </p:txBody>
        </p:sp>
        <p:sp>
          <p:nvSpPr>
            <p:cNvPr id="60" name="Fußzeilenplatzhalter 3">
              <a:extLst>
                <a:ext uri="{FF2B5EF4-FFF2-40B4-BE49-F238E27FC236}">
                  <a16:creationId xmlns:a16="http://schemas.microsoft.com/office/drawing/2014/main" id="{9B580A22-6D8A-461A-9131-828D6860F888}"/>
                </a:ext>
              </a:extLst>
            </p:cNvPr>
            <p:cNvSpPr txBox="1">
              <a:spLocks/>
            </p:cNvSpPr>
            <p:nvPr/>
          </p:nvSpPr>
          <p:spPr>
            <a:xfrm>
              <a:off x="1669668" y="6212287"/>
              <a:ext cx="1745947" cy="26645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Kalenderwoche 2021</a:t>
              </a:r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7A172891-71B2-424E-9938-0ACBF815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7116" y="6268521"/>
              <a:ext cx="234333" cy="234333"/>
            </a:xfrm>
            <a:prstGeom prst="rect">
              <a:avLst/>
            </a:prstGeom>
          </p:spPr>
        </p:pic>
        <p:sp>
          <p:nvSpPr>
            <p:cNvPr id="63" name="Titel 12">
              <a:extLst>
                <a:ext uri="{FF2B5EF4-FFF2-40B4-BE49-F238E27FC236}">
                  <a16:creationId xmlns:a16="http://schemas.microsoft.com/office/drawing/2014/main" id="{2550F9CB-8D1A-447B-875C-21FB1F2EB970}"/>
                </a:ext>
              </a:extLst>
            </p:cNvPr>
            <p:cNvSpPr txBox="1">
              <a:spLocks/>
            </p:cNvSpPr>
            <p:nvPr/>
          </p:nvSpPr>
          <p:spPr>
            <a:xfrm>
              <a:off x="709962" y="3320268"/>
              <a:ext cx="3167940" cy="24622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200" b="1" kern="1200">
                  <a:solidFill>
                    <a:srgbClr val="006EC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600" dirty="0"/>
                <a:t>Mögliche Ausbrüche in Schulen</a:t>
              </a:r>
            </a:p>
          </p:txBody>
        </p:sp>
        <p:sp>
          <p:nvSpPr>
            <p:cNvPr id="64" name="Fußzeilenplatzhalter 3">
              <a:extLst>
                <a:ext uri="{FF2B5EF4-FFF2-40B4-BE49-F238E27FC236}">
                  <a16:creationId xmlns:a16="http://schemas.microsoft.com/office/drawing/2014/main" id="{D90A1BE2-51D9-41BB-866A-DF8306E29F59}"/>
                </a:ext>
              </a:extLst>
            </p:cNvPr>
            <p:cNvSpPr txBox="1">
              <a:spLocks/>
            </p:cNvSpPr>
            <p:nvPr/>
          </p:nvSpPr>
          <p:spPr>
            <a:xfrm>
              <a:off x="4808316" y="4497217"/>
              <a:ext cx="1078286" cy="84651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b="1" dirty="0">
                  <a:solidFill>
                    <a:schemeClr val="tx1"/>
                  </a:solidFill>
                </a:rPr>
                <a:t>0-3. Klasse</a:t>
              </a:r>
            </a:p>
            <a:p>
              <a:r>
                <a:rPr lang="de-DE" sz="900" b="1" dirty="0">
                  <a:solidFill>
                    <a:schemeClr val="tx1"/>
                  </a:solidFill>
                </a:rPr>
                <a:t>4.-6. Klasse</a:t>
              </a:r>
            </a:p>
            <a:p>
              <a:r>
                <a:rPr lang="de-DE" sz="900" b="1" dirty="0">
                  <a:solidFill>
                    <a:schemeClr val="tx1"/>
                  </a:solidFill>
                </a:rPr>
                <a:t>7.-9. Klasse</a:t>
              </a:r>
            </a:p>
            <a:p>
              <a:r>
                <a:rPr lang="de-DE" sz="900" b="1" dirty="0">
                  <a:solidFill>
                    <a:schemeClr val="tx1"/>
                  </a:solidFill>
                </a:rPr>
                <a:t>10. Klasse</a:t>
              </a:r>
            </a:p>
            <a:p>
              <a:r>
                <a:rPr lang="de-DE" sz="900" b="1" dirty="0">
                  <a:solidFill>
                    <a:schemeClr val="tx1"/>
                  </a:solidFill>
                </a:rPr>
                <a:t>14-18 Jahre</a:t>
              </a:r>
            </a:p>
          </p:txBody>
        </p:sp>
        <p:sp>
          <p:nvSpPr>
            <p:cNvPr id="65" name="Fußzeilenplatzhalter 3">
              <a:extLst>
                <a:ext uri="{FF2B5EF4-FFF2-40B4-BE49-F238E27FC236}">
                  <a16:creationId xmlns:a16="http://schemas.microsoft.com/office/drawing/2014/main" id="{1CB174D2-D91F-47BE-AA3B-957A2AD04AAF}"/>
                </a:ext>
              </a:extLst>
            </p:cNvPr>
            <p:cNvSpPr txBox="1">
              <a:spLocks/>
            </p:cNvSpPr>
            <p:nvPr/>
          </p:nvSpPr>
          <p:spPr>
            <a:xfrm>
              <a:off x="4561860" y="4354551"/>
              <a:ext cx="469294" cy="16421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45720" rtlCol="0" anchor="ctr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200" kern="1200">
                  <a:solidFill>
                    <a:srgbClr val="006EC7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60D579B3-C417-4545-8C57-05BF080CE5CC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4650" y="4195509"/>
              <a:ext cx="496872" cy="338554"/>
            </a:xfrm>
            <a:prstGeom prst="rect">
              <a:avLst/>
            </a:prstGeom>
          </p:spPr>
        </p:pic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DC974644-F264-4190-88E1-7AC982246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282" y="5998479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CFEE35F5-7651-4575-A21B-051FC8499D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765" t="12655" r="14277" b="20452"/>
          <a:stretch/>
        </p:blipFill>
        <p:spPr>
          <a:xfrm>
            <a:off x="5006700" y="3105754"/>
            <a:ext cx="239729" cy="243848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3DED80FE-16AE-4D39-8F56-1D1085AB641C}"/>
              </a:ext>
            </a:extLst>
          </p:cNvPr>
          <p:cNvSpPr txBox="1"/>
          <p:nvPr/>
        </p:nvSpPr>
        <p:spPr>
          <a:xfrm>
            <a:off x="7474332" y="5882585"/>
            <a:ext cx="1947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/>
              <a:t>Impfung ab 12. Lebensjahr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A3946159-32EF-4AFF-B4B1-E04611A0A2A0}"/>
              </a:ext>
            </a:extLst>
          </p:cNvPr>
          <p:cNvSpPr/>
          <p:nvPr/>
        </p:nvSpPr>
        <p:spPr>
          <a:xfrm>
            <a:off x="7311327" y="5934437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D702837-84C5-4230-8C31-700B02CD824F}"/>
              </a:ext>
            </a:extLst>
          </p:cNvPr>
          <p:cNvSpPr/>
          <p:nvPr/>
        </p:nvSpPr>
        <p:spPr>
          <a:xfrm>
            <a:off x="4333240" y="1910626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10424CC-B13B-4C40-B956-61509A9AA232}"/>
              </a:ext>
            </a:extLst>
          </p:cNvPr>
          <p:cNvSpPr/>
          <p:nvPr/>
        </p:nvSpPr>
        <p:spPr>
          <a:xfrm>
            <a:off x="4801359" y="1755896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D0ACEC21-8294-4F1E-ADFA-CC86A55A6B3F}"/>
              </a:ext>
            </a:extLst>
          </p:cNvPr>
          <p:cNvSpPr/>
          <p:nvPr/>
        </p:nvSpPr>
        <p:spPr>
          <a:xfrm>
            <a:off x="7311327" y="6196573"/>
            <a:ext cx="144000" cy="144000"/>
          </a:xfrm>
          <a:prstGeom prst="ellipse">
            <a:avLst/>
          </a:prstGeom>
          <a:pattFill prst="pct50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595BB24C-FAE3-47C7-AC6E-9550406F4E3B}"/>
              </a:ext>
            </a:extLst>
          </p:cNvPr>
          <p:cNvSpPr txBox="1"/>
          <p:nvPr/>
        </p:nvSpPr>
        <p:spPr>
          <a:xfrm>
            <a:off x="7474332" y="6145462"/>
            <a:ext cx="194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/>
              <a:t>Impfung ab 12. Lebensjahr, Risikogruppen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5A950F8-6D1D-40F8-9496-C139F3B1B6E3}"/>
              </a:ext>
            </a:extLst>
          </p:cNvPr>
          <p:cNvSpPr/>
          <p:nvPr/>
        </p:nvSpPr>
        <p:spPr>
          <a:xfrm>
            <a:off x="3632904" y="2451104"/>
            <a:ext cx="144000" cy="144000"/>
          </a:xfrm>
          <a:prstGeom prst="ellipse">
            <a:avLst/>
          </a:prstGeom>
          <a:pattFill prst="pct50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8201B57-20F9-4578-B931-8C1D3FC16D21}"/>
              </a:ext>
            </a:extLst>
          </p:cNvPr>
          <p:cNvSpPr/>
          <p:nvPr/>
        </p:nvSpPr>
        <p:spPr>
          <a:xfrm>
            <a:off x="5374770" y="4594565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CD9B55BA-C9F1-426B-9FAE-3BD9F1060911}"/>
              </a:ext>
            </a:extLst>
          </p:cNvPr>
          <p:cNvSpPr/>
          <p:nvPr/>
        </p:nvSpPr>
        <p:spPr>
          <a:xfrm>
            <a:off x="4968348" y="4931766"/>
            <a:ext cx="144000" cy="144000"/>
          </a:xfrm>
          <a:prstGeom prst="ellipse">
            <a:avLst/>
          </a:prstGeom>
          <a:pattFill prst="pct50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694F461-314F-4CFE-B7D4-977D69669A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4545768" y="3570833"/>
            <a:ext cx="182880" cy="20719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50CAAD6-16F0-42FF-96AF-88768C519E21}"/>
              </a:ext>
            </a:extLst>
          </p:cNvPr>
          <p:cNvSpPr txBox="1"/>
          <p:nvPr/>
        </p:nvSpPr>
        <p:spPr>
          <a:xfrm>
            <a:off x="4581737" y="3570833"/>
            <a:ext cx="557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/>
              <a:t>64,7%</a:t>
            </a: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A584EB4B-96A0-44D5-85EF-B98AF62EFC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7318445" y="1999159"/>
            <a:ext cx="248519" cy="281567"/>
          </a:xfrm>
          <a:prstGeom prst="rect">
            <a:avLst/>
          </a:prstGeom>
        </p:spPr>
      </p:pic>
      <p:sp>
        <p:nvSpPr>
          <p:cNvPr id="81" name="Textfeld 80">
            <a:extLst>
              <a:ext uri="{FF2B5EF4-FFF2-40B4-BE49-F238E27FC236}">
                <a16:creationId xmlns:a16="http://schemas.microsoft.com/office/drawing/2014/main" id="{2EABE67F-A56F-4521-8B29-CDCE9DD2E45B}"/>
              </a:ext>
            </a:extLst>
          </p:cNvPr>
          <p:cNvSpPr txBox="1"/>
          <p:nvPr/>
        </p:nvSpPr>
        <p:spPr>
          <a:xfrm>
            <a:off x="7556319" y="2028793"/>
            <a:ext cx="114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dirty="0"/>
              <a:t>&lt;12-19J: 34,2%</a:t>
            </a:r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777FFA86-E462-4083-88CA-E6DFB7E1B5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7318445" y="2548378"/>
            <a:ext cx="248519" cy="281567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DC6B827E-ED3F-4581-A2F1-4341AA24CE7A}"/>
              </a:ext>
            </a:extLst>
          </p:cNvPr>
          <p:cNvSpPr txBox="1"/>
          <p:nvPr/>
        </p:nvSpPr>
        <p:spPr>
          <a:xfrm>
            <a:off x="7556319" y="2578012"/>
            <a:ext cx="114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dirty="0"/>
              <a:t>&lt;12-17J: 39,7%</a:t>
            </a:r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C4AE7CCB-D0B3-4DDA-BEC6-409ADD0BCE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563" t="12089" r="19940" b="21108"/>
          <a:stretch/>
        </p:blipFill>
        <p:spPr>
          <a:xfrm>
            <a:off x="7318445" y="3852378"/>
            <a:ext cx="248519" cy="281567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4742375D-56C7-4943-BAB2-B48E0FF65367}"/>
              </a:ext>
            </a:extLst>
          </p:cNvPr>
          <p:cNvSpPr txBox="1"/>
          <p:nvPr/>
        </p:nvSpPr>
        <p:spPr>
          <a:xfrm>
            <a:off x="7556319" y="3882012"/>
            <a:ext cx="114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dirty="0"/>
              <a:t>&lt;12-18J: 11,2%</a:t>
            </a:r>
          </a:p>
        </p:txBody>
      </p:sp>
    </p:spTree>
    <p:extLst>
      <p:ext uri="{BB962C8B-B14F-4D97-AF65-F5344CB8AC3E}">
        <p14:creationId xmlns:p14="http://schemas.microsoft.com/office/powerpoint/2010/main" val="4052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/>
      <p:bldP spid="83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19.10.2021,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17.10.2021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220080" y="732982"/>
            <a:ext cx="3483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rückgängig, </a:t>
            </a:r>
            <a:r>
              <a:rPr lang="de-DE" dirty="0"/>
              <a:t>in allen Regionen rückläufig bis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(+7%)</a:t>
            </a:r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(+4%)</a:t>
            </a:r>
          </a:p>
          <a:p>
            <a:pPr lvl="1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6FDA7B9-8434-44A1-A7BB-2E7082888B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15136" y="756410"/>
            <a:ext cx="4619264" cy="24600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97D9501-B19B-42D0-B656-4C7C61BF0C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0080" y="3235513"/>
            <a:ext cx="5760720" cy="334772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314960" y="4909373"/>
            <a:ext cx="5760720" cy="444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22.10.2021, Datenstand 21.10.2021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9" y="3120633"/>
            <a:ext cx="1192065" cy="26371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C7A0A55-DCDC-4D0B-AD9F-44BE0C7E2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890206"/>
            <a:ext cx="7411614" cy="44608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ECEC05-E6FB-4EF0-83DD-89B56F8CA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440" y="739701"/>
            <a:ext cx="1277744" cy="2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22.10.2021, Datenstand 21.10.2021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82" y="3140968"/>
            <a:ext cx="1060514" cy="25202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79C805-3F3D-42A8-AA41-914371988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31" y="933495"/>
            <a:ext cx="7358277" cy="44443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141784-DF5E-433D-A58B-5341B0047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497" y="908720"/>
            <a:ext cx="135474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BE8A3D-1132-4959-B350-AB6B9936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47" y="1073690"/>
            <a:ext cx="5738853" cy="5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68AD18-4E31-4E5D-B571-33F53E90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693402"/>
            <a:ext cx="7691120" cy="57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841296" y="2292439"/>
            <a:ext cx="7124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Inzidenz bei Kindern in EU-Ländern (EU, Dänemark, Deutschland)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7FF9BB77-8FDE-4DCA-B60C-6E2929E5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22.10.21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A0559376-B3E4-4FB6-B736-C4CFA5FA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/>
              <a:t>ZIG 1 – Public Health </a:t>
            </a:r>
            <a:r>
              <a:rPr lang="de-DE" dirty="0" err="1"/>
              <a:t>Intelligence</a:t>
            </a:r>
            <a:endParaRPr lang="de-DE" dirty="0"/>
          </a:p>
        </p:txBody>
      </p:sp>
      <p:sp>
        <p:nvSpPr>
          <p:cNvPr id="26" name="Titel 12">
            <a:extLst>
              <a:ext uri="{FF2B5EF4-FFF2-40B4-BE49-F238E27FC236}">
                <a16:creationId xmlns:a16="http://schemas.microsoft.com/office/drawing/2014/main" id="{88931DEE-0DA8-4965-8CCB-5ECFEE1E2E76}"/>
              </a:ext>
            </a:extLst>
          </p:cNvPr>
          <p:cNvSpPr txBox="1">
            <a:spLocks/>
          </p:cNvSpPr>
          <p:nvPr/>
        </p:nvSpPr>
        <p:spPr>
          <a:xfrm>
            <a:off x="457200" y="362284"/>
            <a:ext cx="7027049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Epidemiologie von COVID-19 bei Kindern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B91FE6-FB0E-4E1D-BF32-2FC15B6D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9" y="1256512"/>
            <a:ext cx="7210425" cy="2266950"/>
          </a:xfrm>
          <a:prstGeom prst="rect">
            <a:avLst/>
          </a:prstGeom>
        </p:spPr>
      </p:pic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57F42271-71F7-476B-ABFF-F3C6ECC4D881}"/>
              </a:ext>
            </a:extLst>
          </p:cNvPr>
          <p:cNvSpPr txBox="1">
            <a:spLocks/>
          </p:cNvSpPr>
          <p:nvPr/>
        </p:nvSpPr>
        <p:spPr>
          <a:xfrm>
            <a:off x="764366" y="4079137"/>
            <a:ext cx="7492322" cy="65701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i="1" dirty="0">
                <a:solidFill>
                  <a:schemeClr val="tx1"/>
                </a:solidFill>
              </a:rPr>
              <a:t>„In September 2021 </a:t>
            </a:r>
            <a:r>
              <a:rPr lang="de-DE" sz="1800" i="1" dirty="0" err="1">
                <a:solidFill>
                  <a:schemeClr val="tx1"/>
                </a:solidFill>
              </a:rPr>
              <a:t>infections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were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increasing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exponentially</a:t>
            </a:r>
            <a:r>
              <a:rPr lang="de-DE" sz="1800" i="1" dirty="0">
                <a:solidFill>
                  <a:schemeClr val="tx1"/>
                </a:solidFill>
              </a:rPr>
              <a:t> in </a:t>
            </a:r>
            <a:r>
              <a:rPr lang="de-DE" sz="1800" i="1" dirty="0" err="1">
                <a:solidFill>
                  <a:schemeClr val="tx1"/>
                </a:solidFill>
              </a:rPr>
              <a:t>the</a:t>
            </a:r>
            <a:r>
              <a:rPr lang="de-DE" sz="1800" i="1" dirty="0">
                <a:solidFill>
                  <a:schemeClr val="tx1"/>
                </a:solidFill>
              </a:rPr>
              <a:t> 5-to-17 </a:t>
            </a:r>
            <a:r>
              <a:rPr lang="de-DE" sz="1800" i="1" dirty="0" err="1">
                <a:solidFill>
                  <a:schemeClr val="tx1"/>
                </a:solidFill>
              </a:rPr>
              <a:t>year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age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group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coinciding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with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the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start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of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the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autumn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school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term</a:t>
            </a:r>
            <a:r>
              <a:rPr lang="de-DE" sz="1800" i="1" dirty="0">
                <a:solidFill>
                  <a:schemeClr val="tx1"/>
                </a:solidFill>
              </a:rPr>
              <a:t> in England“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D30C501-57AB-4A82-899A-B93EF76D1A9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97" y="5164599"/>
            <a:ext cx="945445" cy="63096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9970D4D-DAD1-49B8-BC27-24EE01F3C3C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45" y="5178343"/>
            <a:ext cx="945444" cy="63029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F88AF8-8369-45AB-896E-8EC8CC7D8D81}"/>
              </a:ext>
            </a:extLst>
          </p:cNvPr>
          <p:cNvGrpSpPr/>
          <p:nvPr/>
        </p:nvGrpSpPr>
        <p:grpSpPr>
          <a:xfrm>
            <a:off x="5979149" y="5155335"/>
            <a:ext cx="1903317" cy="630296"/>
            <a:chOff x="5625936" y="5170881"/>
            <a:chExt cx="1903317" cy="630296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A81B39F-70AF-47CC-86E9-C3C9DC98E2E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5936" y="5170881"/>
              <a:ext cx="945444" cy="630296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CF582955-0190-4E43-B4B0-25A7C5FD738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8575" y="5176094"/>
              <a:ext cx="331423" cy="240972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9B72348-18CC-42F0-9A7E-971F652947D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8575" y="5532641"/>
              <a:ext cx="331423" cy="25763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78110E1-CC5A-4261-A5C0-EE02E48B063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7193" y="5301014"/>
              <a:ext cx="352060" cy="35206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896367E7-377D-46AA-87B7-A7C6F6A18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8192" y="5166643"/>
            <a:ext cx="945445" cy="6386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602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Bildschirmpräsentation (4:3)</PresentationFormat>
  <Paragraphs>197</Paragraphs>
  <Slides>12</Slides>
  <Notes>7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PowerPoint-Präsentation</vt:lpstr>
      <vt:lpstr>Veränderung Fallzahlen weltweit, WHO Dashboard</vt:lpstr>
      <vt:lpstr>Veränderung Todesfälle weltweit, WHO Dashboard</vt:lpstr>
      <vt:lpstr>7-Tages-Inzidenz pro 100.000 Einwohner Europa</vt:lpstr>
      <vt:lpstr>7-Tages-Inzidenz pro 100.000 Einwohner weltweit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137</cp:revision>
  <dcterms:created xsi:type="dcterms:W3CDTF">2015-11-02T12:29:13Z</dcterms:created>
  <dcterms:modified xsi:type="dcterms:W3CDTF">2021-10-22T08:40:29Z</dcterms:modified>
</cp:coreProperties>
</file>