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96" r:id="rId3"/>
    <p:sldId id="298" r:id="rId4"/>
    <p:sldId id="301" r:id="rId5"/>
    <p:sldId id="300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 autoAdjust="0"/>
    <p:restoredTop sz="94035" autoAdjust="0"/>
  </p:normalViewPr>
  <p:slideViewPr>
    <p:cSldViewPr snapToGrid="0">
      <p:cViewPr varScale="1">
        <p:scale>
          <a:sx n="108" d="100"/>
          <a:sy n="108" d="100"/>
        </p:scale>
        <p:origin x="1008" y="96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Belegung: 1.480  (am 20.10)  -&gt; Anstieg ITS-Belegung zur Vorwochen  : +282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Aufnahmen: +624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&lt; 3% Linie (Basisstufe): 2 Länder</a:t>
            </a:r>
          </a:p>
          <a:p>
            <a:r>
              <a:rPr lang="de-DE" dirty="0"/>
              <a:t>&gt; 3 % (Stufe 1): 14 Länder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4461" y="718241"/>
            <a:ext cx="11822513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27.10.2021 werden </a:t>
            </a:r>
            <a:r>
              <a:rPr lang="de-DE" sz="1600" b="1" dirty="0"/>
              <a:t>1.762 </a:t>
            </a:r>
            <a:r>
              <a:rPr lang="de-DE" sz="1600" dirty="0"/>
              <a:t>COVID-19-Patient*innen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In zahlreichen Bundesländern ist ein Anstieg in der COVID-ITS-Belegung zu beobachten, in einigen Länder ein Plateau.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Erneuter Anstieg in täglichen ITS-Neuaufnahmen von COVID-Patienten mit +821 in den letzten 7 Tagen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27.10.2021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209C2B-C649-47CF-9B15-0F2B8895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4" y="2030994"/>
            <a:ext cx="6569384" cy="4149631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3188329" y="2298976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2604467" y="2297523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3692113" y="2161998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6573025" y="4131513"/>
            <a:ext cx="138829" cy="387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437046" y="4544487"/>
            <a:ext cx="54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1.762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7814563" y="2412939"/>
            <a:ext cx="387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Neuaufnahmen auf die ITS  </a:t>
            </a:r>
            <a:r>
              <a:rPr lang="de-DE" sz="1600" i="1" dirty="0"/>
              <a:t>(pro Tag)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522198-6521-40A9-9BBC-734A9B55D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4" y="2751493"/>
            <a:ext cx="4403037" cy="33264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0C983B-F653-4AA0-B1CC-67F2568CD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411" y="6180625"/>
            <a:ext cx="22574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709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ITS-Betten </a:t>
            </a:r>
            <a:br>
              <a:rPr lang="de-DE" sz="2000" b="1" dirty="0">
                <a:latin typeface="+mj-lt"/>
              </a:rPr>
            </a:b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(* 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C6B324-7386-4982-97A9-CBF160342B9A}"/>
              </a:ext>
            </a:extLst>
          </p:cNvPr>
          <p:cNvSpPr txBox="1"/>
          <p:nvPr/>
        </p:nvSpPr>
        <p:spPr>
          <a:xfrm>
            <a:off x="0" y="6518818"/>
            <a:ext cx="17104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 26.10.2021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EC7B37-7AF6-4380-803F-2A0F4975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53" y="1"/>
            <a:ext cx="9447382" cy="6858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DFA1662-5BDB-4999-B315-327CEC94A366}"/>
              </a:ext>
            </a:extLst>
          </p:cNvPr>
          <p:cNvCxnSpPr/>
          <p:nvPr/>
        </p:nvCxnSpPr>
        <p:spPr>
          <a:xfrm>
            <a:off x="2415951" y="964661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A9EE8BC-AAA1-4D1A-8099-5F9E6041C875}"/>
              </a:ext>
            </a:extLst>
          </p:cNvPr>
          <p:cNvCxnSpPr/>
          <p:nvPr/>
        </p:nvCxnSpPr>
        <p:spPr>
          <a:xfrm>
            <a:off x="2415951" y="2404552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74A4D1-E367-4A07-8922-58E50DB7EEFB}"/>
              </a:ext>
            </a:extLst>
          </p:cNvPr>
          <p:cNvCxnSpPr/>
          <p:nvPr/>
        </p:nvCxnSpPr>
        <p:spPr>
          <a:xfrm>
            <a:off x="2487320" y="4458582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BB99B30-B45A-43E8-9F22-BC419D03DAEF}"/>
              </a:ext>
            </a:extLst>
          </p:cNvPr>
          <p:cNvCxnSpPr/>
          <p:nvPr/>
        </p:nvCxnSpPr>
        <p:spPr>
          <a:xfrm>
            <a:off x="2563435" y="5930720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63DC62E-BBA5-4F4B-935E-C76FAC1A4F62}"/>
              </a:ext>
            </a:extLst>
          </p:cNvPr>
          <p:cNvCxnSpPr>
            <a:cxnSpLocks/>
          </p:cNvCxnSpPr>
          <p:nvPr/>
        </p:nvCxnSpPr>
        <p:spPr>
          <a:xfrm>
            <a:off x="7318106" y="4454028"/>
            <a:ext cx="2617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1E29F48-54CB-4442-9B8B-9B8E2396DE5E}"/>
              </a:ext>
            </a:extLst>
          </p:cNvPr>
          <p:cNvCxnSpPr/>
          <p:nvPr/>
        </p:nvCxnSpPr>
        <p:spPr>
          <a:xfrm>
            <a:off x="7318106" y="963724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238F765-4C30-497C-A431-C7B014592D50}"/>
              </a:ext>
            </a:extLst>
          </p:cNvPr>
          <p:cNvCxnSpPr/>
          <p:nvPr/>
        </p:nvCxnSpPr>
        <p:spPr>
          <a:xfrm>
            <a:off x="7318106" y="2412828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F8E386F-50D0-4F09-8916-2E3E200D047A}"/>
              </a:ext>
            </a:extLst>
          </p:cNvPr>
          <p:cNvCxnSpPr>
            <a:cxnSpLocks/>
          </p:cNvCxnSpPr>
          <p:nvPr/>
        </p:nvCxnSpPr>
        <p:spPr>
          <a:xfrm>
            <a:off x="7368317" y="5938469"/>
            <a:ext cx="275982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9414710-3BB1-4E3D-A388-71A523239F7A}"/>
              </a:ext>
            </a:extLst>
          </p:cNvPr>
          <p:cNvSpPr txBox="1"/>
          <p:nvPr/>
        </p:nvSpPr>
        <p:spPr>
          <a:xfrm>
            <a:off x="6809979" y="73911"/>
            <a:ext cx="3687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(prozentual)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F7CA93-F178-4B6B-9DCB-AAA73FE7C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7" y="109382"/>
            <a:ext cx="5655223" cy="343824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E475344-E740-4AA2-B6D5-4C2531590D36}"/>
              </a:ext>
            </a:extLst>
          </p:cNvPr>
          <p:cNvSpPr/>
          <p:nvPr/>
        </p:nvSpPr>
        <p:spPr>
          <a:xfrm>
            <a:off x="6662058" y="6224067"/>
            <a:ext cx="355122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7F03C2E-F247-40E3-8C32-74DD6D0C08A3}"/>
              </a:ext>
            </a:extLst>
          </p:cNvPr>
          <p:cNvSpPr/>
          <p:nvPr/>
        </p:nvSpPr>
        <p:spPr>
          <a:xfrm>
            <a:off x="6804326" y="3535849"/>
            <a:ext cx="425708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1943239" y="4759659"/>
            <a:ext cx="186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(absolut)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D18E34-70DE-445C-B52A-E82495D5B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94" y="3802239"/>
            <a:ext cx="4907974" cy="30557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3F88E12-9227-4F1B-87E3-C83A03851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403" y="4862882"/>
            <a:ext cx="975457" cy="168279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260896E-AC48-41D6-86D5-F86C882CC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58" y="760497"/>
            <a:ext cx="4907974" cy="278713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BE98C30-0806-4D73-B579-A8FB08D30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5893" y="109382"/>
            <a:ext cx="882527" cy="147537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DD9CA8F-F4D2-444E-A8DC-68FB60BB45E0}"/>
              </a:ext>
            </a:extLst>
          </p:cNvPr>
          <p:cNvCxnSpPr>
            <a:cxnSpLocks/>
          </p:cNvCxnSpPr>
          <p:nvPr/>
        </p:nvCxnSpPr>
        <p:spPr>
          <a:xfrm flipH="1" flipV="1">
            <a:off x="8041017" y="3896449"/>
            <a:ext cx="375014" cy="2040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4D2AE25-2FD1-48D4-9799-14ADC2787A54}"/>
              </a:ext>
            </a:extLst>
          </p:cNvPr>
          <p:cNvCxnSpPr>
            <a:cxnSpLocks/>
          </p:cNvCxnSpPr>
          <p:nvPr/>
        </p:nvCxnSpPr>
        <p:spPr>
          <a:xfrm flipH="1" flipV="1">
            <a:off x="8025031" y="4697708"/>
            <a:ext cx="391000" cy="1490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36F6B93-F812-4628-B5AB-B55D828308D4}"/>
              </a:ext>
            </a:extLst>
          </p:cNvPr>
          <p:cNvCxnSpPr>
            <a:cxnSpLocks/>
          </p:cNvCxnSpPr>
          <p:nvPr/>
        </p:nvCxnSpPr>
        <p:spPr>
          <a:xfrm flipH="1" flipV="1">
            <a:off x="8025031" y="5175157"/>
            <a:ext cx="361324" cy="1205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54F34D4-DFB3-4E25-A1E3-9A439450A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82" y="1503336"/>
            <a:ext cx="5165500" cy="42310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244A637-80C8-4136-889E-A51BE0274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356" y="1852048"/>
            <a:ext cx="5084601" cy="3707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5097CEB-6091-423B-B05E-85D2A464E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623" y="5674963"/>
            <a:ext cx="1657350" cy="762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A32950A-B83B-41AE-8D63-3B7F9E7AB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48" y="6055963"/>
            <a:ext cx="1247775" cy="62865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BCD5C4B-B0A4-4C1D-B989-301C586A8DEC}"/>
              </a:ext>
            </a:extLst>
          </p:cNvPr>
          <p:cNvSpPr/>
          <p:nvPr/>
        </p:nvSpPr>
        <p:spPr>
          <a:xfrm>
            <a:off x="1418095" y="6055963"/>
            <a:ext cx="728420" cy="205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011334F-8A3E-49A5-89AB-BAE604E7E2E4}"/>
              </a:ext>
            </a:extLst>
          </p:cNvPr>
          <p:cNvSpPr txBox="1"/>
          <p:nvPr/>
        </p:nvSpPr>
        <p:spPr>
          <a:xfrm>
            <a:off x="1336728" y="6027834"/>
            <a:ext cx="891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COVID-Fälle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2B21FCC-0DED-454C-A93E-156029FAE94F}"/>
              </a:ext>
            </a:extLst>
          </p:cNvPr>
          <p:cNvSpPr txBox="1"/>
          <p:nvPr/>
        </p:nvSpPr>
        <p:spPr>
          <a:xfrm>
            <a:off x="402956" y="519775"/>
            <a:ext cx="516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Personal-Raum Einschränkung in der </a:t>
            </a:r>
            <a:br>
              <a:rPr lang="de-DE" dirty="0"/>
            </a:br>
            <a:r>
              <a:rPr lang="de-DE" dirty="0"/>
              <a:t>COVID-Entwicklung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BE00FE5-D616-49EF-B0C9-809424F291D8}"/>
              </a:ext>
            </a:extLst>
          </p:cNvPr>
          <p:cNvSpPr txBox="1"/>
          <p:nvPr/>
        </p:nvSpPr>
        <p:spPr>
          <a:xfrm>
            <a:off x="6545451" y="519775"/>
            <a:ext cx="516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Verfügbarkeits-Einschätzung: High-Care Bereich (invasive Beatmungsbehandlung)</a:t>
            </a:r>
          </a:p>
        </p:txBody>
      </p:sp>
    </p:spTree>
    <p:extLst>
      <p:ext uri="{BB962C8B-B14F-4D97-AF65-F5344CB8AC3E}">
        <p14:creationId xmlns:p14="http://schemas.microsoft.com/office/powerpoint/2010/main" val="296511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BC1C9FC-1AC3-44AD-9792-4FFDEF0B1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99" y="883403"/>
            <a:ext cx="5001635" cy="480305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8A45F2F-AEEC-4E56-B712-3B7C2396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08" y="5708932"/>
            <a:ext cx="2075447" cy="114906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B958C5D-A17D-432A-97BC-95FD36EDB326}"/>
              </a:ext>
            </a:extLst>
          </p:cNvPr>
          <p:cNvSpPr txBox="1"/>
          <p:nvPr/>
        </p:nvSpPr>
        <p:spPr>
          <a:xfrm>
            <a:off x="6643277" y="103515"/>
            <a:ext cx="323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ECMO Belegung und Kapazitäten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CA048A-C5BC-487D-A3CD-3453551AE7F5}"/>
              </a:ext>
            </a:extLst>
          </p:cNvPr>
          <p:cNvSpPr txBox="1"/>
          <p:nvPr/>
        </p:nvSpPr>
        <p:spPr>
          <a:xfrm>
            <a:off x="309419" y="160677"/>
            <a:ext cx="412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Beatmungs-Belegung und Kapazitäten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4D5CA8-197B-4821-AB60-FA923624C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2" y="1171540"/>
            <a:ext cx="4937865" cy="45149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57F190-B5B7-40EB-BDA2-5483D089F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21" y="5762659"/>
            <a:ext cx="2803671" cy="10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93051AC-CDBB-4F45-A416-A1763C928651}"/>
              </a:ext>
            </a:extLst>
          </p:cNvPr>
          <p:cNvSpPr/>
          <p:nvPr/>
        </p:nvSpPr>
        <p:spPr>
          <a:xfrm>
            <a:off x="5710844" y="1387921"/>
            <a:ext cx="1678706" cy="13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1" y="661901"/>
            <a:ext cx="7263763" cy="8858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C3AAA-C578-41FA-8266-F4AEC06CD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35" y="513936"/>
            <a:ext cx="3901079" cy="239259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C02606-9BE5-4E95-8427-1915A7E91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" y="2264711"/>
            <a:ext cx="7398436" cy="45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Breitbild</PresentationFormat>
  <Paragraphs>32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Fischer, Martina</cp:lastModifiedBy>
  <cp:revision>386</cp:revision>
  <dcterms:created xsi:type="dcterms:W3CDTF">2021-01-13T08:46:29Z</dcterms:created>
  <dcterms:modified xsi:type="dcterms:W3CDTF">2021-10-27T09:01:10Z</dcterms:modified>
</cp:coreProperties>
</file>