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8" r:id="rId2"/>
    <p:sldId id="315" r:id="rId3"/>
    <p:sldId id="329" r:id="rId4"/>
    <p:sldId id="330" r:id="rId5"/>
    <p:sldId id="331" r:id="rId6"/>
    <p:sldId id="32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rt, Ute" initials="EU" lastIdx="1" clrIdx="0">
    <p:extLst>
      <p:ext uri="{19B8F6BF-5375-455C-9EA6-DF929625EA0E}">
        <p15:presenceInfo xmlns:p15="http://schemas.microsoft.com/office/powerpoint/2012/main" userId="Ellert, Ute" providerId="None"/>
      </p:ext>
    </p:extLst>
  </p:cmAuthor>
  <p:cmAuthor id="2" name="Franziska Prütz" initials="FP" lastIdx="1" clrIdx="1">
    <p:extLst>
      <p:ext uri="{19B8F6BF-5375-455C-9EA6-DF929625EA0E}">
        <p15:presenceInfo xmlns:p15="http://schemas.microsoft.com/office/powerpoint/2012/main" userId="Franziska Prütz" providerId="None"/>
      </p:ext>
    </p:extLst>
  </p:cmAuthor>
  <p:cmAuthor id="3" name="Poethko-Mueller, Christina" initials="PC" lastIdx="1" clrIdx="2">
    <p:extLst>
      <p:ext uri="{19B8F6BF-5375-455C-9EA6-DF929625EA0E}">
        <p15:presenceInfo xmlns:p15="http://schemas.microsoft.com/office/powerpoint/2012/main" userId="Poethko-Mueller, Christina" providerId="None"/>
      </p:ext>
    </p:extLst>
  </p:cmAuthor>
  <p:cmAuthor id="4" name="ThammR" initials="RT" lastIdx="1" clrIdx="3">
    <p:extLst>
      <p:ext uri="{19B8F6BF-5375-455C-9EA6-DF929625EA0E}">
        <p15:presenceInfo xmlns:p15="http://schemas.microsoft.com/office/powerpoint/2012/main" userId="Thamm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6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510DB-005B-4F11-906B-A8B1B413852C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C79A-7B29-4D58-A8E2-5A5A9C7D4F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0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C651-1B4C-4953-90A4-D9F3B627AB9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5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9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69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9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2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3AEFB-C9FB-4577-9A06-AC4B302F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51B83D-91AD-450E-AF5B-711A0974C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D230C7-CF38-4BFE-8AC6-1396CE9F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FC24C5-437D-4B2B-9FD5-E281B5B3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7081A8-1624-4992-9F51-7D442295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67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A1C6C-0F64-4279-AA47-0254EBF2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E6653C-7B28-4DD8-9823-BB120389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262F98-A08A-4B86-A4A2-F090F07A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64CAD6-A921-4426-9752-4682567E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5C067-89E9-4C76-80F5-AD7E313C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47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9182E1-58C3-470A-B4FF-49F1FDD17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ADCF31-E988-4400-9981-EB183C60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73E646-7BAC-485D-A689-744BAFB1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A1950-CA98-4478-A1A7-FD8D780E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8B1F0-93FA-4C29-BCA5-D40F540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88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7C11E7-BB11-450A-9E91-4A18FFEBB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73"/>
            <a:ext cx="12192000" cy="5199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94A6AA-4C0D-4F25-B818-3AC91CB1B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7873"/>
            <a:ext cx="12192000" cy="51991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6D6236-F102-4D60-BC92-2FC439D3F65C}"/>
              </a:ext>
            </a:extLst>
          </p:cNvPr>
          <p:cNvSpPr/>
          <p:nvPr userDrawn="1"/>
        </p:nvSpPr>
        <p:spPr>
          <a:xfrm>
            <a:off x="0" y="444211"/>
            <a:ext cx="12192000" cy="106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8324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7C11E7-BB11-450A-9E91-4A18FFEBB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73"/>
            <a:ext cx="12192000" cy="5199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94A6AA-4C0D-4F25-B818-3AC91CB1B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7873"/>
            <a:ext cx="12192000" cy="51991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6D6236-F102-4D60-BC92-2FC439D3F65C}"/>
              </a:ext>
            </a:extLst>
          </p:cNvPr>
          <p:cNvSpPr/>
          <p:nvPr userDrawn="1"/>
        </p:nvSpPr>
        <p:spPr>
          <a:xfrm>
            <a:off x="0" y="444211"/>
            <a:ext cx="12192000" cy="106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70140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7C11E7-BB11-450A-9E91-4A18FFEBB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73"/>
            <a:ext cx="12192000" cy="5199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94A6AA-4C0D-4F25-B818-3AC91CB1B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7873"/>
            <a:ext cx="12192000" cy="51991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6D6236-F102-4D60-BC92-2FC439D3F65C}"/>
              </a:ext>
            </a:extLst>
          </p:cNvPr>
          <p:cNvSpPr/>
          <p:nvPr userDrawn="1"/>
        </p:nvSpPr>
        <p:spPr>
          <a:xfrm>
            <a:off x="0" y="444211"/>
            <a:ext cx="12192000" cy="106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20773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16.10.2018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HIV-Schätzung, November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31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E26BA-F385-406B-8790-DDAA80B0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768528-A6EA-4FF9-9753-AB5A7D99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48A588-D1EB-43AF-800A-5B26A56C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A8A30D-D52C-4DA6-8DE8-6577A304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F4132-2BF7-441E-9177-3EA2597E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38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98DFD-8B4E-49FB-9986-6F4B1BE3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8BF6C-F524-44E7-8EC1-BDB80C28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CF306-E650-4D55-ACC5-B3F7297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6908E-2C93-4C60-A840-E1F6AE23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4AA702-AB3A-4F86-95FE-EAF4985A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43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7D3FF-9EB3-4F69-907C-7918DEA3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D57340-748C-48AF-A825-C41803DB4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A17BAF-1EE2-4D7A-A100-42796AE4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DF3EB-C188-40AD-96CE-8FF71BA2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50BCD6-9DD9-481B-9201-0CE2F31D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6F40FE-BA72-4219-ACCE-B1A0436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9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D7938-A1C5-4167-9079-9B65CF56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EFAFFA-5D85-449C-9143-CA2DF32C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9C2DC9-3CF0-48A7-9D1E-63886D004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53250A-B3C3-4C64-A03A-DF53009CD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52E34A-6036-4329-9092-7927DB301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B8A46B-D306-4A52-B6BF-95807FFC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3613BE-0A5D-489C-BE41-4C06901B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98B744B-5405-4CDE-B7A7-130A1F5B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C641-C5BB-4AE0-A965-55232EA7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F35FD0-9139-4440-ACF1-E55CE813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633F05-3D45-4044-A533-A3029043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3718C8-1A48-480B-8008-31B15B47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9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956E4-F090-45B4-BD08-AAA26598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20D168-4E1F-4B51-80FC-ABDEF40B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EDC806-AB85-4608-B77F-3F28923E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CE2F1-E107-4014-A309-75759886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665D7-8857-4841-ABAC-4DCFBC8B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BBBA5F-7D6E-4F48-BEA2-389AE8944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FB43CB-E792-446F-84BF-E57CD9DF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08AEB-5D9F-4109-A52B-037DEE6E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7FD6A1-FE6A-4755-B53B-D8BD7ED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67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970CA-2D3E-433F-83B0-0955B082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FD0833-821D-4CD3-873B-0B51CF285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C13E86-8453-4006-8C35-E7D35CC8B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D9610D-4BB5-440F-AFF8-4DE4F1F6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53C332-3616-4CAE-A208-344A2A4B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FB9124-2CF5-482A-B286-519E427B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66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A1BFED-E820-4087-84D3-F5561329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A4B24F-B1E5-453E-B8F2-3BBC7F2E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FE74B-5023-43CD-8358-ADF2C6760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009F-23C8-42F1-B202-9104478220C0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03A286-28DA-4EE2-B46B-C5CF659F6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F5E7D1-D9D1-4491-A245-8AC1EA835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DE89-8782-4D8B-917E-2E6478C51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0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hyperlink" Target="http://www.rki.de/covid-19-serostudies-germany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rki.de/covid-19-ak-studien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8E204-0CFF-49F4-BE0F-B56480987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478" y="27307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Aktuelle Einschätzung der Datenlage zur </a:t>
            </a:r>
            <a:r>
              <a:rPr lang="de-DE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Seroprävalenz</a:t>
            </a:r>
            <a:r>
              <a:rPr lang="de-DE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Deutschland und Ausblick auf noch kommende Ergebnisse in CoMoBu</a:t>
            </a:r>
            <a:br>
              <a:rPr lang="de-DE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de-DE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27.10.2021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09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EE71F0C-CCBC-4C3B-9ADD-71763C67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0" y="265529"/>
            <a:ext cx="1911693" cy="804343"/>
          </a:xfrm>
          <a:prstGeom prst="rect">
            <a:avLst/>
          </a:prstGeom>
        </p:spPr>
      </p:pic>
      <p:sp>
        <p:nvSpPr>
          <p:cNvPr id="46" name="Datumsplatzhalter 45">
            <a:extLst>
              <a:ext uri="{FF2B5EF4-FFF2-40B4-BE49-F238E27FC236}">
                <a16:creationId xmlns:a16="http://schemas.microsoft.com/office/drawing/2014/main" id="{D3874698-FC60-4272-8B24-7A3999B2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36" y="6449074"/>
            <a:ext cx="901908" cy="365125"/>
          </a:xfrm>
        </p:spPr>
        <p:txBody>
          <a:bodyPr/>
          <a:lstStyle/>
          <a:p>
            <a:r>
              <a:rPr lang="de-DE" dirty="0"/>
              <a:t>27.10.2021</a:t>
            </a:r>
          </a:p>
        </p:txBody>
      </p:sp>
      <p:sp>
        <p:nvSpPr>
          <p:cNvPr id="50" name="Foliennummernplatzhalter 49">
            <a:extLst>
              <a:ext uri="{FF2B5EF4-FFF2-40B4-BE49-F238E27FC236}">
                <a16:creationId xmlns:a16="http://schemas.microsoft.com/office/drawing/2014/main" id="{E54AEDF4-6F48-4866-89A0-20790F32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05FF894-9E88-47B2-87F1-C09A48DFC941}"/>
              </a:ext>
            </a:extLst>
          </p:cNvPr>
          <p:cNvGrpSpPr/>
          <p:nvPr/>
        </p:nvGrpSpPr>
        <p:grpSpPr>
          <a:xfrm>
            <a:off x="395798" y="1275663"/>
            <a:ext cx="3004755" cy="4510259"/>
            <a:chOff x="219058" y="-200088"/>
            <a:chExt cx="2194054" cy="334923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03AA2207-3810-4734-82A6-545D3D654658}"/>
                </a:ext>
              </a:extLst>
            </p:cNvPr>
            <p:cNvSpPr/>
            <p:nvPr/>
          </p:nvSpPr>
          <p:spPr>
            <a:xfrm>
              <a:off x="219058" y="1185182"/>
              <a:ext cx="2194054" cy="22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67" dirty="0">
                  <a:solidFill>
                    <a:prstClr val="black"/>
                  </a:solidFill>
                  <a:hlinkClick r:id="rId4"/>
                </a:rPr>
                <a:t>www.rki.de/covid-19-ak-studien</a:t>
              </a:r>
              <a:endParaRPr lang="de-DE" sz="667" dirty="0">
                <a:solidFill>
                  <a:prstClr val="black"/>
                </a:solidFill>
              </a:endParaRPr>
            </a:p>
            <a:p>
              <a:r>
                <a:rPr lang="de-DE" sz="667" u="sng" dirty="0">
                  <a:hlinkClick r:id="rId5"/>
                </a:rPr>
                <a:t>www.rki.de/covid-19-serostudies-germany</a:t>
              </a:r>
              <a:endParaRPr lang="de-DE" sz="667" u="sng" dirty="0"/>
            </a:p>
          </p:txBody>
        </p: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466BB38E-4D62-40F4-9828-340C3438FCA0}"/>
                </a:ext>
              </a:extLst>
            </p:cNvPr>
            <p:cNvGrpSpPr/>
            <p:nvPr/>
          </p:nvGrpSpPr>
          <p:grpSpPr>
            <a:xfrm>
              <a:off x="285579" y="-200088"/>
              <a:ext cx="1030506" cy="3349239"/>
              <a:chOff x="8150487" y="-16364365"/>
              <a:chExt cx="7472163" cy="22879079"/>
            </a:xfrm>
          </p:grpSpPr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CAFA4EB2-3842-484F-BF5C-5763B060F6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48" b="19562"/>
              <a:stretch/>
            </p:blipFill>
            <p:spPr>
              <a:xfrm>
                <a:off x="8150487" y="-16364365"/>
                <a:ext cx="7472163" cy="946295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D76E7C2B-F112-4DCA-8BE5-EC0C6602D1E1}"/>
                  </a:ext>
                </a:extLst>
              </p:cNvPr>
              <p:cNvSpPr/>
              <p:nvPr/>
            </p:nvSpPr>
            <p:spPr>
              <a:xfrm>
                <a:off x="8319717" y="1465315"/>
                <a:ext cx="2658994" cy="50493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</p:grp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B623C568-8F9C-4173-8DA9-5251F385CFD6}"/>
              </a:ext>
            </a:extLst>
          </p:cNvPr>
          <p:cNvSpPr txBox="1"/>
          <p:nvPr/>
        </p:nvSpPr>
        <p:spPr>
          <a:xfrm>
            <a:off x="2626150" y="331485"/>
            <a:ext cx="9149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Observatorium </a:t>
            </a:r>
            <a:r>
              <a:rPr lang="de-DE" sz="2800" dirty="0" err="1"/>
              <a:t>seroepidemiologischer</a:t>
            </a:r>
            <a:r>
              <a:rPr lang="de-DE" sz="2800" dirty="0"/>
              <a:t> Studien zu SARS-CoV-2 </a:t>
            </a:r>
          </a:p>
          <a:p>
            <a:endParaRPr lang="de-DE" sz="36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CFFADFE-ECF9-4348-932F-254BA3D24401}"/>
              </a:ext>
            </a:extLst>
          </p:cNvPr>
          <p:cNvGrpSpPr/>
          <p:nvPr/>
        </p:nvGrpSpPr>
        <p:grpSpPr>
          <a:xfrm>
            <a:off x="2224070" y="2195326"/>
            <a:ext cx="3557606" cy="4646297"/>
            <a:chOff x="2224070" y="2195326"/>
            <a:chExt cx="3557606" cy="464629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722A821-5F47-443A-B549-B677902D5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990" t="18149" r="8369" b="11235"/>
            <a:stretch/>
          </p:blipFill>
          <p:spPr>
            <a:xfrm>
              <a:off x="3084248" y="2195326"/>
              <a:ext cx="2134989" cy="1279544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EA27B50-BDEB-47AE-8E98-E43337004D78}"/>
                </a:ext>
              </a:extLst>
            </p:cNvPr>
            <p:cNvSpPr/>
            <p:nvPr/>
          </p:nvSpPr>
          <p:spPr>
            <a:xfrm>
              <a:off x="2224070" y="3606891"/>
              <a:ext cx="3557606" cy="323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spcAft>
                  <a:spcPts val="1200"/>
                </a:spcAft>
              </a:pPr>
              <a:r>
                <a:rPr lang="de-DE" sz="1200" dirty="0" err="1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Zufallsstichpr</a:t>
              </a: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de-DE" sz="1200" dirty="0" err="1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Allgemeinbev</a:t>
              </a: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.: März 2020 – Mai 2021</a:t>
              </a:r>
            </a:p>
            <a:p>
              <a:pPr marL="228594" indent="-228594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Lokal</a:t>
              </a:r>
              <a:r>
                <a:rPr lang="de-DE" sz="1200" strike="sngStrike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/regional, 18 Studienregionen, davon 4 RKI-</a:t>
              </a:r>
              <a:r>
                <a:rPr lang="de-DE" sz="1200" dirty="0" err="1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Comolo</a:t>
              </a:r>
              <a:endParaRPr lang="de-DE" sz="1200" dirty="0">
                <a:latin typeface="BundesSerif Office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594" indent="-228594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dirty="0" err="1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Seroprävalenz</a:t>
              </a: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 in frühen Hotspots bis zu 14%; außerhalb von Hotspots niedrig einstellig, aktuellste Ergebnisse Frühling 2021 </a:t>
              </a:r>
            </a:p>
            <a:p>
              <a:pPr marL="228594" indent="-228594">
                <a:lnSpc>
                  <a:spcPct val="107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Bundesweit: Corona-Bund ifo-</a:t>
              </a:r>
              <a:r>
                <a:rPr lang="de-DE" sz="1200" dirty="0" err="1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forsa</a:t>
              </a: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 Juli/August 2020 (0,5%) und Okt/Nov 2020 (1,1%), RKI-SOEP-Studie Schwerpunkt Oktober/November 2020 (1,7%)</a:t>
              </a:r>
            </a:p>
            <a:p>
              <a:pPr>
                <a:spcBef>
                  <a:spcPts val="400"/>
                </a:spcBef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Noch unveröffentlicht (</a:t>
              </a:r>
              <a:r>
                <a:rPr lang="de-DE" sz="1200" dirty="0" err="1">
                  <a:solidFill>
                    <a:schemeClr val="bg1">
                      <a:lumMod val="50000"/>
                    </a:schemeClr>
                  </a:solidFill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MuSPAD</a:t>
              </a: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/HZI):</a:t>
              </a:r>
            </a:p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Magdeburg April/Mai 2021; Chemnitz März; Wolgast Mai/Juni; Hannover-NAKO Juni/ Juli; Chemnitz Juli/August -- DÄ in Kürze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C8C32F78-099B-4593-B7D2-BBD7536F31B7}"/>
              </a:ext>
            </a:extLst>
          </p:cNvPr>
          <p:cNvSpPr txBox="1"/>
          <p:nvPr/>
        </p:nvSpPr>
        <p:spPr>
          <a:xfrm>
            <a:off x="9285942" y="3608135"/>
            <a:ext cx="2413687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1000"/>
              </a:spcAft>
            </a:pPr>
            <a:r>
              <a:rPr lang="de-DE" sz="1200" dirty="0">
                <a:latin typeface="BundesSerif Office"/>
                <a:ea typeface="Calibri" panose="020F0502020204030204" pitchFamily="34" charset="0"/>
                <a:cs typeface="Times New Roman" panose="02020603050405020304" pitchFamily="18" charset="0"/>
              </a:rPr>
              <a:t>Untererfassung (Dunkelziffer):</a:t>
            </a:r>
          </a:p>
          <a:p>
            <a:pPr marL="228594" indent="-228594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BundesSerif Office"/>
                <a:ea typeface="Calibri" panose="020F0502020204030204" pitchFamily="34" charset="0"/>
                <a:cs typeface="Times New Roman" panose="02020603050405020304" pitchFamily="18" charset="0"/>
              </a:rPr>
              <a:t>Erwachsene im ersten Halbjahr 2020 Faktor 4 bis 5, danach deutlich gesunken, in der Mehrzahl der Studien um den Faktor 2, einige Studien regional weiterhin Faktor 3 bis 5 </a:t>
            </a:r>
          </a:p>
          <a:p>
            <a:pPr marL="228594" indent="-228594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BundesSerif Office"/>
                <a:ea typeface="Calibri" panose="020F0502020204030204" pitchFamily="34" charset="0"/>
                <a:cs typeface="Times New Roman" panose="02020603050405020304" pitchFamily="18" charset="0"/>
              </a:rPr>
              <a:t>Im internationalen Vergleich niedrige Untererfassung</a:t>
            </a:r>
          </a:p>
          <a:p>
            <a:pPr marL="228594" indent="-228594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BundesSerif Office"/>
                <a:ea typeface="Calibri" panose="020F0502020204030204" pitchFamily="34" charset="0"/>
                <a:cs typeface="Times New Roman" panose="02020603050405020304" pitchFamily="18" charset="0"/>
              </a:rPr>
              <a:t>Keine belastbaren Schätzungen bei Kindern</a:t>
            </a:r>
          </a:p>
          <a:p>
            <a:pPr marL="228594" indent="-228594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de-DE" sz="1200" dirty="0">
              <a:latin typeface="BundesSerif Offic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0182027-9B7F-4A99-B30F-FD4E96AB6328}"/>
              </a:ext>
            </a:extLst>
          </p:cNvPr>
          <p:cNvGrpSpPr/>
          <p:nvPr/>
        </p:nvGrpSpPr>
        <p:grpSpPr>
          <a:xfrm>
            <a:off x="5944154" y="2304461"/>
            <a:ext cx="3247471" cy="2809439"/>
            <a:chOff x="5944154" y="2304461"/>
            <a:chExt cx="3247471" cy="280943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865CD0D-E306-4A38-B4F6-C902FF278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16" t="16423" r="5344" b="10211"/>
            <a:stretch/>
          </p:blipFill>
          <p:spPr>
            <a:xfrm>
              <a:off x="5947092" y="2304461"/>
              <a:ext cx="2314936" cy="1164679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5B8B6DC-11FB-41CC-9660-FB792C5954D6}"/>
                </a:ext>
              </a:extLst>
            </p:cNvPr>
            <p:cNvSpPr/>
            <p:nvPr/>
          </p:nvSpPr>
          <p:spPr>
            <a:xfrm>
              <a:off x="5944154" y="3587841"/>
              <a:ext cx="3247471" cy="1526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400"/>
                </a:spcBef>
                <a:spcAft>
                  <a:spcPts val="300"/>
                </a:spcAft>
              </a:pPr>
              <a:r>
                <a:rPr lang="de-DE" sz="1200" dirty="0">
                  <a:latin typeface="BundesSerif Office"/>
                  <a:ea typeface="Calibri" panose="020F0502020204030204" pitchFamily="34" charset="0"/>
                  <a:cs typeface="Times New Roman" panose="02020603050405020304" pitchFamily="18" charset="0"/>
                </a:rPr>
                <a:t>Vorsorgeuntersuchungen, Freiwilligenstichproben Schule/Kita: Januar 2020 – Februar 2021</a:t>
              </a:r>
            </a:p>
            <a:p>
              <a:pPr marL="228594" indent="-228594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latin typeface="BundesSans Office"/>
                  <a:ea typeface="Calibri" panose="020F0502020204030204" pitchFamily="34" charset="0"/>
                  <a:cs typeface="Times New Roman" panose="02020603050405020304" pitchFamily="18" charset="0"/>
                </a:rPr>
                <a:t>9 lokale/regionale Studien mit Ergebnissen </a:t>
              </a:r>
            </a:p>
            <a:p>
              <a:pPr marL="228594" indent="-228594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latin typeface="BundesSans Office"/>
                  <a:ea typeface="Calibri" panose="020F0502020204030204" pitchFamily="34" charset="0"/>
                  <a:cs typeface="Times New Roman" panose="02020603050405020304" pitchFamily="18" charset="0"/>
                </a:rPr>
                <a:t>Außerhalb von Hotspots 2020 niedrige einstellige </a:t>
              </a:r>
              <a:r>
                <a:rPr lang="de-DE" sz="1200" dirty="0" err="1">
                  <a:latin typeface="BundesSans Office"/>
                  <a:ea typeface="Calibri" panose="020F0502020204030204" pitchFamily="34" charset="0"/>
                  <a:cs typeface="Times New Roman" panose="02020603050405020304" pitchFamily="18" charset="0"/>
                </a:rPr>
                <a:t>Seroprävalenz</a:t>
              </a:r>
              <a:r>
                <a:rPr lang="de-DE" sz="1200" dirty="0">
                  <a:latin typeface="BundesSans Office"/>
                  <a:ea typeface="Calibri" panose="020F0502020204030204" pitchFamily="34" charset="0"/>
                  <a:cs typeface="Times New Roman" panose="02020603050405020304" pitchFamily="18" charset="0"/>
                </a:rPr>
                <a:t>, die wenigen Ergebnisse aus 2021 zeigen Anstieg der  </a:t>
              </a:r>
              <a:r>
                <a:rPr lang="de-DE" sz="1200" dirty="0" err="1">
                  <a:latin typeface="BundesSans Office"/>
                  <a:ea typeface="Calibri" panose="020F0502020204030204" pitchFamily="34" charset="0"/>
                  <a:cs typeface="Times New Roman" panose="02020603050405020304" pitchFamily="18" charset="0"/>
                </a:rPr>
                <a:t>Seroprävalenz</a:t>
              </a:r>
              <a:endParaRPr lang="de-DE" sz="1200" strike="sngStrike" dirty="0"/>
            </a:p>
          </p:txBody>
        </p:sp>
      </p:grpSp>
      <p:pic>
        <p:nvPicPr>
          <p:cNvPr id="70" name="Grafik 69">
            <a:extLst>
              <a:ext uri="{FF2B5EF4-FFF2-40B4-BE49-F238E27FC236}">
                <a16:creationId xmlns:a16="http://schemas.microsoft.com/office/drawing/2014/main" id="{08034E9D-2520-492D-8FC4-E7D12FAC8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371" y="5717376"/>
            <a:ext cx="1417787" cy="731171"/>
          </a:xfrm>
          <a:prstGeom prst="rect">
            <a:avLst/>
          </a:prstGeom>
        </p:spPr>
      </p:pic>
      <p:sp>
        <p:nvSpPr>
          <p:cNvPr id="71" name="Textfeld 70">
            <a:extLst>
              <a:ext uri="{FF2B5EF4-FFF2-40B4-BE49-F238E27FC236}">
                <a16:creationId xmlns:a16="http://schemas.microsoft.com/office/drawing/2014/main" id="{7B909F84-81A6-4C8A-98F8-D41820344FC2}"/>
              </a:ext>
            </a:extLst>
          </p:cNvPr>
          <p:cNvSpPr txBox="1"/>
          <p:nvPr/>
        </p:nvSpPr>
        <p:spPr>
          <a:xfrm>
            <a:off x="415405" y="3565718"/>
            <a:ext cx="1748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Stufenweiser A</a:t>
            </a:r>
            <a:r>
              <a:rPr lang="de-DE" sz="1400" dirty="0">
                <a:solidFill>
                  <a:srgbClr val="0070C0"/>
                </a:solidFill>
              </a:rPr>
              <a:t>usbau der Webseite  (Dashboard, Kernbotschaften, Ergebnisdownload)</a:t>
            </a:r>
          </a:p>
          <a:p>
            <a:endParaRPr lang="de-DE" sz="1400" dirty="0">
              <a:solidFill>
                <a:srgbClr val="0070C0"/>
              </a:solidFill>
            </a:endParaRPr>
          </a:p>
          <a:p>
            <a:r>
              <a:rPr lang="de-DE" sz="1400" dirty="0">
                <a:solidFill>
                  <a:srgbClr val="0070C0"/>
                </a:solidFill>
              </a:rPr>
              <a:t>Verlängerungsantrag bis 09/2022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0D7CD1F-7F82-4A3C-B189-654D42BFE8C5}"/>
              </a:ext>
            </a:extLst>
          </p:cNvPr>
          <p:cNvGrpSpPr/>
          <p:nvPr/>
        </p:nvGrpSpPr>
        <p:grpSpPr>
          <a:xfrm>
            <a:off x="505773" y="5386494"/>
            <a:ext cx="695491" cy="792223"/>
            <a:chOff x="7022332" y="3775633"/>
            <a:chExt cx="1621347" cy="131556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E5BDA5B-9639-403C-808F-5464A41A2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22332" y="3775633"/>
              <a:ext cx="817517" cy="1085698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AEEDD74B-63A0-406E-8BBD-ADAFBB2F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31091" y="4088995"/>
              <a:ext cx="755388" cy="544998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E554675-51A0-443A-92B6-C34089FE0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22343" y="4157503"/>
              <a:ext cx="755388" cy="544998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0CDDF7B1-20F7-406E-8F73-595E21E3E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83491" y="4241395"/>
              <a:ext cx="755388" cy="544998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C3B4D69E-CCD9-4A2E-99E7-D8830D301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54910" y="4328629"/>
              <a:ext cx="755388" cy="544998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B8C622C-D118-477D-ACC7-3759EEF9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35891" y="4393795"/>
              <a:ext cx="755388" cy="544998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58B1D990-98C9-4A14-9DAE-5FB7D83F8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8291" y="4546195"/>
              <a:ext cx="755388" cy="544998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153F3E0-41D2-4506-B358-10289DD394A8}"/>
              </a:ext>
            </a:extLst>
          </p:cNvPr>
          <p:cNvGrpSpPr/>
          <p:nvPr/>
        </p:nvGrpSpPr>
        <p:grpSpPr>
          <a:xfrm>
            <a:off x="2298583" y="1275663"/>
            <a:ext cx="9815120" cy="869224"/>
            <a:chOff x="2298583" y="1275663"/>
            <a:chExt cx="9815120" cy="869224"/>
          </a:xfrm>
        </p:grpSpPr>
        <p:sp>
          <p:nvSpPr>
            <p:cNvPr id="4" name="Pfeil: nach rechts 3">
              <a:extLst>
                <a:ext uri="{FF2B5EF4-FFF2-40B4-BE49-F238E27FC236}">
                  <a16:creationId xmlns:a16="http://schemas.microsoft.com/office/drawing/2014/main" id="{1EFF3921-3065-45BB-922F-184822AB5844}"/>
                </a:ext>
              </a:extLst>
            </p:cNvPr>
            <p:cNvSpPr/>
            <p:nvPr/>
          </p:nvSpPr>
          <p:spPr>
            <a:xfrm>
              <a:off x="2298583" y="1348550"/>
              <a:ext cx="9815120" cy="77451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482FABE9-92A1-4256-AACB-12DB73F4E014}"/>
                </a:ext>
              </a:extLst>
            </p:cNvPr>
            <p:cNvSpPr/>
            <p:nvPr/>
          </p:nvSpPr>
          <p:spPr>
            <a:xfrm>
              <a:off x="3168602" y="1275663"/>
              <a:ext cx="1826639" cy="869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Seroprävalenz</a:t>
              </a:r>
              <a:r>
                <a:rPr lang="de-DE" dirty="0"/>
                <a:t> Erwachsene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11D98C6D-5C4F-4C54-9CDD-D174605D2474}"/>
                </a:ext>
              </a:extLst>
            </p:cNvPr>
            <p:cNvSpPr/>
            <p:nvPr/>
          </p:nvSpPr>
          <p:spPr>
            <a:xfrm>
              <a:off x="6298379" y="1275663"/>
              <a:ext cx="1826639" cy="869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Seroprävalenz</a:t>
              </a:r>
              <a:r>
                <a:rPr lang="de-DE" dirty="0"/>
                <a:t> Kinder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069352DA-2102-4809-BB87-77435CE1D83F}"/>
                </a:ext>
              </a:extLst>
            </p:cNvPr>
            <p:cNvSpPr/>
            <p:nvPr/>
          </p:nvSpPr>
          <p:spPr>
            <a:xfrm>
              <a:off x="9428157" y="1275663"/>
              <a:ext cx="1826639" cy="869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Untererfassung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4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7B66587A-3401-4758-8A39-8B2E83D6F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480" y="1551910"/>
            <a:ext cx="5641893" cy="458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33" b="1" dirty="0">
                <a:solidFill>
                  <a:srgbClr val="045AA6"/>
                </a:solidFill>
              </a:rPr>
              <a:t>Ausgangspunkt: RKI-SOEP-Studie 2020 (</a:t>
            </a:r>
            <a:r>
              <a:rPr lang="de-DE" sz="1533" b="1" dirty="0" err="1">
                <a:solidFill>
                  <a:srgbClr val="045AA6"/>
                </a:solidFill>
              </a:rPr>
              <a:t>CoMobu</a:t>
            </a:r>
            <a:r>
              <a:rPr lang="de-DE" sz="1533" b="1" dirty="0">
                <a:solidFill>
                  <a:srgbClr val="045AA6"/>
                </a:solidFill>
              </a:rPr>
              <a:t> I)</a:t>
            </a:r>
          </a:p>
          <a:p>
            <a:pPr marL="264577" lvl="1" indent="-264577"/>
            <a:r>
              <a:rPr lang="de-DE" sz="1533" dirty="0"/>
              <a:t>Kooperation mit Sozio-</a:t>
            </a:r>
            <a:r>
              <a:rPr lang="de-DE" sz="1533" dirty="0" err="1"/>
              <a:t>oekonomischem</a:t>
            </a:r>
            <a:r>
              <a:rPr lang="de-DE" sz="1533" dirty="0"/>
              <a:t> Panel (SOEP) am DIW</a:t>
            </a:r>
          </a:p>
          <a:p>
            <a:pPr marL="264577" lvl="1" indent="-264577"/>
            <a:r>
              <a:rPr lang="de-DE" sz="1533" dirty="0"/>
              <a:t>Bundesweite SOEP-Stichprobe (Brutto N = 31.675 Personen ab 18)</a:t>
            </a:r>
          </a:p>
          <a:p>
            <a:pPr marL="264577" lvl="1" indent="-264577"/>
            <a:r>
              <a:rPr lang="de-DE" sz="1533" dirty="0"/>
              <a:t>Datenerhebung: Schwerpunkt Oktober-November 2021</a:t>
            </a:r>
          </a:p>
          <a:p>
            <a:pPr marL="264577" lvl="1" indent="-264577"/>
            <a:r>
              <a:rPr lang="de-DE" sz="1533" dirty="0"/>
              <a:t>Schriftlich-postalisch mit </a:t>
            </a:r>
            <a:r>
              <a:rPr lang="de-DE" sz="1533" dirty="0" err="1"/>
              <a:t>Selbstbeprobung</a:t>
            </a:r>
            <a:r>
              <a:rPr lang="de-DE" sz="1533" dirty="0"/>
              <a:t> und Kurz-Fragebogen</a:t>
            </a:r>
          </a:p>
          <a:p>
            <a:pPr marL="264577" lvl="1" indent="-264577"/>
            <a:r>
              <a:rPr lang="de-DE" sz="1533" dirty="0"/>
              <a:t>Trockenblutproben: Euroimmun-S1-IgG qualitativ</a:t>
            </a:r>
          </a:p>
          <a:p>
            <a:pPr marL="264577" lvl="1" indent="-264577"/>
            <a:r>
              <a:rPr lang="de-DE" sz="1533" dirty="0"/>
              <a:t>Mund-Nase-Abstriche: PCR (aktuelle Infektion)</a:t>
            </a:r>
          </a:p>
          <a:p>
            <a:pPr marL="264577" lvl="1" indent="-264577"/>
            <a:endParaRPr lang="de-DE" sz="533" dirty="0"/>
          </a:p>
          <a:p>
            <a:pPr marL="264577" lvl="1" indent="-264577">
              <a:buNone/>
            </a:pPr>
            <a:r>
              <a:rPr lang="de-DE" sz="1533" b="1" dirty="0">
                <a:solidFill>
                  <a:srgbClr val="045AA6"/>
                </a:solidFill>
              </a:rPr>
              <a:t>Ergebnisse in </a:t>
            </a:r>
            <a:r>
              <a:rPr lang="de-DE" sz="1533" b="1" dirty="0" err="1">
                <a:solidFill>
                  <a:srgbClr val="045AA6"/>
                </a:solidFill>
              </a:rPr>
              <a:t>CoMobu</a:t>
            </a:r>
            <a:r>
              <a:rPr lang="de-DE" sz="1533" b="1" dirty="0">
                <a:solidFill>
                  <a:srgbClr val="045AA6"/>
                </a:solidFill>
              </a:rPr>
              <a:t> I</a:t>
            </a:r>
          </a:p>
          <a:p>
            <a:pPr marL="228594" lvl="1" indent="-228594"/>
            <a:r>
              <a:rPr lang="de-DE" sz="1533" dirty="0" err="1"/>
              <a:t>Seroprävalenz</a:t>
            </a:r>
            <a:r>
              <a:rPr lang="de-DE" sz="1533" dirty="0"/>
              <a:t> im 4. Quartal 2020</a:t>
            </a:r>
          </a:p>
          <a:p>
            <a:pPr marL="761981" lvl="2" indent="-228594"/>
            <a:r>
              <a:rPr lang="de-DE" sz="1467" dirty="0"/>
              <a:t>Adjustierte</a:t>
            </a:r>
            <a:r>
              <a:rPr lang="de-DE" sz="1467" dirty="0">
                <a:highlight>
                  <a:srgbClr val="FFFFFF"/>
                </a:highlight>
              </a:rPr>
              <a:t> </a:t>
            </a:r>
            <a:r>
              <a:rPr lang="de-DE" sz="1467" dirty="0" err="1">
                <a:highlight>
                  <a:srgbClr val="FFFFFF"/>
                </a:highlight>
              </a:rPr>
              <a:t>S</a:t>
            </a:r>
            <a:r>
              <a:rPr lang="de-DE" sz="1467" dirty="0" err="1"/>
              <a:t>eroprävalenz</a:t>
            </a:r>
            <a:r>
              <a:rPr lang="de-DE" sz="1467" dirty="0"/>
              <a:t> von </a:t>
            </a:r>
            <a:r>
              <a:rPr lang="de-DE" sz="1467" dirty="0" err="1"/>
              <a:t>IgG</a:t>
            </a:r>
            <a:r>
              <a:rPr lang="de-DE" sz="1467" dirty="0"/>
              <a:t>-Antikörpern: 1,7 </a:t>
            </a:r>
            <a:r>
              <a:rPr lang="de-DE" sz="1467" dirty="0">
                <a:highlight>
                  <a:srgbClr val="FFFFFF"/>
                </a:highlight>
              </a:rPr>
              <a:t>Prozent</a:t>
            </a:r>
          </a:p>
          <a:p>
            <a:pPr marL="761981" lvl="2" indent="-228594"/>
            <a:r>
              <a:rPr lang="de-DE" sz="1467" dirty="0"/>
              <a:t>Akute Infektionen: 0,4 Prozent</a:t>
            </a:r>
            <a:endParaRPr lang="de-DE" sz="1467" dirty="0">
              <a:highlight>
                <a:srgbClr val="FFFFFF"/>
              </a:highlight>
            </a:endParaRPr>
          </a:p>
          <a:p>
            <a:pPr marL="761981" lvl="2" indent="-228594"/>
            <a:r>
              <a:rPr lang="de-DE" sz="1467" dirty="0"/>
              <a:t>Infektionen insgesamt unter Einbeziehung von selbstberichteten und akuten Infektionen: etwa 2 Prozent</a:t>
            </a:r>
          </a:p>
          <a:p>
            <a:pPr marL="228594" lvl="1" indent="-228594"/>
            <a:r>
              <a:rPr lang="de-DE" sz="1533" b="1" dirty="0"/>
              <a:t>Soziale Unterschiede</a:t>
            </a:r>
            <a:r>
              <a:rPr lang="de-DE" sz="1533" dirty="0"/>
              <a:t>: Personen mit niedrigem Bildungsabschluss sind fast doppelt so häufig von Infektionen betroffen.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4480" y="515926"/>
            <a:ext cx="10644861" cy="952388"/>
          </a:xfrm>
        </p:spPr>
        <p:txBody>
          <a:bodyPr/>
          <a:lstStyle/>
          <a:p>
            <a:r>
              <a:rPr lang="de-DE" sz="3200" dirty="0"/>
              <a:t>CORONA-MONITORING bundesweit Welle I und II </a:t>
            </a:r>
            <a:br>
              <a:rPr lang="de-DE" sz="3200" dirty="0"/>
            </a:br>
            <a:r>
              <a:rPr lang="de-DE" sz="3200" dirty="0"/>
              <a:t>(RKI-SOEP-Studie)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F3EBBA-2BE7-4AFB-8BF4-5F637A63FEA1}"/>
              </a:ext>
            </a:extLst>
          </p:cNvPr>
          <p:cNvSpPr txBox="1"/>
          <p:nvPr/>
        </p:nvSpPr>
        <p:spPr>
          <a:xfrm>
            <a:off x="7182998" y="24090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02A10EFE-6219-4ABE-BD1A-8B8BC2ECA748}"/>
              </a:ext>
            </a:extLst>
          </p:cNvPr>
          <p:cNvSpPr txBox="1">
            <a:spLocks/>
          </p:cNvSpPr>
          <p:nvPr/>
        </p:nvSpPr>
        <p:spPr>
          <a:xfrm>
            <a:off x="6265628" y="1537251"/>
            <a:ext cx="5749672" cy="42878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33" b="1" dirty="0">
                <a:solidFill>
                  <a:srgbClr val="045AA6"/>
                </a:solidFill>
              </a:rPr>
              <a:t>Konzept und Design 2021 (</a:t>
            </a:r>
            <a:r>
              <a:rPr lang="de-DE" sz="1533" b="1" dirty="0" err="1">
                <a:solidFill>
                  <a:srgbClr val="045AA6"/>
                </a:solidFill>
              </a:rPr>
              <a:t>CoMobu</a:t>
            </a:r>
            <a:r>
              <a:rPr lang="de-DE" sz="1533" b="1" dirty="0">
                <a:solidFill>
                  <a:srgbClr val="045AA6"/>
                </a:solidFill>
              </a:rPr>
              <a:t> II)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>
                <a:sym typeface="Wingdings" panose="05000000000000000000" pitchFamily="2" charset="2"/>
              </a:rPr>
              <a:t>Kooperation mit SOEP, IAB und BAMF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Bundesweite SOEP-Stichprobe mit </a:t>
            </a:r>
            <a:r>
              <a:rPr lang="de-DE" sz="1533" b="1" dirty="0"/>
              <a:t>vergrößerter</a:t>
            </a:r>
            <a:r>
              <a:rPr lang="de-DE" sz="1533" dirty="0"/>
              <a:t> </a:t>
            </a:r>
            <a:r>
              <a:rPr lang="de-DE" sz="1533" b="1" dirty="0"/>
              <a:t>Migrantenstichprobe</a:t>
            </a:r>
            <a:r>
              <a:rPr lang="de-DE" sz="1533" dirty="0"/>
              <a:t>, v.a. Geflüchtete, + </a:t>
            </a:r>
            <a:r>
              <a:rPr lang="de-DE" sz="1533" b="1" dirty="0"/>
              <a:t>Jugendliche</a:t>
            </a:r>
            <a:r>
              <a:rPr lang="de-DE" sz="1533" dirty="0"/>
              <a:t> ab 14 Jahren </a:t>
            </a:r>
            <a:br>
              <a:rPr lang="de-DE" sz="1533" dirty="0"/>
            </a:br>
            <a:r>
              <a:rPr lang="de-DE" sz="1533" dirty="0"/>
              <a:t>(Brutto N = ca. </a:t>
            </a:r>
            <a:r>
              <a:rPr lang="de-DE" sz="1600" dirty="0">
                <a:latin typeface="BundesSans Office"/>
                <a:ea typeface="Times New Roman" panose="02020603050405020304" pitchFamily="18" charset="0"/>
                <a:cs typeface="Arial" panose="020B0604020202020204" pitchFamily="34" charset="0"/>
              </a:rPr>
              <a:t>26.000</a:t>
            </a:r>
            <a:r>
              <a:rPr lang="de-DE" sz="1533" dirty="0"/>
              <a:t> aus ca. 15.000 Haushalten)</a:t>
            </a:r>
            <a:br>
              <a:rPr lang="de-DE" sz="1533" dirty="0"/>
            </a:br>
            <a:r>
              <a:rPr lang="de-DE" sz="1533" dirty="0"/>
              <a:t>(Netto N erwartet = ca. 17.000 Erwachsene und ca. 2000 Jugendliche) 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Datenerhebung: 4. Quartal 2021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Interviewer-basierter Zugang</a:t>
            </a:r>
          </a:p>
          <a:p>
            <a:pPr marL="761981" lvl="2" indent="-228594">
              <a:buFont typeface="Symbol" panose="05050102010706020507" pitchFamily="18" charset="2"/>
              <a:buChar char="-"/>
            </a:pPr>
            <a:r>
              <a:rPr lang="de-DE" sz="1533" dirty="0"/>
              <a:t>Selbstbeprobung (Kapillarblut aus dem Finger) Euroimmun S1 </a:t>
            </a:r>
            <a:r>
              <a:rPr lang="de-DE" sz="1533" dirty="0" err="1"/>
              <a:t>IgG</a:t>
            </a:r>
            <a:r>
              <a:rPr lang="de-DE" sz="1533" dirty="0"/>
              <a:t> quantitativ., auch Euroimmun N-Test </a:t>
            </a:r>
          </a:p>
          <a:p>
            <a:pPr marL="761981" lvl="2" indent="-228594">
              <a:buFont typeface="Symbol" panose="05050102010706020507" pitchFamily="18" charset="2"/>
              <a:buChar char="-"/>
            </a:pPr>
            <a:r>
              <a:rPr lang="de-DE" sz="1533" dirty="0"/>
              <a:t>10- bis 15-minütige Befragung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Monetäres Incentive bei Teilnahme geplant</a:t>
            </a:r>
          </a:p>
          <a:p>
            <a:pPr marL="0" lvl="1" indent="0">
              <a:buNone/>
            </a:pPr>
            <a:endParaRPr lang="de-DE" sz="1533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966155-E6AE-4C0A-9731-940D5D0D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627" y="4717423"/>
            <a:ext cx="5641893" cy="11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980CD2-365A-49E2-B116-2DC68BECA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28594" lvl="1" indent="-228594">
              <a:lnSpc>
                <a:spcPct val="150000"/>
              </a:lnSpc>
            </a:pPr>
            <a:r>
              <a:rPr lang="de-DE" sz="1867" dirty="0" err="1">
                <a:solidFill>
                  <a:prstClr val="black"/>
                </a:solidFill>
              </a:rPr>
              <a:t>Sero</a:t>
            </a:r>
            <a:r>
              <a:rPr lang="de-DE" sz="1867" dirty="0">
                <a:solidFill>
                  <a:prstClr val="black"/>
                </a:solidFill>
              </a:rPr>
              <a:t>- und Impfstatus der Bevölkerung im 4. Quartal 2021 (Antikörper-Analyse und Befragung)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Veränderung von Alters-, Geschlechter- und sozialen Unterschieden des </a:t>
            </a:r>
            <a:r>
              <a:rPr lang="de-DE" sz="1867" dirty="0" err="1">
                <a:solidFill>
                  <a:prstClr val="black"/>
                </a:solidFill>
              </a:rPr>
              <a:t>Serostatus</a:t>
            </a:r>
            <a:r>
              <a:rPr lang="de-DE" sz="1867" dirty="0">
                <a:solidFill>
                  <a:prstClr val="black"/>
                </a:solidFill>
              </a:rPr>
              <a:t> in der Bevölkerung</a:t>
            </a:r>
            <a:endParaRPr lang="de-DE" sz="1867" strike="sngStrike" dirty="0">
              <a:solidFill>
                <a:prstClr val="black"/>
              </a:solidFill>
            </a:endParaRP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Alters-, Geschlechter- und soziale Unterschiede im Impfstatus (Impflücken)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Impfbereitschaft, Informationsquellen und wahrgenommene Barrieren für eine Impfung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Anwendung konkreter Corona-Schutzmaßnahmen (AHA+L) und Bewertung des staatlichen Corona-Managements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Allgemeiner aktueller Gesundheitszustand im Vergleich zum Status vor der Pandemie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Gesundheitsverhalten im Vergleich zum Status vor der Pandemie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>
                <a:solidFill>
                  <a:prstClr val="black"/>
                </a:solidFill>
              </a:rPr>
              <a:t>Individuell empfundene familiäre, soziale und wirtschaftliche Belastungen durch die Pandemie</a:t>
            </a:r>
          </a:p>
          <a:p>
            <a:pPr marL="228594" lvl="1" indent="-228594">
              <a:lnSpc>
                <a:spcPct val="150000"/>
              </a:lnSpc>
            </a:pPr>
            <a:r>
              <a:rPr lang="de-DE" sz="1867" dirty="0"/>
              <a:t>Quer- und längsschnittliche Analysen der mittel- und längerfristigen gesundheitlichen und sozialen Situation im Kontext von SARS-CoV-2-Infektionen sowie der Pandemie und der Maßnahmen zu ihrer Eindämmung</a:t>
            </a:r>
            <a:endParaRPr lang="de-DE" sz="1867" dirty="0">
              <a:solidFill>
                <a:prstClr val="black"/>
              </a:solidFill>
            </a:endParaRPr>
          </a:p>
          <a:p>
            <a:endParaRPr lang="de-DE" sz="3733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542364-BA2B-4C81-AB05-E29D4AEB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8627AE-B29A-462F-83EC-B9B98FF2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Fragestellungen von </a:t>
            </a:r>
            <a:r>
              <a:rPr lang="de-DE" sz="3600" dirty="0" err="1"/>
              <a:t>CoMobu</a:t>
            </a:r>
            <a:r>
              <a:rPr lang="de-DE" sz="3600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81789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7B66587A-3401-4758-8A39-8B2E83D6F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480" y="1551910"/>
            <a:ext cx="5641893" cy="458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33" b="1" dirty="0">
                <a:solidFill>
                  <a:srgbClr val="045AA6"/>
                </a:solidFill>
              </a:rPr>
              <a:t>Fragestellungen</a:t>
            </a:r>
          </a:p>
          <a:p>
            <a:pPr marL="264577" lvl="1" indent="-264577"/>
            <a:r>
              <a:rPr lang="de-DE" sz="1533" dirty="0"/>
              <a:t>Infektionen und Impfungen seit Erstuntersuchung</a:t>
            </a:r>
          </a:p>
          <a:p>
            <a:pPr marL="264577" lvl="1" indent="-264577"/>
            <a:r>
              <a:rPr lang="de-DE" sz="1533" dirty="0" err="1"/>
              <a:t>Serokonversion</a:t>
            </a:r>
            <a:r>
              <a:rPr lang="de-DE" sz="1533" dirty="0"/>
              <a:t> bzw. </a:t>
            </a:r>
            <a:r>
              <a:rPr lang="de-DE" sz="1533" dirty="0" err="1"/>
              <a:t>Seroreversion</a:t>
            </a:r>
            <a:r>
              <a:rPr lang="de-DE" sz="1533" dirty="0"/>
              <a:t> seit Erstuntersuchung nach Infektion oder Impfung</a:t>
            </a:r>
          </a:p>
          <a:p>
            <a:pPr marL="264577" lvl="1" indent="-264577"/>
            <a:r>
              <a:rPr lang="de-DE" sz="1533" dirty="0"/>
              <a:t>T-Zell-vermittelte Immunität nach Impfung</a:t>
            </a:r>
          </a:p>
          <a:p>
            <a:pPr marL="264577" lvl="1" indent="-264577"/>
            <a:r>
              <a:rPr lang="de-DE" sz="1533" dirty="0"/>
              <a:t>Langzeitfolgen der Infektion (Long-COVID)</a:t>
            </a:r>
          </a:p>
          <a:p>
            <a:pPr marL="264577" lvl="1" indent="-264577">
              <a:buNone/>
            </a:pPr>
            <a:endParaRPr lang="de-DE" sz="1533" b="1" dirty="0">
              <a:solidFill>
                <a:srgbClr val="045AA6"/>
              </a:solidFill>
            </a:endParaRPr>
          </a:p>
          <a:p>
            <a:pPr marL="0" lvl="1" indent="0">
              <a:buNone/>
            </a:pPr>
            <a:r>
              <a:rPr lang="de-DE" sz="1533" b="1" dirty="0">
                <a:solidFill>
                  <a:srgbClr val="045AA6"/>
                </a:solidFill>
              </a:rPr>
              <a:t>Methoden</a:t>
            </a:r>
            <a:endParaRPr lang="de-DE" sz="1533" dirty="0"/>
          </a:p>
          <a:p>
            <a:pPr marL="264577" lvl="1" indent="-264577"/>
            <a:r>
              <a:rPr lang="de-DE" sz="1533" dirty="0"/>
              <a:t>Nachbefragung aller Teilnehmenden aus 2020 in 4 Orten (Kurz-Fragebogen zu Infektionen/Impfungen; Lang-Fragebogen zu Long-COVID-Beschwerden)</a:t>
            </a:r>
          </a:p>
          <a:p>
            <a:pPr marL="264577" lvl="1" indent="-264577"/>
            <a:r>
              <a:rPr lang="de-DE" sz="1533" dirty="0"/>
              <a:t>Erneute Blutprobe aller Teilnehmenden in  Straubing bzw. aller sicher/mutmaßlich Seropositiven in den 3 übrigen Orten (wegen Auslastung der Untersuchungsteams durch COALA)</a:t>
            </a:r>
          </a:p>
          <a:p>
            <a:pPr marL="264577" lvl="1" indent="-264577"/>
            <a:r>
              <a:rPr lang="de-DE" sz="1533" dirty="0"/>
              <a:t>ELISAs auf S-AK und N-AK (Tests von Euroimmun und Roche)</a:t>
            </a:r>
          </a:p>
          <a:p>
            <a:pPr marL="264577" lvl="1" indent="-264577"/>
            <a:r>
              <a:rPr lang="de-DE" sz="1533" dirty="0"/>
              <a:t>IGRA auf T-Zell-Immunität (Test von Euroimmun)</a:t>
            </a:r>
          </a:p>
          <a:p>
            <a:pPr marL="264577" lvl="1" indent="-264577"/>
            <a:endParaRPr lang="de-DE" sz="1533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4480" y="515926"/>
            <a:ext cx="11907520" cy="952388"/>
          </a:xfrm>
        </p:spPr>
        <p:txBody>
          <a:bodyPr/>
          <a:lstStyle/>
          <a:p>
            <a:r>
              <a:rPr lang="de-DE" dirty="0"/>
              <a:t>CORONA-MONITORING lokal 2021: Follow-</a:t>
            </a:r>
            <a:r>
              <a:rPr lang="de-DE" dirty="0" err="1"/>
              <a:t>up</a:t>
            </a:r>
            <a:r>
              <a:rPr lang="de-DE" dirty="0"/>
              <a:t> der Teilnehmenden von 2020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F3EBBA-2BE7-4AFB-8BF4-5F637A63FEA1}"/>
              </a:ext>
            </a:extLst>
          </p:cNvPr>
          <p:cNvSpPr txBox="1"/>
          <p:nvPr/>
        </p:nvSpPr>
        <p:spPr>
          <a:xfrm>
            <a:off x="7182998" y="24090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02A10EFE-6219-4ABE-BD1A-8B8BC2ECA748}"/>
              </a:ext>
            </a:extLst>
          </p:cNvPr>
          <p:cNvSpPr txBox="1">
            <a:spLocks/>
          </p:cNvSpPr>
          <p:nvPr/>
        </p:nvSpPr>
        <p:spPr>
          <a:xfrm>
            <a:off x="6265628" y="1537251"/>
            <a:ext cx="5749672" cy="42878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33" b="1" dirty="0">
                <a:solidFill>
                  <a:srgbClr val="045AA6"/>
                </a:solidFill>
              </a:rPr>
              <a:t>Stand der Studie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>
                <a:sym typeface="Wingdings" panose="05000000000000000000" pitchFamily="2" charset="2"/>
              </a:rPr>
              <a:t>Kurzbefragungen und Blutentnahmen in allen Orten abgeschlossen (Wiederteilnahmebereitschaft 50-60%)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Laboranalysen für letzten Ort Straubing werden in Kürze beendet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Long-COVID-Befragung hat begonnen (nach Vertragsabschluss mit Charité über die Nutzung urheberrechtlich geschützter Frage-batterien)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de-DE" sz="1533" dirty="0"/>
              <a:t>Erste Datenauswertungen laufen.</a:t>
            </a:r>
          </a:p>
          <a:p>
            <a:pPr marL="0" lvl="1" indent="0">
              <a:buNone/>
            </a:pPr>
            <a:endParaRPr lang="de-DE" sz="1533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8AFB704-1F47-4969-9AFA-CC4EDE570D5E}"/>
              </a:ext>
            </a:extLst>
          </p:cNvPr>
          <p:cNvGrpSpPr/>
          <p:nvPr/>
        </p:nvGrpSpPr>
        <p:grpSpPr>
          <a:xfrm>
            <a:off x="9315979" y="3356863"/>
            <a:ext cx="2344496" cy="3014727"/>
            <a:chOff x="2622745" y="695164"/>
            <a:chExt cx="3644069" cy="434441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7A5A063-F14F-4415-A561-CF31BB087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15"/>
            <a:stretch/>
          </p:blipFill>
          <p:spPr>
            <a:xfrm>
              <a:off x="2622745" y="695164"/>
              <a:ext cx="3644069" cy="4344416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9150999-5EB8-4570-8D07-D65EEB3DEDA4}"/>
                </a:ext>
              </a:extLst>
            </p:cNvPr>
            <p:cNvSpPr txBox="1"/>
            <p:nvPr/>
          </p:nvSpPr>
          <p:spPr>
            <a:xfrm>
              <a:off x="3730751" y="3479191"/>
              <a:ext cx="1080420" cy="310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Kupferzell 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4F78787-F6B1-4631-A4A4-ABF8462ECD75}"/>
                </a:ext>
              </a:extLst>
            </p:cNvPr>
            <p:cNvSpPr txBox="1"/>
            <p:nvPr/>
          </p:nvSpPr>
          <p:spPr>
            <a:xfrm>
              <a:off x="4172713" y="4211838"/>
              <a:ext cx="1028372" cy="48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Bad Feilnbach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8F3220E-93B0-4887-A66D-A2A829E392CF}"/>
                </a:ext>
              </a:extLst>
            </p:cNvPr>
            <p:cNvSpPr txBox="1"/>
            <p:nvPr/>
          </p:nvSpPr>
          <p:spPr>
            <a:xfrm>
              <a:off x="4555240" y="3631542"/>
              <a:ext cx="1028372" cy="310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Straubing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C983407F-05EA-418F-B741-F243B28699DF}"/>
                </a:ext>
              </a:extLst>
            </p:cNvPr>
            <p:cNvSpPr txBox="1"/>
            <p:nvPr/>
          </p:nvSpPr>
          <p:spPr>
            <a:xfrm>
              <a:off x="4811170" y="2278437"/>
              <a:ext cx="1028372" cy="48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Berlin-Mitte</a:t>
              </a: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DF842A66-59EF-4235-8B88-33BC8D123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5" t="24316" r="11206" b="11379"/>
          <a:stretch/>
        </p:blipFill>
        <p:spPr>
          <a:xfrm>
            <a:off x="6534868" y="4274233"/>
            <a:ext cx="2506133" cy="1314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2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9601" y="707367"/>
            <a:ext cx="11084967" cy="49244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SeBluCo – SARS-CoV-2- </a:t>
            </a:r>
            <a:r>
              <a:rPr lang="de-DE" sz="3200" b="1" dirty="0" err="1"/>
              <a:t>Serosurveillance</a:t>
            </a:r>
            <a:r>
              <a:rPr lang="de-DE" sz="3200" b="1"/>
              <a:t> mit </a:t>
            </a:r>
            <a:r>
              <a:rPr lang="de-DE" sz="3200" b="1" dirty="0"/>
              <a:t>Blutspenden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4E0628C-DA8C-4BDC-831D-2062FBD7753B}"/>
              </a:ext>
            </a:extLst>
          </p:cNvPr>
          <p:cNvSpPr txBox="1">
            <a:spLocks/>
          </p:cNvSpPr>
          <p:nvPr/>
        </p:nvSpPr>
        <p:spPr>
          <a:xfrm>
            <a:off x="938538" y="6622713"/>
            <a:ext cx="2175565" cy="195751"/>
          </a:xfrm>
          <a:prstGeom prst="rect">
            <a:avLst/>
          </a:prstGeom>
        </p:spPr>
        <p:txBody>
          <a:bodyPr vert="horz" lIns="0" tIns="0" rIns="0" bIns="6096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/>
              <a:t>26.10.2021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A124A102-9414-4E34-82C9-A88A9DC8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2" y="6622714"/>
            <a:ext cx="6910233" cy="195751"/>
          </a:xfrm>
        </p:spPr>
        <p:txBody>
          <a:bodyPr/>
          <a:lstStyle/>
          <a:p>
            <a:r>
              <a:rPr lang="de-DE" sz="1333" dirty="0"/>
              <a:t>SeBluCo-Zwischenergebnisse - Krisenstab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B786296-30E9-411A-8324-72891FF87938}"/>
              </a:ext>
            </a:extLst>
          </p:cNvPr>
          <p:cNvGrpSpPr/>
          <p:nvPr/>
        </p:nvGrpSpPr>
        <p:grpSpPr>
          <a:xfrm>
            <a:off x="695519" y="1339107"/>
            <a:ext cx="2100315" cy="5026916"/>
            <a:chOff x="521639" y="1004330"/>
            <a:chExt cx="1575236" cy="3770187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16227492-1D2A-4EA5-AB8B-A060FE9445AC}"/>
                </a:ext>
              </a:extLst>
            </p:cNvPr>
            <p:cNvSpPr/>
            <p:nvPr/>
          </p:nvSpPr>
          <p:spPr>
            <a:xfrm>
              <a:off x="521640" y="1004330"/>
              <a:ext cx="1550623" cy="37701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17671FD-32C7-4586-8104-DFB3E6A72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01" t="3706" r="22476" b="3968"/>
            <a:stretch/>
          </p:blipFill>
          <p:spPr>
            <a:xfrm>
              <a:off x="796946" y="1088469"/>
              <a:ext cx="1025754" cy="1309864"/>
            </a:xfrm>
            <a:prstGeom prst="rect">
              <a:avLst/>
            </a:prstGeom>
          </p:spPr>
        </p:pic>
        <p:sp>
          <p:nvSpPr>
            <p:cNvPr id="10" name="Inhaltsplatzhalter 8">
              <a:extLst>
                <a:ext uri="{FF2B5EF4-FFF2-40B4-BE49-F238E27FC236}">
                  <a16:creationId xmlns:a16="http://schemas.microsoft.com/office/drawing/2014/main" id="{08DC1B8B-71AB-4FA6-B862-2259F84F2751}"/>
                </a:ext>
              </a:extLst>
            </p:cNvPr>
            <p:cNvSpPr txBox="1">
              <a:spLocks/>
            </p:cNvSpPr>
            <p:nvPr/>
          </p:nvSpPr>
          <p:spPr>
            <a:xfrm>
              <a:off x="521639" y="2114365"/>
              <a:ext cx="1575236" cy="2598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432"/>
                </a:spcBef>
                <a:buClr>
                  <a:srgbClr val="006EC7"/>
                </a:buClr>
                <a:buFont typeface="Wingdings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432"/>
                </a:spcBef>
                <a:buClr>
                  <a:srgbClr val="006EC7"/>
                </a:buClr>
                <a:buFont typeface="Wingdings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432"/>
                </a:spcBef>
                <a:buClr>
                  <a:srgbClr val="006EC7"/>
                </a:buClr>
                <a:buFont typeface="Wingdings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432"/>
                </a:spcBef>
                <a:buClr>
                  <a:srgbClr val="006EC7"/>
                </a:buClr>
                <a:buFont typeface="Wingdings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432"/>
                </a:spcBef>
                <a:buClr>
                  <a:srgbClr val="006EC7"/>
                </a:buClr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de-DE" sz="1867" dirty="0"/>
            </a:p>
            <a:p>
              <a:pPr marL="0" indent="0">
                <a:buNone/>
              </a:pPr>
              <a:r>
                <a:rPr lang="de-DE" sz="1600" dirty="0"/>
                <a:t>28 Regionen, 14tägig</a:t>
              </a:r>
            </a:p>
            <a:p>
              <a:pPr marL="0" indent="0">
                <a:buNone/>
              </a:pPr>
              <a:r>
                <a:rPr lang="de-DE" sz="1600" dirty="0"/>
                <a:t>Apr. 20-Apr. 21 (n=115.000 und Sept. 21 (n=4.700)</a:t>
              </a:r>
            </a:p>
            <a:p>
              <a:pPr marL="0" indent="0">
                <a:buNone/>
              </a:pPr>
              <a:r>
                <a:rPr lang="de-DE" sz="1600" dirty="0"/>
                <a:t>Alter, Geschlecht, PLZ</a:t>
              </a:r>
            </a:p>
            <a:p>
              <a:pPr marL="0" indent="0">
                <a:buNone/>
              </a:pPr>
              <a:r>
                <a:rPr lang="de-DE" sz="1600" dirty="0"/>
                <a:t>EI-S1-IgG-ELISA, NT</a:t>
              </a:r>
            </a:p>
            <a:p>
              <a:pPr marL="0" indent="0">
                <a:buNone/>
              </a:pPr>
              <a:r>
                <a:rPr lang="de-DE" sz="1600" dirty="0"/>
                <a:t>2021: N-ELISA von Positiven (Roche)</a:t>
              </a:r>
            </a:p>
            <a:p>
              <a:pPr marL="0" indent="0">
                <a:buNone/>
              </a:pPr>
              <a:r>
                <a:rPr lang="de-DE" sz="1600" b="1" dirty="0"/>
                <a:t>2022: eine erneute Stichprobe geplant  (n= 15.000)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638A5BD-CC56-42AD-A90D-652EA50595AD}"/>
              </a:ext>
            </a:extLst>
          </p:cNvPr>
          <p:cNvGrpSpPr/>
          <p:nvPr/>
        </p:nvGrpSpPr>
        <p:grpSpPr>
          <a:xfrm>
            <a:off x="2971949" y="1339108"/>
            <a:ext cx="3951329" cy="5026915"/>
            <a:chOff x="2228961" y="1004331"/>
            <a:chExt cx="2963497" cy="3770186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ACEA29F4-185F-4E09-93CB-21AE03114732}"/>
                </a:ext>
              </a:extLst>
            </p:cNvPr>
            <p:cNvSpPr/>
            <p:nvPr/>
          </p:nvSpPr>
          <p:spPr>
            <a:xfrm>
              <a:off x="2228961" y="1004331"/>
              <a:ext cx="2917471" cy="37701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7600371-577A-4AD3-8A8A-87F1DF100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4547" y="2562743"/>
              <a:ext cx="2522271" cy="185176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37DCACC-1A09-4367-9A2A-7CD8937C8B3C}"/>
                </a:ext>
              </a:extLst>
            </p:cNvPr>
            <p:cNvSpPr txBox="1"/>
            <p:nvPr/>
          </p:nvSpPr>
          <p:spPr>
            <a:xfrm>
              <a:off x="2434547" y="1004331"/>
              <a:ext cx="2757911" cy="157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67" dirty="0"/>
                <a:t>Bis November 2020 adjustierte Prävalenz &lt;2%, dann stetiger Anstieg bis </a:t>
              </a:r>
              <a:r>
                <a:rPr lang="de-DE" sz="1867" b="1" dirty="0"/>
                <a:t>April (19,4% gesamt, 6,1% natürliche Infektionen</a:t>
              </a:r>
              <a:r>
                <a:rPr lang="de-DE" sz="1867" dirty="0"/>
                <a:t>)</a:t>
              </a:r>
            </a:p>
            <a:p>
              <a:r>
                <a:rPr lang="de-DE" sz="1867" dirty="0"/>
                <a:t>Sehr gute Korrelation der natürlichen Infektionen mit repräsentativen Studien (</a:t>
              </a:r>
              <a:r>
                <a:rPr lang="de-DE" sz="1867" dirty="0" err="1"/>
                <a:t>MusPAD</a:t>
              </a:r>
              <a:r>
                <a:rPr lang="de-DE" sz="1867" dirty="0"/>
                <a:t>)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95DC16D-CDAA-4CEE-BCE2-3AB24FFC4C50}"/>
              </a:ext>
            </a:extLst>
          </p:cNvPr>
          <p:cNvGrpSpPr/>
          <p:nvPr/>
        </p:nvGrpSpPr>
        <p:grpSpPr>
          <a:xfrm>
            <a:off x="6969965" y="5002457"/>
            <a:ext cx="4526515" cy="1363564"/>
            <a:chOff x="5227474" y="3751843"/>
            <a:chExt cx="3394886" cy="1022673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62F8B918-B0B1-4EEE-94A8-60D15305EB66}"/>
                </a:ext>
              </a:extLst>
            </p:cNvPr>
            <p:cNvSpPr/>
            <p:nvPr/>
          </p:nvSpPr>
          <p:spPr>
            <a:xfrm>
              <a:off x="5227474" y="3751843"/>
              <a:ext cx="3394886" cy="102267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4FA1A32-5C23-46E7-B7AF-6B94381C56D5}"/>
                </a:ext>
              </a:extLst>
            </p:cNvPr>
            <p:cNvSpPr txBox="1"/>
            <p:nvPr/>
          </p:nvSpPr>
          <p:spPr>
            <a:xfrm>
              <a:off x="5429766" y="3856254"/>
              <a:ext cx="3008263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67" b="1" dirty="0"/>
                <a:t>Sept. 2021: 87,6% AK-positiv (75-95%)</a:t>
              </a:r>
            </a:p>
            <a:p>
              <a:r>
                <a:rPr lang="de-DE" sz="1867" b="1" dirty="0"/>
                <a:t>Davon N-positiv: 9,3% (vorläufig, 1.728/4.141 Proben untersucht)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5CF3925-C6AC-44E9-BE9C-06786BAF9AD7}"/>
              </a:ext>
            </a:extLst>
          </p:cNvPr>
          <p:cNvGrpSpPr/>
          <p:nvPr/>
        </p:nvGrpSpPr>
        <p:grpSpPr>
          <a:xfrm>
            <a:off x="6969965" y="1339109"/>
            <a:ext cx="4526516" cy="3545873"/>
            <a:chOff x="5227473" y="1004331"/>
            <a:chExt cx="3394887" cy="2659405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02852EEB-7915-4632-A7F7-90668B37CC19}"/>
                </a:ext>
              </a:extLst>
            </p:cNvPr>
            <p:cNvSpPr/>
            <p:nvPr/>
          </p:nvSpPr>
          <p:spPr>
            <a:xfrm>
              <a:off x="5227473" y="1004331"/>
              <a:ext cx="3394887" cy="265940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EDD948D-FC25-4779-88FB-E2F5D46324D2}"/>
                </a:ext>
              </a:extLst>
            </p:cNvPr>
            <p:cNvSpPr txBox="1"/>
            <p:nvPr/>
          </p:nvSpPr>
          <p:spPr>
            <a:xfrm>
              <a:off x="5516691" y="3003546"/>
              <a:ext cx="2942158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67" dirty="0"/>
                <a:t>Blutspendende Anfang 2021 weniger häufiger geimpft als Allg. Bevölkerung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6B312C5-43DC-4450-B788-CFDE7B21F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1676" y="1095573"/>
              <a:ext cx="2904444" cy="1907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0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Breitbild</PresentationFormat>
  <Paragraphs>103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Arial</vt:lpstr>
      <vt:lpstr>BundesSans Office</vt:lpstr>
      <vt:lpstr>BundesSerif Office</vt:lpstr>
      <vt:lpstr>Calibri</vt:lpstr>
      <vt:lpstr>Calibri Light</vt:lpstr>
      <vt:lpstr>Cambria</vt:lpstr>
      <vt:lpstr>Symbol</vt:lpstr>
      <vt:lpstr>Times New Roman</vt:lpstr>
      <vt:lpstr>Wingdings</vt:lpstr>
      <vt:lpstr>Office</vt:lpstr>
      <vt:lpstr>Aktuelle Einschätzung der Datenlage zur Seroprävalenz in Deutschland und Ausblick auf noch kommende Ergebnisse in CoMoBu  27.10.2021 </vt:lpstr>
      <vt:lpstr>PowerPoint-Präsentation</vt:lpstr>
      <vt:lpstr>CORONA-MONITORING bundesweit Welle I und II  (RKI-SOEP-Studie) </vt:lpstr>
      <vt:lpstr>Fragestellungen von CoMobu II</vt:lpstr>
      <vt:lpstr>CORONA-MONITORING lokal 2021: Follow-up der Teilnehmenden von 2020</vt:lpstr>
      <vt:lpstr>SeBluCo – SARS-CoV-2- Serosurveillance mit Blutspenden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Neuhauser, Hannelore</dc:creator>
  <cp:lastModifiedBy>Neuhauser, Hannelore</cp:lastModifiedBy>
  <cp:revision>30</cp:revision>
  <dcterms:created xsi:type="dcterms:W3CDTF">2021-10-25T16:27:09Z</dcterms:created>
  <dcterms:modified xsi:type="dcterms:W3CDTF">2021-10-27T09:31:30Z</dcterms:modified>
</cp:coreProperties>
</file>