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298" r:id="rId3"/>
    <p:sldId id="310" r:id="rId4"/>
    <p:sldId id="317" r:id="rId5"/>
    <p:sldId id="305" r:id="rId6"/>
    <p:sldId id="318" r:id="rId7"/>
    <p:sldId id="295" r:id="rId8"/>
    <p:sldId id="316" r:id="rId9"/>
    <p:sldId id="319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öhle, Michael" initials="HM" lastIdx="17" clrIdx="0"/>
  <p:cmAuthor id="1" name="Grote, Ulrike" initials="GU" lastIdx="1" clrIdx="1">
    <p:extLst>
      <p:ext uri="{19B8F6BF-5375-455C-9EA6-DF929625EA0E}">
        <p15:presenceInfo xmlns:p15="http://schemas.microsoft.com/office/powerpoint/2012/main" userId="Grote, Ulrik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138" y="49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rki.local\daten\Wissdaten\RKI_nCoV-Lage\2.Themen\2.1.Epidemiologie\VOC\Berichte\KW42-2021\Daten\2021-10-25_sequencing_desh_report_KW41_sk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AY.4.2 (n=320)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Tabelle2!$A$1</c:f>
              <c:strCache>
                <c:ptCount val="1"/>
                <c:pt idx="0">
                  <c:v>AY.4.2_Anzahl (all)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Lit>
              <c:ptCount val="15"/>
              <c:pt idx="0">
                <c:v>27</c:v>
              </c:pt>
              <c:pt idx="1">
                <c:v>28</c:v>
              </c:pt>
              <c:pt idx="2">
                <c:v>29</c:v>
              </c:pt>
              <c:pt idx="3">
                <c:v>30</c:v>
              </c:pt>
              <c:pt idx="4">
                <c:v>31</c:v>
              </c:pt>
              <c:pt idx="5">
                <c:v>32</c:v>
              </c:pt>
              <c:pt idx="6">
                <c:v>33</c:v>
              </c:pt>
              <c:pt idx="7">
                <c:v>34</c:v>
              </c:pt>
              <c:pt idx="8">
                <c:v>35</c:v>
              </c:pt>
              <c:pt idx="9">
                <c:v>36</c:v>
              </c:pt>
              <c:pt idx="10">
                <c:v>37</c:v>
              </c:pt>
              <c:pt idx="11">
                <c:v>38</c:v>
              </c:pt>
              <c:pt idx="12">
                <c:v>39</c:v>
              </c:pt>
              <c:pt idx="13">
                <c:v>40</c:v>
              </c:pt>
              <c:pt idx="14">
                <c:v>41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Tabelle2!$A$2:$A$42</c15:sqref>
                  </c15:fullRef>
                </c:ext>
              </c:extLst>
              <c:f>Tabelle2!$A$28:$A$42</c:f>
              <c:numCache>
                <c:formatCode>General</c:formatCode>
                <c:ptCount val="1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3</c:v>
                </c:pt>
                <c:pt idx="5">
                  <c:v>11</c:v>
                </c:pt>
                <c:pt idx="6">
                  <c:v>12</c:v>
                </c:pt>
                <c:pt idx="7">
                  <c:v>8</c:v>
                </c:pt>
                <c:pt idx="8">
                  <c:v>14</c:v>
                </c:pt>
                <c:pt idx="9">
                  <c:v>40</c:v>
                </c:pt>
                <c:pt idx="10">
                  <c:v>50</c:v>
                </c:pt>
                <c:pt idx="11">
                  <c:v>38</c:v>
                </c:pt>
                <c:pt idx="12">
                  <c:v>66</c:v>
                </c:pt>
                <c:pt idx="13">
                  <c:v>39</c:v>
                </c:pt>
                <c:pt idx="1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B8-431A-913D-213804ECF15D}"/>
            </c:ext>
          </c:extLst>
        </c:ser>
        <c:ser>
          <c:idx val="2"/>
          <c:order val="2"/>
          <c:tx>
            <c:strRef>
              <c:f>Tabelle2!$C$1</c:f>
              <c:strCache>
                <c:ptCount val="1"/>
                <c:pt idx="0">
                  <c:v>AY.4.2_Anzahl (Stichprobe)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Lit>
              <c:ptCount val="15"/>
              <c:pt idx="0">
                <c:v>27</c:v>
              </c:pt>
              <c:pt idx="1">
                <c:v>28</c:v>
              </c:pt>
              <c:pt idx="2">
                <c:v>29</c:v>
              </c:pt>
              <c:pt idx="3">
                <c:v>30</c:v>
              </c:pt>
              <c:pt idx="4">
                <c:v>31</c:v>
              </c:pt>
              <c:pt idx="5">
                <c:v>32</c:v>
              </c:pt>
              <c:pt idx="6">
                <c:v>33</c:v>
              </c:pt>
              <c:pt idx="7">
                <c:v>34</c:v>
              </c:pt>
              <c:pt idx="8">
                <c:v>35</c:v>
              </c:pt>
              <c:pt idx="9">
                <c:v>36</c:v>
              </c:pt>
              <c:pt idx="10">
                <c:v>37</c:v>
              </c:pt>
              <c:pt idx="11">
                <c:v>38</c:v>
              </c:pt>
              <c:pt idx="12">
                <c:v>39</c:v>
              </c:pt>
              <c:pt idx="13">
                <c:v>40</c:v>
              </c:pt>
              <c:pt idx="14">
                <c:v>41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Tabelle2!$C$2:$C$42</c15:sqref>
                  </c15:fullRef>
                </c:ext>
              </c:extLst>
              <c:f>Tabelle2!$C$28:$C$42</c:f>
              <c:numCache>
                <c:formatCode>General</c:formatCode>
                <c:ptCount val="1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8</c:v>
                </c:pt>
                <c:pt idx="6">
                  <c:v>8</c:v>
                </c:pt>
                <c:pt idx="7">
                  <c:v>5</c:v>
                </c:pt>
                <c:pt idx="8">
                  <c:v>2</c:v>
                </c:pt>
                <c:pt idx="9">
                  <c:v>9</c:v>
                </c:pt>
                <c:pt idx="10">
                  <c:v>4</c:v>
                </c:pt>
                <c:pt idx="11">
                  <c:v>11</c:v>
                </c:pt>
                <c:pt idx="12">
                  <c:v>17</c:v>
                </c:pt>
                <c:pt idx="13">
                  <c:v>9</c:v>
                </c:pt>
                <c:pt idx="1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B8-431A-913D-213804ECF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8431696"/>
        <c:axId val="1058433008"/>
      </c:barChart>
      <c:lineChart>
        <c:grouping val="standard"/>
        <c:varyColors val="0"/>
        <c:ser>
          <c:idx val="1"/>
          <c:order val="1"/>
          <c:tx>
            <c:strRef>
              <c:f>Tabelle2!$B$1</c:f>
              <c:strCache>
                <c:ptCount val="1"/>
                <c:pt idx="0">
                  <c:v>AY.4.2_Anteil (%) (all)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Lit>
              <c:ptCount val="15"/>
              <c:pt idx="0">
                <c:v>27</c:v>
              </c:pt>
              <c:pt idx="1">
                <c:v>28</c:v>
              </c:pt>
              <c:pt idx="2">
                <c:v>29</c:v>
              </c:pt>
              <c:pt idx="3">
                <c:v>30</c:v>
              </c:pt>
              <c:pt idx="4">
                <c:v>31</c:v>
              </c:pt>
              <c:pt idx="5">
                <c:v>32</c:v>
              </c:pt>
              <c:pt idx="6">
                <c:v>33</c:v>
              </c:pt>
              <c:pt idx="7">
                <c:v>34</c:v>
              </c:pt>
              <c:pt idx="8">
                <c:v>35</c:v>
              </c:pt>
              <c:pt idx="9">
                <c:v>36</c:v>
              </c:pt>
              <c:pt idx="10">
                <c:v>37</c:v>
              </c:pt>
              <c:pt idx="11">
                <c:v>38</c:v>
              </c:pt>
              <c:pt idx="12">
                <c:v>39</c:v>
              </c:pt>
              <c:pt idx="13">
                <c:v>40</c:v>
              </c:pt>
              <c:pt idx="14">
                <c:v>41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Tabelle2!$B$2:$B$42</c15:sqref>
                  </c15:fullRef>
                </c:ext>
              </c:extLst>
              <c:f>Tabelle2!$B$28:$B$42</c:f>
              <c:numCache>
                <c:formatCode>General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0.3</c:v>
                </c:pt>
                <c:pt idx="10">
                  <c:v>0.4</c:v>
                </c:pt>
                <c:pt idx="11">
                  <c:v>0.4</c:v>
                </c:pt>
                <c:pt idx="12">
                  <c:v>0.8</c:v>
                </c:pt>
                <c:pt idx="13">
                  <c:v>0.5</c:v>
                </c:pt>
                <c:pt idx="14">
                  <c:v>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7B8-431A-913D-213804ECF15D}"/>
            </c:ext>
          </c:extLst>
        </c:ser>
        <c:ser>
          <c:idx val="3"/>
          <c:order val="3"/>
          <c:tx>
            <c:strRef>
              <c:f>Tabelle2!$D$1</c:f>
              <c:strCache>
                <c:ptCount val="1"/>
                <c:pt idx="0">
                  <c:v>AY.4.2_Anteil (%) (Stichprobe)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Lit>
              <c:ptCount val="15"/>
              <c:pt idx="0">
                <c:v>27</c:v>
              </c:pt>
              <c:pt idx="1">
                <c:v>28</c:v>
              </c:pt>
              <c:pt idx="2">
                <c:v>29</c:v>
              </c:pt>
              <c:pt idx="3">
                <c:v>30</c:v>
              </c:pt>
              <c:pt idx="4">
                <c:v>31</c:v>
              </c:pt>
              <c:pt idx="5">
                <c:v>32</c:v>
              </c:pt>
              <c:pt idx="6">
                <c:v>33</c:v>
              </c:pt>
              <c:pt idx="7">
                <c:v>34</c:v>
              </c:pt>
              <c:pt idx="8">
                <c:v>35</c:v>
              </c:pt>
              <c:pt idx="9">
                <c:v>36</c:v>
              </c:pt>
              <c:pt idx="10">
                <c:v>37</c:v>
              </c:pt>
              <c:pt idx="11">
                <c:v>38</c:v>
              </c:pt>
              <c:pt idx="12">
                <c:v>39</c:v>
              </c:pt>
              <c:pt idx="13">
                <c:v>40</c:v>
              </c:pt>
              <c:pt idx="14">
                <c:v>41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Tabelle2!$D$2:$D$42</c15:sqref>
                  </c15:fullRef>
                </c:ext>
              </c:extLst>
              <c:f>Tabelle2!$D$28:$D$42</c:f>
              <c:numCache>
                <c:formatCode>General</c:formatCode>
                <c:ptCount val="15"/>
                <c:pt idx="0">
                  <c:v>0.1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  <c:pt idx="5">
                  <c:v>0.3</c:v>
                </c:pt>
                <c:pt idx="6">
                  <c:v>0.2</c:v>
                </c:pt>
                <c:pt idx="7">
                  <c:v>0.1</c:v>
                </c:pt>
                <c:pt idx="8">
                  <c:v>0</c:v>
                </c:pt>
                <c:pt idx="9">
                  <c:v>0.2</c:v>
                </c:pt>
                <c:pt idx="10">
                  <c:v>0.1</c:v>
                </c:pt>
                <c:pt idx="11">
                  <c:v>0.3</c:v>
                </c:pt>
                <c:pt idx="12">
                  <c:v>0.5</c:v>
                </c:pt>
                <c:pt idx="13">
                  <c:v>0.2</c:v>
                </c:pt>
                <c:pt idx="14">
                  <c:v>0.4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B8-431A-913D-213804ECF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8444160"/>
        <c:axId val="1058448424"/>
      </c:lineChart>
      <c:catAx>
        <c:axId val="10584316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Kalenderwoche 2021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58433008"/>
        <c:crosses val="autoZero"/>
        <c:auto val="1"/>
        <c:lblAlgn val="ctr"/>
        <c:lblOffset val="100"/>
        <c:noMultiLvlLbl val="0"/>
      </c:catAx>
      <c:valAx>
        <c:axId val="105843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Anzahl</a:t>
                </a:r>
                <a:r>
                  <a:rPr lang="de-DE" baseline="0" dirty="0"/>
                  <a:t> </a:t>
                </a:r>
                <a:r>
                  <a:rPr lang="de-DE" dirty="0"/>
                  <a:t>Sequenzen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58431696"/>
        <c:crosses val="autoZero"/>
        <c:crossBetween val="between"/>
      </c:valAx>
      <c:valAx>
        <c:axId val="105844842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Anteil in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58444160"/>
        <c:crosses val="max"/>
        <c:crossBetween val="between"/>
      </c:valAx>
      <c:catAx>
        <c:axId val="1058444160"/>
        <c:scaling>
          <c:orientation val="minMax"/>
        </c:scaling>
        <c:delete val="1"/>
        <c:axPos val="b"/>
        <c:majorTickMark val="none"/>
        <c:minorTickMark val="none"/>
        <c:tickLblPos val="nextTo"/>
        <c:crossAx val="10584484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>
      <a:outerShdw blurRad="63500" sx="102000" sy="102000" algn="ctr" rotWithShape="0">
        <a:schemeClr val="bg1">
          <a:lumMod val="75000"/>
          <a:alpha val="40000"/>
        </a:schemeClr>
      </a:outerShdw>
    </a:effec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Anteil der Gesamtgenomsequenzierungen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Datenquellen!$O$1</c:f>
              <c:strCache>
                <c:ptCount val="1"/>
                <c:pt idx="0">
                  <c:v>Anteil der Stichprobe (zufällig ausgewählte Proben)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Datenquellen!$O$2:$O$42</c:f>
              <c:numCache>
                <c:formatCode>General</c:formatCode>
                <c:ptCount val="41"/>
                <c:pt idx="0">
                  <c:v>1.2923626864645632E-3</c:v>
                </c:pt>
                <c:pt idx="1">
                  <c:v>4.7592620621226649E-3</c:v>
                </c:pt>
                <c:pt idx="2">
                  <c:v>1.7772474644393507E-2</c:v>
                </c:pt>
                <c:pt idx="3">
                  <c:v>3.4038249827184515E-2</c:v>
                </c:pt>
                <c:pt idx="4">
                  <c:v>4.7637484319586192E-2</c:v>
                </c:pt>
                <c:pt idx="5">
                  <c:v>6.6376646129013214E-2</c:v>
                </c:pt>
                <c:pt idx="6">
                  <c:v>6.9269521410579349E-2</c:v>
                </c:pt>
                <c:pt idx="7">
                  <c:v>7.5424495661893867E-2</c:v>
                </c:pt>
                <c:pt idx="8">
                  <c:v>6.3318029192078393E-2</c:v>
                </c:pt>
                <c:pt idx="9">
                  <c:v>5.3584450552532678E-2</c:v>
                </c:pt>
                <c:pt idx="10">
                  <c:v>4.4039828074040478E-2</c:v>
                </c:pt>
                <c:pt idx="11">
                  <c:v>3.1142761307634749E-2</c:v>
                </c:pt>
                <c:pt idx="12">
                  <c:v>3.4086574267497415E-2</c:v>
                </c:pt>
                <c:pt idx="13">
                  <c:v>3.357912361108762E-2</c:v>
                </c:pt>
                <c:pt idx="14">
                  <c:v>3.140841500506928E-2</c:v>
                </c:pt>
                <c:pt idx="15">
                  <c:v>3.326011273209549E-2</c:v>
                </c:pt>
                <c:pt idx="16">
                  <c:v>3.1189177499579498E-2</c:v>
                </c:pt>
                <c:pt idx="17">
                  <c:v>4.8360112064783738E-2</c:v>
                </c:pt>
                <c:pt idx="18">
                  <c:v>5.5601027348931728E-2</c:v>
                </c:pt>
                <c:pt idx="19">
                  <c:v>7.5874490473030617E-2</c:v>
                </c:pt>
                <c:pt idx="20">
                  <c:v>9.6461301759314999E-2</c:v>
                </c:pt>
                <c:pt idx="21">
                  <c:v>0.11079998068845652</c:v>
                </c:pt>
                <c:pt idx="22">
                  <c:v>0.11813323833273957</c:v>
                </c:pt>
                <c:pt idx="23">
                  <c:v>0.14392059553349876</c:v>
                </c:pt>
                <c:pt idx="24">
                  <c:v>0.16365148679559161</c:v>
                </c:pt>
                <c:pt idx="25">
                  <c:v>0.20441988950276244</c:v>
                </c:pt>
                <c:pt idx="26">
                  <c:v>0.16127292340884575</c:v>
                </c:pt>
                <c:pt idx="27">
                  <c:v>0.124696802646086</c:v>
                </c:pt>
                <c:pt idx="28">
                  <c:v>0.15512443348970342</c:v>
                </c:pt>
                <c:pt idx="29">
                  <c:v>0.10572687224669604</c:v>
                </c:pt>
                <c:pt idx="30">
                  <c:v>9.0390311901028059E-2</c:v>
                </c:pt>
                <c:pt idx="31">
                  <c:v>8.9987367861179446E-2</c:v>
                </c:pt>
                <c:pt idx="32">
                  <c:v>8.3572342584829901E-2</c:v>
                </c:pt>
                <c:pt idx="33">
                  <c:v>6.7166883058063342E-2</c:v>
                </c:pt>
                <c:pt idx="34">
                  <c:v>5.9175326852162251E-2</c:v>
                </c:pt>
                <c:pt idx="35">
                  <c:v>6.4349866607070524E-2</c:v>
                </c:pt>
                <c:pt idx="36">
                  <c:v>6.623423188500277E-2</c:v>
                </c:pt>
                <c:pt idx="37">
                  <c:v>7.0369125009340214E-2</c:v>
                </c:pt>
                <c:pt idx="38">
                  <c:v>6.0609879032258063E-2</c:v>
                </c:pt>
                <c:pt idx="39">
                  <c:v>6.1936488708142251E-2</c:v>
                </c:pt>
                <c:pt idx="40">
                  <c:v>2.5630000460695034E-2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92-45D9-B4E5-B844FF15A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9918520"/>
        <c:axId val="689918848"/>
      </c:lineChart>
      <c:lineChart>
        <c:grouping val="standard"/>
        <c:varyColors val="0"/>
        <c:ser>
          <c:idx val="0"/>
          <c:order val="0"/>
          <c:tx>
            <c:strRef>
              <c:f>Datenquellen!$M$1</c:f>
              <c:strCache>
                <c:ptCount val="1"/>
                <c:pt idx="0">
                  <c:v>Anzahl der COVID19-Fälle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Datenquellen!$M$2:$M$42</c:f>
              <c:numCache>
                <c:formatCode>#,##0</c:formatCode>
                <c:ptCount val="41"/>
                <c:pt idx="0">
                  <c:v>145470</c:v>
                </c:pt>
                <c:pt idx="1">
                  <c:v>118926</c:v>
                </c:pt>
                <c:pt idx="2">
                  <c:v>95541</c:v>
                </c:pt>
                <c:pt idx="3">
                  <c:v>78118</c:v>
                </c:pt>
                <c:pt idx="4">
                  <c:v>64571</c:v>
                </c:pt>
                <c:pt idx="5">
                  <c:v>50801</c:v>
                </c:pt>
                <c:pt idx="6">
                  <c:v>52404</c:v>
                </c:pt>
                <c:pt idx="7">
                  <c:v>56361</c:v>
                </c:pt>
                <c:pt idx="8">
                  <c:v>58372</c:v>
                </c:pt>
                <c:pt idx="9">
                  <c:v>71308</c:v>
                </c:pt>
                <c:pt idx="10">
                  <c:v>92598</c:v>
                </c:pt>
                <c:pt idx="11">
                  <c:v>116271</c:v>
                </c:pt>
                <c:pt idx="12">
                  <c:v>110102</c:v>
                </c:pt>
                <c:pt idx="13">
                  <c:v>118258</c:v>
                </c:pt>
                <c:pt idx="14">
                  <c:v>142032</c:v>
                </c:pt>
                <c:pt idx="15">
                  <c:v>144768</c:v>
                </c:pt>
                <c:pt idx="16">
                  <c:v>124851</c:v>
                </c:pt>
                <c:pt idx="17">
                  <c:v>101013</c:v>
                </c:pt>
                <c:pt idx="18">
                  <c:v>70862</c:v>
                </c:pt>
                <c:pt idx="19">
                  <c:v>52745</c:v>
                </c:pt>
                <c:pt idx="20">
                  <c:v>29898</c:v>
                </c:pt>
                <c:pt idx="21">
                  <c:v>20713</c:v>
                </c:pt>
                <c:pt idx="22">
                  <c:v>14035</c:v>
                </c:pt>
                <c:pt idx="23">
                  <c:v>7254</c:v>
                </c:pt>
                <c:pt idx="24">
                  <c:v>4809</c:v>
                </c:pt>
                <c:pt idx="25">
                  <c:v>4344</c:v>
                </c:pt>
                <c:pt idx="26">
                  <c:v>5562</c:v>
                </c:pt>
                <c:pt idx="27">
                  <c:v>9070</c:v>
                </c:pt>
                <c:pt idx="28">
                  <c:v>12577</c:v>
                </c:pt>
                <c:pt idx="29">
                  <c:v>15436</c:v>
                </c:pt>
                <c:pt idx="30">
                  <c:v>22956</c:v>
                </c:pt>
                <c:pt idx="31">
                  <c:v>30082</c:v>
                </c:pt>
                <c:pt idx="32">
                  <c:v>45326</c:v>
                </c:pt>
                <c:pt idx="33">
                  <c:v>66238</c:v>
                </c:pt>
                <c:pt idx="34">
                  <c:v>74575</c:v>
                </c:pt>
                <c:pt idx="35">
                  <c:v>71593</c:v>
                </c:pt>
                <c:pt idx="36">
                  <c:v>61358</c:v>
                </c:pt>
                <c:pt idx="37">
                  <c:v>53532</c:v>
                </c:pt>
                <c:pt idx="38">
                  <c:v>55552</c:v>
                </c:pt>
                <c:pt idx="39">
                  <c:v>57785</c:v>
                </c:pt>
                <c:pt idx="40">
                  <c:v>65119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92-45D9-B4E5-B844FF15A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8668056"/>
        <c:axId val="1048667728"/>
      </c:lineChart>
      <c:catAx>
        <c:axId val="689918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Kalenderwoche in 2021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848"/>
        <c:crosses val="autoZero"/>
        <c:auto val="1"/>
        <c:lblAlgn val="ctr"/>
        <c:lblOffset val="100"/>
        <c:noMultiLvlLbl val="0"/>
      </c:catAx>
      <c:valAx>
        <c:axId val="68991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Anteil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9918520"/>
        <c:crosses val="autoZero"/>
        <c:crossBetween val="between"/>
      </c:valAx>
      <c:valAx>
        <c:axId val="1048667728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48668056"/>
        <c:crosses val="max"/>
        <c:crossBetween val="between"/>
      </c:valAx>
      <c:catAx>
        <c:axId val="1048668056"/>
        <c:scaling>
          <c:orientation val="minMax"/>
        </c:scaling>
        <c:delete val="1"/>
        <c:axPos val="b"/>
        <c:majorTickMark val="out"/>
        <c:minorTickMark val="none"/>
        <c:tickLblPos val="nextTo"/>
        <c:crossAx val="10486677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0.88873</cdr:x>
      <cdr:y>0.19125</cdr:y>
    </cdr:from>
    <cdr:to>
      <cdr:x>0.91304</cdr:x>
      <cdr:y>0.66423</cdr:y>
    </cdr:to>
    <cdr:sp macro="" textlink="">
      <cdr:nvSpPr>
        <cdr:cNvPr id="2" name="Rechteck 1">
          <a:extLst xmlns:a="http://schemas.openxmlformats.org/drawingml/2006/main">
            <a:ext uri="{FF2B5EF4-FFF2-40B4-BE49-F238E27FC236}">
              <a16:creationId xmlns:a16="http://schemas.microsoft.com/office/drawing/2014/main" id="{78FA3892-1BD5-461D-8829-CA86AC91027C}"/>
            </a:ext>
          </a:extLst>
        </cdr:cNvPr>
        <cdr:cNvSpPr/>
      </cdr:nvSpPr>
      <cdr:spPr>
        <a:xfrm xmlns:a="http://schemas.openxmlformats.org/drawingml/2006/main">
          <a:off x="5723544" y="485254"/>
          <a:ext cx="156577" cy="120010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85000"/>
            <a:alpha val="45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de-DE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26.10.2021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26.10.2021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F0B15-96FE-4B50-9292-A152110B5A83}" type="datetime1">
              <a:rPr lang="de-DE" smtClean="0"/>
              <a:t>26.10.2021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6995-69A8-4FC4-B050-C6D76900AD64}" type="datetime1">
              <a:rPr lang="de-DE" smtClean="0"/>
              <a:t>26.10.2021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62F002-BA28-41ED-AC34-A683A53BCCFC}" type="datetime1">
              <a:rPr lang="de-DE" smtClean="0"/>
              <a:t>26.10.2021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372634-1519-404E-B3CC-834F214D3B4B}" type="datetime1">
              <a:rPr lang="de-DE" smtClean="0"/>
              <a:t>26.10.2021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5BA8A-20E9-4B61-892E-89AC2166423D}" type="datetime1">
              <a:rPr lang="de-DE" smtClean="0"/>
              <a:t>26.10.2021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7A0E6-973B-45CB-A78A-FBF617B95BA7}" type="datetime1">
              <a:rPr lang="de-DE" smtClean="0"/>
              <a:t>26.10.2021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BECB-6E3A-4EF5-A7E9-000B4FA252D8}" type="datetime1">
              <a:rPr lang="de-DE" smtClean="0"/>
              <a:t>26.10.2021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27BC-7267-494C-993D-17322D3FD46A}" type="datetime1">
              <a:rPr lang="de-DE" smtClean="0"/>
              <a:t>26.10.2021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E157F-CD10-4244-AFC5-6F80124B7CF7}" type="datetime1">
              <a:rPr lang="de-DE" smtClean="0"/>
              <a:t>26.10.2021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880B5D9B-BED8-4CAA-B484-6A7CDD8A7D22}" type="datetime1">
              <a:rPr lang="de-DE" smtClean="0"/>
              <a:t>26.10.2021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306" y="1653587"/>
            <a:ext cx="4504844" cy="1265345"/>
          </a:xfrm>
        </p:spPr>
        <p:txBody>
          <a:bodyPr>
            <a:normAutofit fontScale="90000"/>
          </a:bodyPr>
          <a:lstStyle/>
          <a:p>
            <a:r>
              <a:rPr lang="de-DE"/>
              <a:t>VOC/VOI </a:t>
            </a:r>
            <a:r>
              <a:rPr lang="de-DE" dirty="0"/>
              <a:t>in Deutschland </a:t>
            </a:r>
            <a:br>
              <a:rPr lang="de-DE" dirty="0"/>
            </a:br>
            <a:r>
              <a:rPr lang="de-DE" b="0" i="1" dirty="0"/>
              <a:t>aktuelle Situation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2778369"/>
            <a:ext cx="4503737" cy="1046389"/>
          </a:xfrm>
        </p:spPr>
        <p:txBody>
          <a:bodyPr/>
          <a:lstStyle/>
          <a:p>
            <a:r>
              <a:rPr lang="de-DE" dirty="0"/>
              <a:t>Stefan Kröger,</a:t>
            </a:r>
            <a:br>
              <a:rPr lang="de-DE" dirty="0"/>
            </a:br>
            <a:r>
              <a:rPr lang="de-DE" dirty="0"/>
              <a:t>Berlin, 27.10.2021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166D96F-13FD-47B0-B720-B9F359B5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DFCB-37EA-4A68-B850-516825C98C42}" type="datetime1">
              <a:rPr lang="de-DE" smtClean="0"/>
              <a:t>26.10.2021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ECECD7-AC5F-40D8-8C2D-12892FA9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C0619-37EF-4D35-9C4B-CAD8FCCB853E}" type="datetime1">
              <a:rPr lang="de-DE" smtClean="0"/>
              <a:t>27.10.2021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VOC in Erhebungssystemen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4AD3042A-D3AA-4BEA-AD2B-C845B831E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497064"/>
              </p:ext>
            </p:extLst>
          </p:nvPr>
        </p:nvGraphicFramePr>
        <p:xfrm>
          <a:off x="478532" y="1374859"/>
          <a:ext cx="8186935" cy="2856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7440">
                  <a:extLst>
                    <a:ext uri="{9D8B030D-6E8A-4147-A177-3AD203B41FA5}">
                      <a16:colId xmlns:a16="http://schemas.microsoft.com/office/drawing/2014/main" val="3595258273"/>
                    </a:ext>
                  </a:extLst>
                </a:gridCol>
                <a:gridCol w="1250630">
                  <a:extLst>
                    <a:ext uri="{9D8B030D-6E8A-4147-A177-3AD203B41FA5}">
                      <a16:colId xmlns:a16="http://schemas.microsoft.com/office/drawing/2014/main" val="4248662983"/>
                    </a:ext>
                  </a:extLst>
                </a:gridCol>
                <a:gridCol w="1251773">
                  <a:extLst>
                    <a:ext uri="{9D8B030D-6E8A-4147-A177-3AD203B41FA5}">
                      <a16:colId xmlns:a16="http://schemas.microsoft.com/office/drawing/2014/main" val="51220529"/>
                    </a:ext>
                  </a:extLst>
                </a:gridCol>
                <a:gridCol w="1251773">
                  <a:extLst>
                    <a:ext uri="{9D8B030D-6E8A-4147-A177-3AD203B41FA5}">
                      <a16:colId xmlns:a16="http://schemas.microsoft.com/office/drawing/2014/main" val="4083187979"/>
                    </a:ext>
                  </a:extLst>
                </a:gridCol>
                <a:gridCol w="1251773">
                  <a:extLst>
                    <a:ext uri="{9D8B030D-6E8A-4147-A177-3AD203B41FA5}">
                      <a16:colId xmlns:a16="http://schemas.microsoft.com/office/drawing/2014/main" val="715696317"/>
                    </a:ext>
                  </a:extLst>
                </a:gridCol>
                <a:gridCol w="1382670">
                  <a:extLst>
                    <a:ext uri="{9D8B030D-6E8A-4147-A177-3AD203B41FA5}">
                      <a16:colId xmlns:a16="http://schemas.microsoft.com/office/drawing/2014/main" val="2828099809"/>
                    </a:ext>
                  </a:extLst>
                </a:gridCol>
                <a:gridCol w="1120876">
                  <a:extLst>
                    <a:ext uri="{9D8B030D-6E8A-4147-A177-3AD203B41FA5}">
                      <a16:colId xmlns:a16="http://schemas.microsoft.com/office/drawing/2014/main" val="156776686"/>
                    </a:ext>
                  </a:extLst>
                </a:gridCol>
              </a:tblGrid>
              <a:tr h="281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latin typeface="+mn-lt"/>
                        </a:rPr>
                        <a:t>Genomsequenzierung (IMS Stichprobe)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RKI-Testzahlerfassung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IfSG-Daten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163332"/>
                  </a:ext>
                </a:extLst>
              </a:tr>
              <a:tr h="281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KW 2021</a:t>
                      </a:r>
                      <a:endParaRPr lang="de-DE" sz="1050" dirty="0"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B.1.1.7 (Alpha)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B.1.351 (Beta)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P.1 (Gamma)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B.1.617.2 (Delta)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770368"/>
                  </a:ext>
                </a:extLst>
              </a:tr>
              <a:tr h="281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de-DE" sz="1050" dirty="0">
                        <a:solidFill>
                          <a:schemeClr val="bg1"/>
                        </a:solidFill>
                        <a:effectLst/>
                        <a:latin typeface="Scala Sans OT" panose="020B05040301010201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Anzahl</a:t>
                      </a: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de-DE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  %</a:t>
                      </a:r>
                      <a:endParaRPr lang="de-DE" sz="105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55878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4116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432466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3810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24002661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3434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4720220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3634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88566880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1678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0232381"/>
                  </a:ext>
                </a:extLst>
              </a:tr>
              <a:tr h="292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5217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74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4B8CCB-4625-4483-B9A4-E41CDB90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6" y="4774637"/>
            <a:ext cx="1860421" cy="273844"/>
          </a:xfrm>
        </p:spPr>
        <p:txBody>
          <a:bodyPr/>
          <a:lstStyle/>
          <a:p>
            <a:fld id="{D4ADC23D-5C65-4C64-A1D5-2AC281187CBC}" type="datetime1">
              <a:rPr lang="de-DE" smtClean="0"/>
              <a:t>26.10.2021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CF5DE-929F-45A1-AD4E-E5082142B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4774637"/>
            <a:ext cx="496872" cy="273844"/>
          </a:xfrm>
        </p:spPr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22DD1D9-03E6-45C6-95D3-7C7C0EBE5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2393"/>
            <a:ext cx="7983646" cy="714291"/>
          </a:xfrm>
        </p:spPr>
        <p:txBody>
          <a:bodyPr/>
          <a:lstStyle/>
          <a:p>
            <a:r>
              <a:rPr lang="de-DE" dirty="0">
                <a:latin typeface="+mn-lt"/>
              </a:rPr>
              <a:t>Übersicht VOI and </a:t>
            </a:r>
            <a:r>
              <a:rPr lang="de-DE" dirty="0" err="1">
                <a:latin typeface="+mn-lt"/>
              </a:rPr>
              <a:t>more</a:t>
            </a:r>
            <a:endParaRPr lang="de-DE" dirty="0">
              <a:latin typeface="+mn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F50AED5-0914-4803-9C3D-1177F2C4D1B8}"/>
              </a:ext>
            </a:extLst>
          </p:cNvPr>
          <p:cNvSpPr txBox="1"/>
          <p:nvPr/>
        </p:nvSpPr>
        <p:spPr>
          <a:xfrm>
            <a:off x="1157749" y="1100541"/>
            <a:ext cx="1689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IMS-</a:t>
            </a:r>
            <a:r>
              <a:rPr lang="de-DE" dirty="0" err="1"/>
              <a:t>Genomseq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(Stichprobe)</a:t>
            </a: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F9AD1420-7990-46C3-B7DE-DBF153CA2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40359"/>
              </p:ext>
            </p:extLst>
          </p:nvPr>
        </p:nvGraphicFramePr>
        <p:xfrm>
          <a:off x="1157749" y="1865535"/>
          <a:ext cx="6217100" cy="2189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9941">
                  <a:extLst>
                    <a:ext uri="{9D8B030D-6E8A-4147-A177-3AD203B41FA5}">
                      <a16:colId xmlns:a16="http://schemas.microsoft.com/office/drawing/2014/main" val="1209752020"/>
                    </a:ext>
                  </a:extLst>
                </a:gridCol>
                <a:gridCol w="759941">
                  <a:extLst>
                    <a:ext uri="{9D8B030D-6E8A-4147-A177-3AD203B41FA5}">
                      <a16:colId xmlns:a16="http://schemas.microsoft.com/office/drawing/2014/main" val="4208031642"/>
                    </a:ext>
                  </a:extLst>
                </a:gridCol>
                <a:gridCol w="996293">
                  <a:extLst>
                    <a:ext uri="{9D8B030D-6E8A-4147-A177-3AD203B41FA5}">
                      <a16:colId xmlns:a16="http://schemas.microsoft.com/office/drawing/2014/main" val="3615802354"/>
                    </a:ext>
                  </a:extLst>
                </a:gridCol>
                <a:gridCol w="386011">
                  <a:extLst>
                    <a:ext uri="{9D8B030D-6E8A-4147-A177-3AD203B41FA5}">
                      <a16:colId xmlns:a16="http://schemas.microsoft.com/office/drawing/2014/main" val="3618625330"/>
                    </a:ext>
                  </a:extLst>
                </a:gridCol>
                <a:gridCol w="825453">
                  <a:extLst>
                    <a:ext uri="{9D8B030D-6E8A-4147-A177-3AD203B41FA5}">
                      <a16:colId xmlns:a16="http://schemas.microsoft.com/office/drawing/2014/main" val="3791308185"/>
                    </a:ext>
                  </a:extLst>
                </a:gridCol>
                <a:gridCol w="825453">
                  <a:extLst>
                    <a:ext uri="{9D8B030D-6E8A-4147-A177-3AD203B41FA5}">
                      <a16:colId xmlns:a16="http://schemas.microsoft.com/office/drawing/2014/main" val="1597711670"/>
                    </a:ext>
                  </a:extLst>
                </a:gridCol>
                <a:gridCol w="832004">
                  <a:extLst>
                    <a:ext uri="{9D8B030D-6E8A-4147-A177-3AD203B41FA5}">
                      <a16:colId xmlns:a16="http://schemas.microsoft.com/office/drawing/2014/main" val="127723187"/>
                    </a:ext>
                  </a:extLst>
                </a:gridCol>
                <a:gridCol w="832004">
                  <a:extLst>
                    <a:ext uri="{9D8B030D-6E8A-4147-A177-3AD203B41FA5}">
                      <a16:colId xmlns:a16="http://schemas.microsoft.com/office/drawing/2014/main" val="33220000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VOI</a:t>
                      </a: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variant </a:t>
                      </a:r>
                      <a:r>
                        <a:rPr lang="de-DE" sz="11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</a:t>
                      </a:r>
                      <a:r>
                        <a:rPr lang="de-DE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1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</a:t>
                      </a: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22169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KW 2021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B.1.621 (</a:t>
                      </a:r>
                      <a:r>
                        <a:rPr lang="de-DE" sz="1100" dirty="0" err="1">
                          <a:effectLst/>
                        </a:rPr>
                        <a:t>My</a:t>
                      </a:r>
                      <a:r>
                        <a:rPr lang="de-DE" sz="1100" dirty="0">
                          <a:effectLst/>
                        </a:rPr>
                        <a:t>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C.37 </a:t>
                      </a:r>
                      <a:br>
                        <a:rPr lang="de-DE" sz="1100" dirty="0">
                          <a:effectLst/>
                        </a:rPr>
                      </a:br>
                      <a:r>
                        <a:rPr lang="de-DE" sz="1100" dirty="0">
                          <a:effectLst/>
                        </a:rPr>
                        <a:t>(Lambda)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AY.4.2 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AY.4.2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AY.33*</a:t>
                      </a:r>
                      <a:b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de-DE" sz="1100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AY.33*</a:t>
                      </a:r>
                      <a:b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%</a:t>
                      </a: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740191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1149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34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2,7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9312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80554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36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93064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37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2,6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46428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38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99788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39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39722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2,1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73578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i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31441516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42625D6D-B398-4BBA-A72E-57B5326454C1}"/>
              </a:ext>
            </a:extLst>
          </p:cNvPr>
          <p:cNvSpPr txBox="1"/>
          <p:nvPr/>
        </p:nvSpPr>
        <p:spPr>
          <a:xfrm>
            <a:off x="4033089" y="1100541"/>
            <a:ext cx="3127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IMS-</a:t>
            </a:r>
            <a:r>
              <a:rPr lang="de-DE" dirty="0" err="1"/>
              <a:t>Genomseq</a:t>
            </a:r>
            <a:r>
              <a:rPr lang="de-DE" dirty="0"/>
              <a:t>.</a:t>
            </a:r>
            <a:br>
              <a:rPr lang="de-DE" dirty="0"/>
            </a:br>
            <a:r>
              <a:rPr lang="de-DE" dirty="0"/>
              <a:t>(alle Datensätze, </a:t>
            </a:r>
            <a:r>
              <a:rPr lang="de-DE" dirty="0" err="1"/>
              <a:t>latest</a:t>
            </a:r>
            <a:r>
              <a:rPr lang="de-DE" dirty="0"/>
              <a:t> </a:t>
            </a:r>
            <a:r>
              <a:rPr lang="de-DE" dirty="0" err="1"/>
              <a:t>pango</a:t>
            </a:r>
            <a:r>
              <a:rPr lang="de-DE" dirty="0"/>
              <a:t>*)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0E94CF5-4B1E-40EB-9797-0B69C0FABADD}"/>
              </a:ext>
            </a:extLst>
          </p:cNvPr>
          <p:cNvSpPr/>
          <p:nvPr/>
        </p:nvSpPr>
        <p:spPr>
          <a:xfrm>
            <a:off x="5708193" y="4054634"/>
            <a:ext cx="9723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* w/o E484K</a:t>
            </a:r>
          </a:p>
        </p:txBody>
      </p:sp>
    </p:spTree>
    <p:extLst>
      <p:ext uri="{BB962C8B-B14F-4D97-AF65-F5344CB8AC3E}">
        <p14:creationId xmlns:p14="http://schemas.microsoft.com/office/powerpoint/2010/main" val="3055684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F0AF92B-E2BC-4F96-A4EF-7DB44D0A00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0" r="7814" b="3831"/>
          <a:stretch/>
        </p:blipFill>
        <p:spPr>
          <a:xfrm>
            <a:off x="5327282" y="1050283"/>
            <a:ext cx="3672349" cy="4152173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074B3A9-66FC-40CC-92BC-9377F0BC9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634181"/>
            <a:ext cx="7983646" cy="4036773"/>
          </a:xfrm>
        </p:spPr>
        <p:txBody>
          <a:bodyPr>
            <a:normAutofit/>
          </a:bodyPr>
          <a:lstStyle/>
          <a:p>
            <a:r>
              <a:rPr lang="de-DE" sz="1600" dirty="0"/>
              <a:t>Charakteristische Mutation: Y145H+A222V</a:t>
            </a:r>
          </a:p>
          <a:p>
            <a:r>
              <a:rPr lang="de-DE" sz="1600" dirty="0"/>
              <a:t>Linien mit </a:t>
            </a:r>
            <a:r>
              <a:rPr lang="de-DE" sz="1600" dirty="0" err="1"/>
              <a:t>char</a:t>
            </a:r>
            <a:r>
              <a:rPr lang="de-DE" sz="1600" dirty="0"/>
              <a:t>. Mutationen: 315xAY.4.2, 82xB.1.617.2</a:t>
            </a:r>
          </a:p>
          <a:p>
            <a:r>
              <a:rPr lang="de-DE" sz="1600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57F68AA-A852-4746-B720-1BBDF9DA6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BCB908C-4A1F-451B-8156-455E929F6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-3782"/>
            <a:ext cx="7983646" cy="714291"/>
          </a:xfrm>
        </p:spPr>
        <p:txBody>
          <a:bodyPr/>
          <a:lstStyle/>
          <a:p>
            <a:r>
              <a:rPr lang="de-DE" dirty="0"/>
              <a:t>AY.4.2 </a:t>
            </a:r>
            <a:r>
              <a:rPr lang="de-DE" sz="1600" dirty="0"/>
              <a:t>(Stand 24.10.21)</a:t>
            </a:r>
            <a:endParaRPr lang="de-DE"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2CE7898D-4375-4001-A1F2-7E4202662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304994"/>
              </p:ext>
            </p:extLst>
          </p:nvPr>
        </p:nvGraphicFramePr>
        <p:xfrm>
          <a:off x="781921" y="1287433"/>
          <a:ext cx="3286651" cy="1110706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064875">
                  <a:extLst>
                    <a:ext uri="{9D8B030D-6E8A-4147-A177-3AD203B41FA5}">
                      <a16:colId xmlns:a16="http://schemas.microsoft.com/office/drawing/2014/main" val="2871805546"/>
                    </a:ext>
                  </a:extLst>
                </a:gridCol>
                <a:gridCol w="1288367">
                  <a:extLst>
                    <a:ext uri="{9D8B030D-6E8A-4147-A177-3AD203B41FA5}">
                      <a16:colId xmlns:a16="http://schemas.microsoft.com/office/drawing/2014/main" val="2797965934"/>
                    </a:ext>
                  </a:extLst>
                </a:gridCol>
                <a:gridCol w="933409">
                  <a:extLst>
                    <a:ext uri="{9D8B030D-6E8A-4147-A177-3AD203B41FA5}">
                      <a16:colId xmlns:a16="http://schemas.microsoft.com/office/drawing/2014/main" val="279201909"/>
                    </a:ext>
                  </a:extLst>
                </a:gridCol>
              </a:tblGrid>
              <a:tr h="321910"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B.1.617.2 </a:t>
                      </a:r>
                      <a:br>
                        <a:rPr lang="de-DE" sz="1000" u="none" strike="noStrike" dirty="0">
                          <a:effectLst/>
                        </a:rPr>
                      </a:br>
                      <a:r>
                        <a:rPr lang="de-DE" sz="1000" u="none" strike="noStrike" dirty="0">
                          <a:effectLst/>
                        </a:rPr>
                        <a:t>(n=27.482)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AY.4.2 </a:t>
                      </a:r>
                      <a:br>
                        <a:rPr lang="de-DE" sz="1000" u="none" strike="noStrike" dirty="0">
                          <a:effectLst/>
                        </a:rPr>
                      </a:br>
                      <a:r>
                        <a:rPr lang="de-DE" sz="1000" u="none" strike="noStrike" dirty="0">
                          <a:effectLst/>
                        </a:rPr>
                        <a:t>(n=100)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4147042771"/>
                  </a:ext>
                </a:extLst>
              </a:tr>
              <a:tr h="19719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Altersmedian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31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>
                          <a:effectLst/>
                        </a:rPr>
                        <a:t>35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3891048196"/>
                  </a:ext>
                </a:extLst>
              </a:tr>
              <a:tr h="19719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Hospitalisierung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6,24%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10%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3920809211"/>
                  </a:ext>
                </a:extLst>
              </a:tr>
              <a:tr h="19719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Verstorben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>
                          <a:effectLst/>
                        </a:rPr>
                        <a:t>0,56%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3,19%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1537626683"/>
                  </a:ext>
                </a:extLst>
              </a:tr>
              <a:tr h="197199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Vaccinated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18,0%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17,36%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860" marR="9860" marT="9860" marB="0" anchor="b"/>
                </a:tc>
                <a:extLst>
                  <a:ext uri="{0D108BD9-81ED-4DB2-BD59-A6C34878D82A}">
                    <a16:rowId xmlns:a16="http://schemas.microsoft.com/office/drawing/2014/main" val="879455754"/>
                  </a:ext>
                </a:extLst>
              </a:tr>
            </a:tbl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312F8CA5-3CFA-48C8-B2B0-06E8826AD2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014542"/>
              </p:ext>
            </p:extLst>
          </p:nvPr>
        </p:nvGraphicFramePr>
        <p:xfrm>
          <a:off x="144369" y="2571750"/>
          <a:ext cx="4995444" cy="246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AutoShape 2" descr="http://127.0.0.1:45856/graphics/fe73c94a-092e-4101-aae7-113a85815071.png">
            <a:extLst>
              <a:ext uri="{FF2B5EF4-FFF2-40B4-BE49-F238E27FC236}">
                <a16:creationId xmlns:a16="http://schemas.microsoft.com/office/drawing/2014/main" id="{7068FD2B-DD4C-4C55-821C-14DEB7CD59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D3C33CA-0C78-4FCE-9CE1-3D0ABFD10A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824"/>
          <a:stretch/>
        </p:blipFill>
        <p:spPr>
          <a:xfrm>
            <a:off x="7576433" y="-48026"/>
            <a:ext cx="1552576" cy="163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70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F694A13-BD83-4390-B4DF-14B5F4E7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CAFD9-92C3-4A9F-AC67-1A76E355E16A}" type="datetime1">
              <a:rPr lang="de-DE" smtClean="0"/>
              <a:t>26.10.2021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CAB061-6708-4F35-8187-571AD65A5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485816"/>
            <a:ext cx="7983646" cy="714291"/>
          </a:xfrm>
        </p:spPr>
        <p:txBody>
          <a:bodyPr/>
          <a:lstStyle/>
          <a:p>
            <a:r>
              <a:rPr lang="de-DE"/>
              <a:t>Anteile der Genomsequenzierung</a:t>
            </a:r>
            <a:endParaRPr lang="de-DE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FD206E9-80F5-4E5F-9B3E-0539150351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77174"/>
              </p:ext>
            </p:extLst>
          </p:nvPr>
        </p:nvGraphicFramePr>
        <p:xfrm>
          <a:off x="6422232" y="1668780"/>
          <a:ext cx="2286000" cy="322516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91854872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7089733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80079492"/>
                    </a:ext>
                  </a:extLst>
                </a:gridCol>
              </a:tblGrid>
              <a:tr h="14525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Zeitraum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Global 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Stichprobe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00779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KW26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4341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KW27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2419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KW28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69742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KW29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38698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KW30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55238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KW31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24428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</a:rPr>
                        <a:t>KW32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69351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91966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7219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45781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88238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567372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27160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72116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 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34235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4922539"/>
                  </a:ext>
                </a:extLst>
              </a:tr>
            </a:tbl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61C2B228-269C-401F-B6A5-30A2A8CC9C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2738827"/>
              </p:ext>
            </p:extLst>
          </p:nvPr>
        </p:nvGraphicFramePr>
        <p:xfrm>
          <a:off x="-17940" y="1637908"/>
          <a:ext cx="6440172" cy="2537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008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E5A48D0-3258-4D58-B53C-F17F156D31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92A1778-C1A6-4723-A532-829B49B22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F002-BA28-41ED-AC34-A683A53BCCFC}" type="datetime1">
              <a:rPr lang="de-DE" smtClean="0"/>
              <a:t>26.10.2021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AADB1D-BCCC-48DE-AE7B-BA33109B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D47855F-0072-4669-B06A-D272E1C95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extra</a:t>
            </a:r>
          </a:p>
        </p:txBody>
      </p:sp>
    </p:spTree>
    <p:extLst>
      <p:ext uri="{BB962C8B-B14F-4D97-AF65-F5344CB8AC3E}">
        <p14:creationId xmlns:p14="http://schemas.microsoft.com/office/powerpoint/2010/main" val="2476557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C10EEA0-501B-47CB-8F2F-3CC0B4739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962EF-87D9-422D-B393-2FA3D44B755A}" type="datetime1">
              <a:rPr lang="de-DE" smtClean="0"/>
              <a:t>26.10.2021</a:t>
            </a:fld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09B3F0C-06DC-4085-AD81-EAE6447E4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55262" y="3141255"/>
            <a:ext cx="496872" cy="273844"/>
          </a:xfrm>
        </p:spPr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306673B-1E13-492C-AD60-BDD2F9401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33" y="68984"/>
            <a:ext cx="7983646" cy="714291"/>
          </a:xfrm>
        </p:spPr>
        <p:txBody>
          <a:bodyPr/>
          <a:lstStyle/>
          <a:p>
            <a:r>
              <a:rPr lang="de-DE" dirty="0"/>
              <a:t>VOC /VOI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0346573-8F6D-40EF-B445-FC018AE96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937" y="389943"/>
            <a:ext cx="6279356" cy="456680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F4A493B-E466-4F10-AC0A-3026CF6F41B0}"/>
              </a:ext>
            </a:extLst>
          </p:cNvPr>
          <p:cNvSpPr txBox="1"/>
          <p:nvPr/>
        </p:nvSpPr>
        <p:spPr>
          <a:xfrm>
            <a:off x="6290089" y="1279091"/>
            <a:ext cx="680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Delta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B5654A2-04E5-4E6D-AA35-9A135BD5CB12}"/>
              </a:ext>
            </a:extLst>
          </p:cNvPr>
          <p:cNvSpPr txBox="1"/>
          <p:nvPr/>
        </p:nvSpPr>
        <p:spPr>
          <a:xfrm>
            <a:off x="3874655" y="1279091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Alpha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9C13069-9C12-4B18-A31A-18A66803BF19}"/>
              </a:ext>
            </a:extLst>
          </p:cNvPr>
          <p:cNvSpPr txBox="1"/>
          <p:nvPr/>
        </p:nvSpPr>
        <p:spPr>
          <a:xfrm>
            <a:off x="4778024" y="3340826"/>
            <a:ext cx="608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Beta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0121A5A-38EC-4DAA-8B4C-47A294C2483B}"/>
              </a:ext>
            </a:extLst>
          </p:cNvPr>
          <p:cNvSpPr txBox="1"/>
          <p:nvPr/>
        </p:nvSpPr>
        <p:spPr>
          <a:xfrm>
            <a:off x="5923540" y="3479742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Gamma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4B9396E1-0D1F-4F9D-9453-280181AB3A33}"/>
              </a:ext>
            </a:extLst>
          </p:cNvPr>
          <p:cNvCxnSpPr>
            <a:cxnSpLocks/>
          </p:cNvCxnSpPr>
          <p:nvPr/>
        </p:nvCxnSpPr>
        <p:spPr>
          <a:xfrm flipV="1">
            <a:off x="4475967" y="3618167"/>
            <a:ext cx="369455" cy="43410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11D37C59-E465-455B-A69D-4B298A46D876}"/>
              </a:ext>
            </a:extLst>
          </p:cNvPr>
          <p:cNvCxnSpPr>
            <a:cxnSpLocks/>
          </p:cNvCxnSpPr>
          <p:nvPr/>
        </p:nvCxnSpPr>
        <p:spPr>
          <a:xfrm flipV="1">
            <a:off x="5630215" y="3719331"/>
            <a:ext cx="369455" cy="434109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37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20399DE-5B4B-4F93-AF80-0279079966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3B51123-5325-4393-8DC3-F4ABB80DB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F002-BA28-41ED-AC34-A683A53BCCFC}" type="datetime1">
              <a:rPr lang="de-DE" smtClean="0"/>
              <a:t>26.10.2021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E6A2C1-78A2-4EE1-9CA0-0FC087FC7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71D82EE-CF07-43A9-8D91-9C4970DC5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18" y="19091"/>
            <a:ext cx="7983646" cy="714291"/>
          </a:xfrm>
        </p:spPr>
        <p:txBody>
          <a:bodyPr/>
          <a:lstStyle/>
          <a:p>
            <a:r>
              <a:rPr lang="de-DE" dirty="0"/>
              <a:t>Delta </a:t>
            </a:r>
            <a:r>
              <a:rPr lang="de-DE" dirty="0" err="1"/>
              <a:t>sublinien</a:t>
            </a:r>
            <a:r>
              <a:rPr lang="de-DE" dirty="0"/>
              <a:t> (</a:t>
            </a:r>
            <a:r>
              <a:rPr lang="de-DE" dirty="0" err="1"/>
              <a:t>prelim</a:t>
            </a:r>
            <a:r>
              <a:rPr lang="de-DE" dirty="0"/>
              <a:t> </a:t>
            </a:r>
            <a:r>
              <a:rPr lang="de-DE" dirty="0" err="1"/>
              <a:t>lineage</a:t>
            </a:r>
            <a:r>
              <a:rPr lang="de-DE" dirty="0"/>
              <a:t> </a:t>
            </a:r>
            <a:r>
              <a:rPr lang="de-DE" dirty="0" err="1"/>
              <a:t>assingments</a:t>
            </a:r>
            <a:r>
              <a:rPr lang="de-DE" dirty="0"/>
              <a:t>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237F297-AEE4-4DB1-A77C-3158A5D3E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1707" y="590131"/>
            <a:ext cx="6234632" cy="4534278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A6A2078E-DCEA-44C3-9121-864EA914D5E5}"/>
              </a:ext>
            </a:extLst>
          </p:cNvPr>
          <p:cNvCxnSpPr/>
          <p:nvPr/>
        </p:nvCxnSpPr>
        <p:spPr>
          <a:xfrm flipH="1" flipV="1">
            <a:off x="2066739" y="3156559"/>
            <a:ext cx="5311091" cy="116492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FE207506-B71E-4DBD-9AD0-32A081DBA0F0}"/>
              </a:ext>
            </a:extLst>
          </p:cNvPr>
          <p:cNvSpPr txBox="1"/>
          <p:nvPr/>
        </p:nvSpPr>
        <p:spPr>
          <a:xfrm>
            <a:off x="7448907" y="4147734"/>
            <a:ext cx="1492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olidFill>
                  <a:schemeClr val="tx2"/>
                </a:solidFill>
              </a:rPr>
              <a:t>AY.4.2 KW41:0,8%</a:t>
            </a:r>
            <a:br>
              <a:rPr lang="de-DE" sz="1400" dirty="0">
                <a:solidFill>
                  <a:schemeClr val="tx2"/>
                </a:solidFill>
              </a:rPr>
            </a:br>
            <a:endParaRPr lang="de-D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47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0967D1-9651-4262-BFB4-E2D35BE82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F002-BA28-41ED-AC34-A683A53BCCFC}" type="datetime1">
              <a:rPr lang="de-DE" smtClean="0"/>
              <a:t>27.10.2021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83E447-80F5-4224-BC97-2A199D9D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971F3-4981-4455-AA17-0D76909F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52" y="113991"/>
            <a:ext cx="7983646" cy="714291"/>
          </a:xfrm>
        </p:spPr>
        <p:txBody>
          <a:bodyPr/>
          <a:lstStyle/>
          <a:p>
            <a:r>
              <a:rPr lang="de-DE" dirty="0"/>
              <a:t>Delta </a:t>
            </a:r>
            <a:r>
              <a:rPr lang="de-DE" dirty="0" err="1"/>
              <a:t>with</a:t>
            </a:r>
            <a:r>
              <a:rPr lang="de-DE" dirty="0"/>
              <a:t> E484K + R408S (AY.33 </a:t>
            </a:r>
            <a:r>
              <a:rPr lang="de-DE" dirty="0" err="1"/>
              <a:t>with</a:t>
            </a:r>
            <a:r>
              <a:rPr lang="de-DE" dirty="0"/>
              <a:t> E484K + R408S)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31A0A0F-8856-4D63-BE72-D4670D94C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768" y="1424568"/>
            <a:ext cx="8163232" cy="361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7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Bildschirmpräsentation (16:9)</PresentationFormat>
  <Paragraphs>238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6" baseType="lpstr">
      <vt:lpstr>Arial</vt:lpstr>
      <vt:lpstr>Calibri</vt:lpstr>
      <vt:lpstr>ＭＳ 明朝</vt:lpstr>
      <vt:lpstr>Scala Sans OT</vt:lpstr>
      <vt:lpstr>Times New Roman</vt:lpstr>
      <vt:lpstr>Wingdings</vt:lpstr>
      <vt:lpstr>Office-Design</vt:lpstr>
      <vt:lpstr>VOC/VOI in Deutschland  aktuelle Situation  </vt:lpstr>
      <vt:lpstr>Übersicht VOC in Erhebungssystemen</vt:lpstr>
      <vt:lpstr>Übersicht VOI and more</vt:lpstr>
      <vt:lpstr>AY.4.2 (Stand 24.10.21)</vt:lpstr>
      <vt:lpstr>Anteile der Genomsequenzierung</vt:lpstr>
      <vt:lpstr>extra</vt:lpstr>
      <vt:lpstr>VOC /VOI</vt:lpstr>
      <vt:lpstr>Delta sublinien (prelim lineage assingments)</vt:lpstr>
      <vt:lpstr>Delta with E484K + R408S (AY.33 with E484K + R408S)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Kröger, Stefan</cp:lastModifiedBy>
  <cp:revision>734</cp:revision>
  <dcterms:created xsi:type="dcterms:W3CDTF">2015-11-02T12:29:13Z</dcterms:created>
  <dcterms:modified xsi:type="dcterms:W3CDTF">2021-10-27T08:40:41Z</dcterms:modified>
</cp:coreProperties>
</file>