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76" r:id="rId2"/>
    <p:sldId id="588" r:id="rId3"/>
    <p:sldId id="578" r:id="rId4"/>
    <p:sldId id="649" r:id="rId5"/>
    <p:sldId id="650" r:id="rId6"/>
    <p:sldId id="651" r:id="rId7"/>
    <p:sldId id="652" r:id="rId8"/>
    <p:sldId id="653" r:id="rId9"/>
    <p:sldId id="654" r:id="rId10"/>
    <p:sldId id="638" r:id="rId11"/>
    <p:sldId id="639" r:id="rId12"/>
    <p:sldId id="642" r:id="rId13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8" clrIdx="3"/>
  <p:cmAuthor id="4" name="Tolksdorf, Kristin" initials="TK" lastIdx="1" clrIdx="4"/>
  <p:cmAuthor id="5" name="Preuß, Ute" initials="PU" lastIdx="3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EC7"/>
    <a:srgbClr val="058C94"/>
    <a:srgbClr val="64AFF5"/>
    <a:srgbClr val="E6E6E6"/>
    <a:srgbClr val="66A8DD"/>
    <a:srgbClr val="045AA6"/>
    <a:srgbClr val="D0D8E8"/>
    <a:srgbClr val="E9EDF4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81915" autoAdjust="0"/>
  </p:normalViewPr>
  <p:slideViewPr>
    <p:cSldViewPr snapToGrid="0" snapToObjects="1">
      <p:cViewPr varScale="1">
        <p:scale>
          <a:sx n="55" d="100"/>
          <a:sy n="55" d="100"/>
        </p:scale>
        <p:origin x="1508" y="4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Seit Mitte September deutet sich Rückgang an übermittelten Ausbrüchen an</a:t>
            </a:r>
          </a:p>
          <a:p>
            <a:pPr marL="171450" indent="-171450">
              <a:buFontTx/>
              <a:buChar char="-"/>
            </a:pPr>
            <a:r>
              <a:rPr lang="de-DE" dirty="0"/>
              <a:t>Anteil AG 0-5 an allen Kita-Ausbruchsfällen im Sep bei etwa 60% </a:t>
            </a:r>
          </a:p>
          <a:p>
            <a:pPr marL="171450" indent="-171450">
              <a:buFontTx/>
              <a:buChar char="-"/>
            </a:pPr>
            <a:r>
              <a:rPr lang="de-DE" dirty="0"/>
              <a:t>Im Gegensatz zu Schulausbrüchen deutlich unter Niveau von Welle 2 und 3</a:t>
            </a:r>
          </a:p>
          <a:p>
            <a:pPr marL="171450" indent="-171450">
              <a:buFontTx/>
              <a:buChar char="-"/>
            </a:pPr>
            <a:r>
              <a:rPr lang="de-DE" dirty="0"/>
              <a:t>Eckdaten der </a:t>
            </a:r>
            <a:r>
              <a:rPr lang="de-DE" b="1" dirty="0"/>
              <a:t>letzten 4 Wochen:</a:t>
            </a:r>
          </a:p>
          <a:p>
            <a:pPr marL="628650" lvl="1" indent="-171450">
              <a:buFontTx/>
              <a:buChar char="-"/>
            </a:pPr>
            <a:r>
              <a:rPr lang="de-DE" b="0" dirty="0"/>
              <a:t>Bisher 190 Ausbrüche für die letzten 4 Wochen</a:t>
            </a:r>
          </a:p>
          <a:p>
            <a:pPr marL="628650" lvl="1" indent="-171450">
              <a:buFontTx/>
              <a:buChar char="-"/>
            </a:pPr>
            <a:r>
              <a:rPr lang="de-DE" b="0" dirty="0"/>
              <a:t>die meisten Ausbrüche in BW (n=36), BY (n=26)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Ausbruchsgröße: durchschnitt: 5 Fälle pro Ausbruch, median: 3 Fälle; 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es kommen aber auch größere Ausbrüche vor; insgesamt 18 Ausbrüche mit &gt;=10Fällen in den letzten 4 Wo.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Deutlicher Anstieg seit Anfang August mit neuem Höchstwert an Ausbrüchen pro Woche in KW 40 (Mitte Okt; n=277)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Seit Mitte August 2021 insbesondere AG 6-14 betroffen (77% an allen Ausbruchsfällen; AG 15-20: 14%, AG 21 nur bei 9%)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Eckdaten der </a:t>
            </a:r>
            <a:r>
              <a:rPr lang="de-DE" b="1" dirty="0"/>
              <a:t>letzten 4 Wochen</a:t>
            </a:r>
            <a:r>
              <a:rPr lang="de-DE" dirty="0"/>
              <a:t>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dirty="0"/>
              <a:t>Bisher 768 Ausbrüche für die letzten 4 Wochen</a:t>
            </a:r>
            <a:endParaRPr lang="de-DE" dirty="0"/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Die meisten Ausbrüche in BW (n=189), TH (n=116)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Ausbruchsgröße: durchschnitt: 5 Fälle, median: 3 Fälle pro Ausbruch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Es gibt aber auch größere Ausbrüche vor (in den letzten 4 Wo: 84 Ausbrüche mit &gt;=10 Fällen pro Ausbruch; bis zu 73 Fälle/</a:t>
            </a:r>
            <a:r>
              <a:rPr lang="de-DE"/>
              <a:t>Ausbruch)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201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(letzten 2 Wochen wegen Nachmeldungen nicht dargestellt)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links: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Hosp-Inz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Hosp-Inz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bei AG 0-5 mit 1,,0 in KW 40 (Anfang Okt) höher als bei älteren Kindern (6-14 Jahre; 0,5 bzw. 0,8), allerdings deutlich rückläufig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rechts: Anteil hospitalisierter Kinder der letzten 10 Wochen im Vergleich zum Vorjahr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bei AG 0-5 seit September relativ konstant bei 3%; bei den älteren Kindern bei 0,5-0,6%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27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ARE-Rate gesunken in 42. KW zur Vorwoche (61 %; Vorwoche: 6,8 %)</a:t>
            </a:r>
          </a:p>
          <a:p>
            <a:pPr marL="171450" indent="-171450">
              <a:buFontTx/>
              <a:buChar char="-"/>
            </a:pPr>
            <a:r>
              <a:rPr lang="de-DE" dirty="0"/>
              <a:t>Im Vergleich zur Vorwoche: Anstieg nur in den AG 0 bis 4 Jahre. Andere AG stabil oder gesunken</a:t>
            </a:r>
          </a:p>
          <a:p>
            <a:pPr marL="171450" indent="-171450">
              <a:buFontTx/>
              <a:buChar char="-"/>
            </a:pPr>
            <a:r>
              <a:rPr lang="de-DE" dirty="0"/>
              <a:t>Gesamt-ARE-Rate liegt in der 42. KW im Bereich der Vorjahre.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im Vergleich zur Vorwoche leicht gesunken. In  41. KW: ca. 1.500 (genau: 1.460; </a:t>
            </a:r>
            <a:r>
              <a:rPr lang="de-DE" dirty="0" err="1"/>
              <a:t>ca</a:t>
            </a:r>
            <a:r>
              <a:rPr lang="de-DE" dirty="0"/>
              <a:t> 1,2 Mio. Einwohner)</a:t>
            </a:r>
          </a:p>
          <a:p>
            <a:pPr marL="171450" indent="-171450">
              <a:buFontTx/>
              <a:buChar char="-"/>
            </a:pPr>
            <a:r>
              <a:rPr lang="de-DE" dirty="0"/>
              <a:t>Herbstferien in knapp 60 % der BL in 42. KW (9 BL hatten Ferien)</a:t>
            </a:r>
          </a:p>
          <a:p>
            <a:pPr marL="171450" indent="-171450">
              <a:buFontTx/>
              <a:buChar char="-"/>
            </a:pPr>
            <a:r>
              <a:rPr lang="de-DE" dirty="0"/>
              <a:t> in den meisten BL: ist </a:t>
            </a:r>
            <a:r>
              <a:rPr lang="de-DE" dirty="0" err="1"/>
              <a:t>KonsInz</a:t>
            </a:r>
            <a:r>
              <a:rPr lang="de-DE" dirty="0"/>
              <a:t> zurückgegangen, bis auf Hessen, Rheinland-Pfalz / Saarland; </a:t>
            </a:r>
          </a:p>
          <a:p>
            <a:pPr marL="171450" indent="-171450">
              <a:buFontTx/>
              <a:buChar char="-"/>
            </a:pPr>
            <a:r>
              <a:rPr lang="de-DE" dirty="0"/>
              <a:t>Kinder 0-4 Jahre: in NRW und Rheinland-Pfalz/Saarland gestiegen. 5-14 Jährige: in Rheinland-Pfalz /Saarland gestiegen, sonst gesunken.</a:t>
            </a:r>
          </a:p>
          <a:p>
            <a:pPr marL="0" indent="0">
              <a:buFontTx/>
              <a:buNone/>
            </a:pPr>
            <a:r>
              <a:rPr lang="de-DE" dirty="0"/>
              <a:t>\\rki.local\daten\Projekte\FG36_AGI\Wochenberichte\Berichterstellung\Saison_2021_22\Woche_42_2021\AGI-Wochenbericht_2021-10-26.xls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 fast allen Altersgruppen (außer AG 15-34) stark gestiegen, insgesamt deutlich über Niveau der Vorjahre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Fallzahlen in AG 0 bis 4 Jahre weiter sehr hoch (73% der SARI-Fälle mit RSV-Diagnose), so viele SARI-Fälle in dieser AG wie sonst nur auf dem Höhepunkt der Grippewelle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\Krisenstab_3Saisons_AGI6_allVWD_inkl_letzte_FB.png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 fast allen Altersgruppen (außer AG 15-34) stark gestiegen, insgesamt deutlich über Niveau der Vorjahre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Fallzahlen in AG 0 bis 4 Jahre weiter sehr hoch (73% der SARI-Fälle mit RSV-Diagnose), so viele SARI-Fälle in dieser AG wie sonst nur auf dem Höhepunkt der Grippewelle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Anstieg in den Altersgruppen ab 35 Jahre parallel zu Anstieg im Vorjahr (1 Woche früher)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>
                <a:sym typeface="Wingdings" panose="05000000000000000000" pitchFamily="2" charset="2"/>
              </a:rPr>
              <a:t></a:t>
            </a:r>
            <a:r>
              <a:rPr lang="de-DE" b="0" dirty="0"/>
              <a:t>Anteil SARI-COVID-Fälle bei Hospitalisierungen insgesamt wieder gestiegen im Vgl. zur Vorwoche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Anteil COVID-19 an SARI 23% (KW 41: 17%)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>
                <a:sym typeface="Wingdings" panose="05000000000000000000" pitchFamily="2" charset="2"/>
              </a:rPr>
              <a:t></a:t>
            </a:r>
            <a:r>
              <a:rPr lang="de-DE" b="0" dirty="0"/>
              <a:t>Anteil SARI-COVID-Fälle unter Intensivbehandlungen mit SARI relativ stabil seit einigen Wochen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Anteil COVID an SARI mit Intensivbehandlung 44% (KW 41: 39%) </a:t>
            </a:r>
            <a:endParaRPr lang="de-D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Seit KW 31/2021 relativ stabile COVID-SARI-Fallzahlen, jetzt aber in KW 42 weiterer Anstieg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SARI-Fälle ohne COVID-19-Diagnose (blau) ab KW 36/2021 gestiegen (oben, SARI-Fälle insgesamt AG 0-4!)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b="0" dirty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="0" dirty="0">
                <a:sym typeface="Wingdings" panose="05000000000000000000" pitchFamily="2" charset="2"/>
              </a:rPr>
              <a:t>S:\Projekte\FG36_INV_ICOSARI\Arbeitsordner\Wochenbericht\Wochenbericht_allVWD.xlsx - </a:t>
            </a:r>
            <a:r>
              <a:rPr lang="de-DE" b="0" dirty="0" err="1">
                <a:sym typeface="Wingdings" panose="05000000000000000000" pitchFamily="2" charset="2"/>
              </a:rPr>
              <a:t>Anteil_COVID</a:t>
            </a:r>
            <a:r>
              <a:rPr lang="de-DE" b="0" dirty="0">
                <a:sym typeface="Wingdings" panose="05000000000000000000" pitchFamily="2" charset="2"/>
              </a:rPr>
              <a:t>, </a:t>
            </a:r>
            <a:r>
              <a:rPr lang="de-DE" b="0" dirty="0" err="1">
                <a:sym typeface="Wingdings" panose="05000000000000000000" pitchFamily="2" charset="2"/>
              </a:rPr>
              <a:t>Intensiv_Anteil_COVID</a:t>
            </a:r>
            <a:endParaRPr lang="de-DE" b="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282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>
                <a:sym typeface="Wingdings" panose="05000000000000000000" pitchFamily="2" charset="2"/>
              </a:rPr>
              <a:t> </a:t>
            </a:r>
            <a:r>
              <a:rPr lang="de-DE" b="0" dirty="0"/>
              <a:t>Paralleler Anstieg der COVID-SARI-Fälle in den Altersgruppen 35-59, 60-79 und 80+</a:t>
            </a:r>
          </a:p>
          <a:p>
            <a:pPr marL="0" indent="0">
              <a:buFontTx/>
              <a:buNone/>
            </a:pPr>
            <a:r>
              <a:rPr lang="de-DE" b="0" dirty="0">
                <a:sym typeface="Wingdings" panose="05000000000000000000" pitchFamily="2" charset="2"/>
              </a:rPr>
              <a:t> Anstieg der COVID-SARI-Fälle mit</a:t>
            </a:r>
            <a:r>
              <a:rPr lang="de-DE" b="0" dirty="0"/>
              <a:t> Intensivbehandlung in AG 35-59 und 60-79 Jahre, noch kein Anstieg in AG 80+ zu sehen</a:t>
            </a:r>
          </a:p>
          <a:p>
            <a:pPr marL="0" indent="0">
              <a:buFontTx/>
              <a:buNone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Krisenstab_COVID-SARI_AG6_FB_all.png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Krisenstab_Intensiv_COVID_FB.png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>
                <a:sym typeface="Wingdings" panose="05000000000000000000" pitchFamily="2" charset="2"/>
              </a:rPr>
              <a:t> </a:t>
            </a:r>
            <a:r>
              <a:rPr lang="de-DE" b="0" dirty="0"/>
              <a:t>Paralleler Anstieg der COVID-SARI-Fälle in den Altersgruppen 35-59, 60-79 und 80+</a:t>
            </a:r>
          </a:p>
          <a:p>
            <a:pPr marL="0" indent="0">
              <a:buFontTx/>
              <a:buNone/>
            </a:pPr>
            <a:r>
              <a:rPr lang="de-DE" b="0" dirty="0">
                <a:sym typeface="Wingdings" panose="05000000000000000000" pitchFamily="2" charset="2"/>
              </a:rPr>
              <a:t> Anstieg der COVID-SARI-Fälle mit</a:t>
            </a:r>
            <a:r>
              <a:rPr lang="de-DE" b="0" dirty="0"/>
              <a:t> Intensivbehandlung in AG 35-59 und 60-79 Jahre, noch kein Anstieg in AG 80+ zu sehen</a:t>
            </a:r>
          </a:p>
          <a:p>
            <a:pPr marL="0" indent="0">
              <a:buFontTx/>
              <a:buNone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037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ARE-Surveillance </a:t>
            </a: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KiTa- und Schulausbrüche (Meldedaten)</a:t>
            </a: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26.10.2021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33" y="374303"/>
            <a:ext cx="8092592" cy="338554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000" dirty="0"/>
              <a:t>Kindergärten/Horte (n=4.114)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25.10.2021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AA9DFEF-5D81-48E4-B455-5C20B6E18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27" y="1293187"/>
            <a:ext cx="8876545" cy="47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64" y="253229"/>
            <a:ext cx="8092592" cy="338554"/>
          </a:xfrm>
        </p:spPr>
        <p:txBody>
          <a:bodyPr/>
          <a:lstStyle/>
          <a:p>
            <a:r>
              <a:rPr lang="de-DE" dirty="0"/>
              <a:t>Ausbrüche in Schulen (n=4.608)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25.10.2021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F26F53B-2930-4B30-B08F-F9864B1C9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44" y="1490097"/>
            <a:ext cx="8937511" cy="47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04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51E0E7D-EB46-43B1-BF0C-6723BEC27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25.10.2021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6071FF1-4BD2-45CB-A8FB-D3ED6B7F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A08F00-31B4-4DD2-9D42-BD6B14B2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F0C48748-8C0F-4241-8F78-828A378A8FEA}"/>
              </a:ext>
            </a:extLst>
          </p:cNvPr>
          <p:cNvSpPr txBox="1">
            <a:spLocks/>
          </p:cNvSpPr>
          <p:nvPr/>
        </p:nvSpPr>
        <p:spPr>
          <a:xfrm>
            <a:off x="208764" y="370433"/>
            <a:ext cx="8092592" cy="3385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Hospitalisierungen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E18A761-8449-4E88-99CE-8D4404BC69A1}"/>
              </a:ext>
            </a:extLst>
          </p:cNvPr>
          <p:cNvSpPr txBox="1"/>
          <p:nvPr/>
        </p:nvSpPr>
        <p:spPr>
          <a:xfrm>
            <a:off x="743151" y="1360602"/>
            <a:ext cx="8341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Hosp</a:t>
            </a:r>
            <a:r>
              <a:rPr lang="de-DE" b="1" dirty="0"/>
              <a:t>-Inzidenz							Anteil hospitalisiert im Vergleich zu 2020                         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DE5E7AA-25C8-421C-88CA-ABBA7C0CE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64" y="1844494"/>
            <a:ext cx="4637574" cy="299864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D86DF75-E73C-4C6D-A3DA-4803572C5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868" y="2095220"/>
            <a:ext cx="4124311" cy="266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08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AE666757-C3BD-4768-8A94-88B18499E7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979"/>
          <a:stretch/>
        </p:blipFill>
        <p:spPr>
          <a:xfrm>
            <a:off x="234122" y="638912"/>
            <a:ext cx="4931338" cy="2943921"/>
          </a:xfrm>
          <a:prstGeom prst="rect">
            <a:avLst/>
          </a:prstGeom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C9FC951D-F2F8-4392-8DE5-E967FDD71E82}"/>
              </a:ext>
            </a:extLst>
          </p:cNvPr>
          <p:cNvCxnSpPr>
            <a:cxnSpLocks/>
          </p:cNvCxnSpPr>
          <p:nvPr/>
        </p:nvCxnSpPr>
        <p:spPr>
          <a:xfrm flipH="1">
            <a:off x="2078786" y="1371600"/>
            <a:ext cx="321029" cy="5367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42.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26.10.2021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371920" y="875475"/>
            <a:ext cx="3314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FF"/>
                </a:highlight>
              </a:rPr>
              <a:t>Der Wert (gesamt) lag in der 42. KW 2021 bei ca. 6.100 ARE pro 100.000 Einwohner.</a:t>
            </a:r>
          </a:p>
          <a:p>
            <a:endParaRPr lang="de-DE" dirty="0">
              <a:highlight>
                <a:srgbClr val="FFFF00"/>
              </a:highlight>
            </a:endParaRPr>
          </a:p>
          <a:p>
            <a:r>
              <a:rPr lang="de-DE" dirty="0">
                <a:highlight>
                  <a:srgbClr val="FFFFFF"/>
                </a:highlight>
              </a:rPr>
              <a:t>Entspricht einer Gesamtzahl von ca. 5,1 Millionen akuten Atem­wegs­er­kran­kungen (41. KW: ca. 5,7 </a:t>
            </a:r>
            <a:r>
              <a:rPr lang="de-DE" dirty="0" err="1">
                <a:highlight>
                  <a:srgbClr val="FFFFFF"/>
                </a:highlight>
              </a:rPr>
              <a:t>Mio</a:t>
            </a:r>
            <a:r>
              <a:rPr lang="de-DE" dirty="0">
                <a:highlight>
                  <a:srgbClr val="FFFFFF"/>
                </a:highlight>
              </a:rPr>
              <a:t>). </a:t>
            </a:r>
            <a:endParaRPr lang="en-US" sz="1400" dirty="0">
              <a:highlight>
                <a:srgbClr val="FFFFFF"/>
              </a:highlight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B958AEA-9125-4C90-97A6-AAA5F083F1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15" t="76836" r="10278" b="3254"/>
          <a:stretch/>
        </p:blipFill>
        <p:spPr>
          <a:xfrm>
            <a:off x="5338126" y="5663109"/>
            <a:ext cx="2731195" cy="58555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338127" y="3910779"/>
            <a:ext cx="3577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FF"/>
                </a:highlight>
              </a:rPr>
              <a:t>Im Vergleich zur 41. KW 2021:</a:t>
            </a:r>
          </a:p>
          <a:p>
            <a:r>
              <a:rPr lang="de-DE" dirty="0">
                <a:highlight>
                  <a:srgbClr val="FFFFFF"/>
                </a:highlight>
              </a:rPr>
              <a:t>Anstieg bei den Kleinkindern (0 bis 4 Jahre); Rückgang bei den Schulkindern (5 bis 14 Jahre), jungen Erwachsenen und ab 60-Jährigen.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E317210-8E05-4FBC-BC31-ED824160582C}"/>
              </a:ext>
            </a:extLst>
          </p:cNvPr>
          <p:cNvSpPr txBox="1"/>
          <p:nvPr/>
        </p:nvSpPr>
        <p:spPr>
          <a:xfrm>
            <a:off x="1857988" y="4475862"/>
            <a:ext cx="211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highlight>
                <a:srgbClr val="FFFF00"/>
              </a:highlight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4B8527-7F72-493A-916C-B83B78EF2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83" y="833608"/>
            <a:ext cx="1941769" cy="26706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74B233F-E0AD-4112-BD5D-19E115565A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3419"/>
          <a:stretch/>
        </p:blipFill>
        <p:spPr>
          <a:xfrm>
            <a:off x="234122" y="3652465"/>
            <a:ext cx="4931108" cy="274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42.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26.10.2021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48547" y="5705629"/>
            <a:ext cx="8346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/>
              <a:t>Der Wert (gesamt) lag in der 42. KW 2021 bei ca</a:t>
            </a:r>
            <a:r>
              <a:rPr lang="de-DE" sz="1500" dirty="0">
                <a:highlight>
                  <a:srgbClr val="FFFFFF"/>
                </a:highlight>
              </a:rPr>
              <a:t>. 1.400 Arzt­konsul­ta­tionen wegen ARE pro 100.000 EW. </a:t>
            </a:r>
          </a:p>
          <a:p>
            <a:r>
              <a:rPr lang="de-DE" sz="1500" dirty="0">
                <a:highlight>
                  <a:srgbClr val="FFFFFF"/>
                </a:highlight>
              </a:rPr>
              <a:t>Das entspricht einer Gesamtzahl von ca. 1,1 Mio. A</a:t>
            </a:r>
            <a:r>
              <a:rPr lang="de-DE" sz="1500" dirty="0"/>
              <a:t>rzt­besuchen wegen akuter Atem­wegs­er­kran­kungen.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986DCCE-66B9-44CD-99B0-007378B51780}"/>
              </a:ext>
            </a:extLst>
          </p:cNvPr>
          <p:cNvSpPr txBox="1"/>
          <p:nvPr/>
        </p:nvSpPr>
        <p:spPr>
          <a:xfrm>
            <a:off x="4322618" y="2478816"/>
            <a:ext cx="140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00"/>
                </a:highlight>
              </a:rPr>
              <a:t>austauschen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912227B-AA14-4A4E-89C7-AC89DD7C552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1"/>
          <a:stretch/>
        </p:blipFill>
        <p:spPr bwMode="auto">
          <a:xfrm>
            <a:off x="594208" y="1564788"/>
            <a:ext cx="7288259" cy="39108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42.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26.10.2021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6E9473E-40C8-4749-A488-063491194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7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42.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26.10.2021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63265" cy="219795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636" y="4463932"/>
            <a:ext cx="3618235" cy="217094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27410" cy="217644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9011" y="2575762"/>
            <a:ext cx="3924970" cy="235498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3365" y="4490325"/>
            <a:ext cx="3627410" cy="2176446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DDAC204-477C-4D58-8289-D814D3A28EA5}"/>
              </a:ext>
            </a:extLst>
          </p:cNvPr>
          <p:cNvCxnSpPr>
            <a:cxnSpLocks/>
          </p:cNvCxnSpPr>
          <p:nvPr/>
        </p:nvCxnSpPr>
        <p:spPr>
          <a:xfrm flipH="1">
            <a:off x="1653843" y="1131436"/>
            <a:ext cx="488249" cy="137979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FF568A4-745A-4202-B3BA-8D75E10016EF}"/>
              </a:ext>
            </a:extLst>
          </p:cNvPr>
          <p:cNvSpPr txBox="1"/>
          <p:nvPr/>
        </p:nvSpPr>
        <p:spPr>
          <a:xfrm>
            <a:off x="2181107" y="967143"/>
            <a:ext cx="1099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6EC7"/>
                </a:solidFill>
              </a:rPr>
              <a:t>73 % RSV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5639196" y="1332168"/>
            <a:ext cx="118762" cy="486703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5688507" y="1003434"/>
            <a:ext cx="1762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6EC7"/>
                </a:solidFill>
              </a:rPr>
              <a:t>63 % COVID-19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5662346" y="5084609"/>
            <a:ext cx="192526" cy="486703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5740981" y="4702716"/>
            <a:ext cx="1762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6EC7"/>
                </a:solidFill>
              </a:rPr>
              <a:t>31 %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5583180" y="3207124"/>
            <a:ext cx="192526" cy="486703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5694130" y="2798081"/>
            <a:ext cx="1762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6EC7"/>
                </a:solidFill>
              </a:rPr>
              <a:t>45 % COVID-19</a:t>
            </a:r>
          </a:p>
        </p:txBody>
      </p:sp>
    </p:spTree>
    <p:extLst>
      <p:ext uri="{BB962C8B-B14F-4D97-AF65-F5344CB8AC3E}">
        <p14:creationId xmlns:p14="http://schemas.microsoft.com/office/powerpoint/2010/main" val="923081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1C2B4799-9BB0-4650-BC0C-600DB5E57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39" y="456459"/>
            <a:ext cx="7690579" cy="2819878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36AFD620-AAC5-4DCD-B229-5E192D785171}"/>
              </a:ext>
            </a:extLst>
          </p:cNvPr>
          <p:cNvSpPr/>
          <p:nvPr/>
        </p:nvSpPr>
        <p:spPr>
          <a:xfrm>
            <a:off x="6912898" y="3906269"/>
            <a:ext cx="263917" cy="1697543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2B9FF99-8BFD-4DF2-B46B-D85263972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119" y="3963951"/>
            <a:ext cx="7690579" cy="281987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42.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26.10.2021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196885" y="3564221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ICOSARI: SARI-Fälle in </a:t>
            </a:r>
            <a:r>
              <a:rPr lang="de-DE" sz="2000" dirty="0">
                <a:solidFill>
                  <a:srgbClr val="FF0000"/>
                </a:solidFill>
              </a:rPr>
              <a:t>Intensivbehandlung</a:t>
            </a:r>
            <a:r>
              <a:rPr lang="de-DE" sz="2000" dirty="0"/>
              <a:t>, Anteil mit COVID-19 bis 42. KW 2021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619852" y="1770689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23%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>
            <a:off x="7669529" y="1983340"/>
            <a:ext cx="1017389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8619852" y="4856618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44%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</p:cNvCxnSpPr>
          <p:nvPr/>
        </p:nvCxnSpPr>
        <p:spPr>
          <a:xfrm flipH="1" flipV="1">
            <a:off x="7715709" y="5038018"/>
            <a:ext cx="938091" cy="326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453283B-7B32-4443-B07C-3D953F5BBA07}"/>
              </a:ext>
            </a:extLst>
          </p:cNvPr>
          <p:cNvGrpSpPr/>
          <p:nvPr/>
        </p:nvGrpSpPr>
        <p:grpSpPr>
          <a:xfrm>
            <a:off x="2035174" y="1065802"/>
            <a:ext cx="5783258" cy="1146175"/>
            <a:chOff x="2035174" y="1065802"/>
            <a:chExt cx="5783258" cy="1146175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2211977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150395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4" y="106580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14D7546-8245-4A13-B390-3D13F7D3D406}"/>
              </a:ext>
            </a:extLst>
          </p:cNvPr>
          <p:cNvGrpSpPr/>
          <p:nvPr/>
        </p:nvGrpSpPr>
        <p:grpSpPr>
          <a:xfrm>
            <a:off x="2223540" y="4540734"/>
            <a:ext cx="5561559" cy="1050231"/>
            <a:chOff x="2223540" y="4540734"/>
            <a:chExt cx="5561559" cy="105023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5AF15E6D-1E11-4473-8FBF-19F501960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940090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8CC6832B-64C1-4D06-84B7-755E88FB9A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540734"/>
              <a:ext cx="556155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8AA6009E-0477-4476-BD7E-04E873A1AC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0" y="5590965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8240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629168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mit/ohne COVID-19 bis zur 42.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26.10.2021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6C2F282-4A88-47C6-8E31-0AFD88C7B493}"/>
              </a:ext>
            </a:extLst>
          </p:cNvPr>
          <p:cNvSpPr txBox="1"/>
          <p:nvPr/>
        </p:nvSpPr>
        <p:spPr>
          <a:xfrm>
            <a:off x="318253" y="2048937"/>
            <a:ext cx="112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Alle SARI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C4F4FAD-D1F7-4F21-85FF-A1B3B2591E5E}"/>
              </a:ext>
            </a:extLst>
          </p:cNvPr>
          <p:cNvCxnSpPr>
            <a:cxnSpLocks/>
          </p:cNvCxnSpPr>
          <p:nvPr/>
        </p:nvCxnSpPr>
        <p:spPr>
          <a:xfrm flipV="1">
            <a:off x="1495035" y="2230337"/>
            <a:ext cx="970009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6F55107C-A575-40E7-8078-FB5B5995FBD6}"/>
              </a:ext>
            </a:extLst>
          </p:cNvPr>
          <p:cNvSpPr txBox="1"/>
          <p:nvPr/>
        </p:nvSpPr>
        <p:spPr>
          <a:xfrm>
            <a:off x="318252" y="4439732"/>
            <a:ext cx="214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SARI mit </a:t>
            </a:r>
          </a:p>
          <a:p>
            <a:r>
              <a:rPr lang="de-DE" b="1" dirty="0"/>
              <a:t>Intensivbehandlung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9523691C-1112-48AF-8E4A-F302B20487F1}"/>
              </a:ext>
            </a:extLst>
          </p:cNvPr>
          <p:cNvCxnSpPr>
            <a:cxnSpLocks/>
          </p:cNvCxnSpPr>
          <p:nvPr/>
        </p:nvCxnSpPr>
        <p:spPr>
          <a:xfrm flipV="1">
            <a:off x="1495035" y="4621132"/>
            <a:ext cx="970009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08AC0C72-AD37-41F6-9761-47D780EA0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510" y="1087676"/>
            <a:ext cx="5851237" cy="286179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6BEF86D-041A-47EB-9342-AEAB65D93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849" y="3750396"/>
            <a:ext cx="5844899" cy="285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31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0A39F85-81ED-4D29-953F-851BBD531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84" y="3983457"/>
            <a:ext cx="5670010" cy="283500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(J09 – J22 + U07.1) bis zur 42.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26.10.2021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221262" y="137210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221262" y="4257271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6734" y="3684069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mit Intensivbehandlung bis zur 42. KW 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1" y="856579"/>
            <a:ext cx="5664868" cy="2832434"/>
          </a:xfrm>
          <a:prstGeom prst="rect">
            <a:avLst/>
          </a:prstGeom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82063303-1343-4BF1-9FAA-5E9B4CFB28FE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8247940" y="5400815"/>
            <a:ext cx="219510" cy="284080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4EC0DB32-4A55-4A7D-AB2A-EE487818B655}"/>
              </a:ext>
            </a:extLst>
          </p:cNvPr>
          <p:cNvSpPr txBox="1"/>
          <p:nvPr/>
        </p:nvSpPr>
        <p:spPr>
          <a:xfrm>
            <a:off x="8467450" y="5169982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E0ABF25-A9F0-4AFC-A69F-B288C6CD5CF5}"/>
              </a:ext>
            </a:extLst>
          </p:cNvPr>
          <p:cNvCxnSpPr>
            <a:cxnSpLocks/>
          </p:cNvCxnSpPr>
          <p:nvPr/>
        </p:nvCxnSpPr>
        <p:spPr>
          <a:xfrm flipH="1">
            <a:off x="8099557" y="1751118"/>
            <a:ext cx="274696" cy="494440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EAB179A4-7707-44E9-91E3-D7FDCF8704A3}"/>
              </a:ext>
            </a:extLst>
          </p:cNvPr>
          <p:cNvSpPr txBox="1"/>
          <p:nvPr/>
        </p:nvSpPr>
        <p:spPr>
          <a:xfrm>
            <a:off x="8297067" y="1331229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F628505-FB4D-4E63-B228-17EBBF5DCBDC}"/>
              </a:ext>
            </a:extLst>
          </p:cNvPr>
          <p:cNvCxnSpPr>
            <a:cxnSpLocks/>
          </p:cNvCxnSpPr>
          <p:nvPr/>
        </p:nvCxnSpPr>
        <p:spPr>
          <a:xfrm flipH="1">
            <a:off x="8240902" y="4930190"/>
            <a:ext cx="279542" cy="649314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1D7B0C7E-78A8-42CB-9EAE-182565561D8F}"/>
              </a:ext>
            </a:extLst>
          </p:cNvPr>
          <p:cNvSpPr txBox="1"/>
          <p:nvPr/>
        </p:nvSpPr>
        <p:spPr>
          <a:xfrm>
            <a:off x="8412484" y="4493794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AA130145-EB42-4AF6-83CA-EE6987F2F971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8108755" y="2107005"/>
            <a:ext cx="303730" cy="333112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C22D1F38-11B6-4FC8-83BE-51032E574F9F}"/>
              </a:ext>
            </a:extLst>
          </p:cNvPr>
          <p:cNvSpPr txBox="1"/>
          <p:nvPr/>
        </p:nvSpPr>
        <p:spPr>
          <a:xfrm>
            <a:off x="8412485" y="1876172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F3B703AB-64CE-4EC6-9D7F-D9E4CD057DFD}"/>
              </a:ext>
            </a:extLst>
          </p:cNvPr>
          <p:cNvCxnSpPr>
            <a:cxnSpLocks/>
            <a:stCxn id="27" idx="1"/>
          </p:cNvCxnSpPr>
          <p:nvPr/>
        </p:nvCxnSpPr>
        <p:spPr>
          <a:xfrm flipH="1" flipV="1">
            <a:off x="8108755" y="2509649"/>
            <a:ext cx="274412" cy="33752"/>
          </a:xfrm>
          <a:prstGeom prst="straightConnector1">
            <a:avLst/>
          </a:prstGeom>
          <a:ln>
            <a:solidFill>
              <a:srgbClr val="045AA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AC798535-424B-4B19-91F9-E5E6AC9442B9}"/>
              </a:ext>
            </a:extLst>
          </p:cNvPr>
          <p:cNvSpPr txBox="1"/>
          <p:nvPr/>
        </p:nvSpPr>
        <p:spPr>
          <a:xfrm>
            <a:off x="8383167" y="2312568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45AA6"/>
                </a:solidFill>
              </a:rPr>
              <a:t>80 Jahre und älter</a:t>
            </a:r>
          </a:p>
        </p:txBody>
      </p:sp>
    </p:spTree>
    <p:extLst>
      <p:ext uri="{BB962C8B-B14F-4D97-AF65-F5344CB8AC3E}">
        <p14:creationId xmlns:p14="http://schemas.microsoft.com/office/powerpoint/2010/main" val="2328596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603" y="989877"/>
            <a:ext cx="4490320" cy="269419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COVID-SARI-Fälle (J09 – J22 + U07.1): Vgl. Herbst 2020 und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26.10.2021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6734" y="3684069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COVID-SARI-Fälle </a:t>
            </a:r>
            <a:r>
              <a:rPr lang="de-DE" u="sng" dirty="0"/>
              <a:t>mit Intensivbehandlung</a:t>
            </a:r>
            <a:r>
              <a:rPr lang="de-DE" dirty="0"/>
              <a:t>: Vgl. Herbst 2020 und 2021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10FE4B7-8DD2-4130-9754-FA1C1B17C980}"/>
              </a:ext>
            </a:extLst>
          </p:cNvPr>
          <p:cNvSpPr txBox="1"/>
          <p:nvPr/>
        </p:nvSpPr>
        <p:spPr>
          <a:xfrm>
            <a:off x="5884483" y="1159792"/>
            <a:ext cx="185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2021: bis KW 42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8388101-484D-4229-B3A8-83497E6DB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9877"/>
            <a:ext cx="4490320" cy="2694192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BAA6E89F-ADEA-463E-B170-06075A8AC293}"/>
              </a:ext>
            </a:extLst>
          </p:cNvPr>
          <p:cNvSpPr txBox="1"/>
          <p:nvPr/>
        </p:nvSpPr>
        <p:spPr>
          <a:xfrm>
            <a:off x="1898745" y="1159792"/>
            <a:ext cx="185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2020: bis KW 43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603" y="4155920"/>
            <a:ext cx="4490320" cy="2694192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0AC6B118-CF54-41AE-B2B6-64595FC3879E}"/>
              </a:ext>
            </a:extLst>
          </p:cNvPr>
          <p:cNvSpPr txBox="1"/>
          <p:nvPr/>
        </p:nvSpPr>
        <p:spPr>
          <a:xfrm>
            <a:off x="5966163" y="4350047"/>
            <a:ext cx="185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2021: bis KW 42</a:t>
            </a: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533CE499-CFAD-4DF1-95FA-F974B966ED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421" y="4155920"/>
            <a:ext cx="4490320" cy="2694192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A04B06B7-0AA4-41FA-BAE5-DE1E257E706E}"/>
              </a:ext>
            </a:extLst>
          </p:cNvPr>
          <p:cNvSpPr txBox="1"/>
          <p:nvPr/>
        </p:nvSpPr>
        <p:spPr>
          <a:xfrm>
            <a:off x="1980425" y="4350047"/>
            <a:ext cx="185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2020: bis KW 43</a:t>
            </a:r>
          </a:p>
        </p:txBody>
      </p:sp>
    </p:spTree>
    <p:extLst>
      <p:ext uri="{BB962C8B-B14F-4D97-AF65-F5344CB8AC3E}">
        <p14:creationId xmlns:p14="http://schemas.microsoft.com/office/powerpoint/2010/main" val="3604837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1385</Words>
  <Application>Microsoft Office PowerPoint</Application>
  <PresentationFormat>Bildschirmpräsentation (4:3)</PresentationFormat>
  <Paragraphs>145</Paragraphs>
  <Slides>12</Slides>
  <Notes>12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ＭＳ 明朝</vt:lpstr>
      <vt:lpstr>Wingdings</vt:lpstr>
      <vt:lpstr>Office-Design</vt:lpstr>
      <vt:lpstr>Ergebnisse der  syndromischen ARE-Surveillance GrippeWeb,  Arbeitsgemeinschaft Influenza, ICOSARI KiTa- und Schulausbrüche (Meldedaten) Datenstand 26.10.2021</vt:lpstr>
      <vt:lpstr>GrippeWeb bis zur 42. KW 2021 </vt:lpstr>
      <vt:lpstr>Arbeitsgemeinschaft Influenza ARE-Konsultationen bis zur 42.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 (n=4.114)</vt:lpstr>
      <vt:lpstr>Ausbrüche in Schulen (n=4.608)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2674</cp:revision>
  <cp:lastPrinted>2020-05-13T06:04:10Z</cp:lastPrinted>
  <dcterms:created xsi:type="dcterms:W3CDTF">2015-11-02T12:29:13Z</dcterms:created>
  <dcterms:modified xsi:type="dcterms:W3CDTF">2021-10-27T07:18:25Z</dcterms:modified>
</cp:coreProperties>
</file>