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5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37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103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103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103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103%20Krisenst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103%20Krisensta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AGI Altersgruppen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E5-4B81-93E9-E9C4C14A4A3D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E5-4B81-93E9-E9C4C14A4A3D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5E5-4B81-93E9-E9C4C14A4A3D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5E5-4B81-93E9-E9C4C14A4A3D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5E5-4B81-93E9-E9C4C14A4A3D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5E5-4B81-93E9-E9C4C14A4A3D}"/>
              </c:ext>
            </c:extLst>
          </c:dPt>
          <c:cat>
            <c:strRef>
              <c:f>Probeneingang!$F$2:$F$7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Probeneingang!$G$2:$G$7</c:f>
              <c:numCache>
                <c:formatCode>0.00%</c:formatCode>
                <c:ptCount val="6"/>
                <c:pt idx="0">
                  <c:v>0.34146341463414637</c:v>
                </c:pt>
                <c:pt idx="1">
                  <c:v>0.12682926829268293</c:v>
                </c:pt>
                <c:pt idx="2">
                  <c:v>0.17560975609756097</c:v>
                </c:pt>
                <c:pt idx="3">
                  <c:v>0.26829268292682928</c:v>
                </c:pt>
                <c:pt idx="4">
                  <c:v>7.8048780487804878E-2</c:v>
                </c:pt>
                <c:pt idx="5">
                  <c:v>9.7560975609756097E-3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5E5-4B81-93E9-E9C4C14A4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133792"/>
        <c:axId val="342134448"/>
      </c:barChart>
      <c:catAx>
        <c:axId val="342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4448"/>
        <c:crosses val="autoZero"/>
        <c:auto val="1"/>
        <c:lblAlgn val="ctr"/>
        <c:lblOffset val="100"/>
        <c:noMultiLvlLbl val="0"/>
      </c:catAx>
      <c:valAx>
        <c:axId val="3421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Probeneingang!$C$2:$C$67</c:f>
              <c:numCache>
                <c:formatCode>General</c:formatCode>
                <c:ptCount val="66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97</c:v>
                </c:pt>
                <c:pt idx="46">
                  <c:v>112</c:v>
                </c:pt>
                <c:pt idx="47">
                  <c:v>112</c:v>
                </c:pt>
                <c:pt idx="48">
                  <c:v>135</c:v>
                </c:pt>
                <c:pt idx="49">
                  <c:v>209</c:v>
                </c:pt>
                <c:pt idx="50">
                  <c:v>194</c:v>
                </c:pt>
                <c:pt idx="51">
                  <c:v>201</c:v>
                </c:pt>
                <c:pt idx="52">
                  <c:v>173</c:v>
                </c:pt>
                <c:pt idx="53">
                  <c:v>207</c:v>
                </c:pt>
                <c:pt idx="54">
                  <c:v>191</c:v>
                </c:pt>
                <c:pt idx="55">
                  <c:v>233</c:v>
                </c:pt>
                <c:pt idx="56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5-485E-ABE9-2C00F368F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9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'SARS-CoV-2'!$A$2:$B$99</c:f>
              <c:multiLvlStrCache>
                <c:ptCount val="98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  <c:pt idx="85">
                    <c:v>40</c:v>
                  </c:pt>
                  <c:pt idx="86">
                    <c:v>41</c:v>
                  </c:pt>
                  <c:pt idx="87">
                    <c:v>42</c:v>
                  </c:pt>
                  <c:pt idx="88">
                    <c:v>43</c:v>
                  </c:pt>
                  <c:pt idx="89">
                    <c:v>44</c:v>
                  </c:pt>
                  <c:pt idx="90">
                    <c:v>45</c:v>
                  </c:pt>
                  <c:pt idx="91">
                    <c:v>46</c:v>
                  </c:pt>
                  <c:pt idx="92">
                    <c:v>47</c:v>
                  </c:pt>
                  <c:pt idx="93">
                    <c:v>48</c:v>
                  </c:pt>
                  <c:pt idx="94">
                    <c:v>49</c:v>
                  </c:pt>
                  <c:pt idx="95">
                    <c:v>50</c:v>
                  </c:pt>
                  <c:pt idx="96">
                    <c:v>51</c:v>
                  </c:pt>
                  <c:pt idx="97">
                    <c:v>52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'SARS-CoV-2'!$C$2:$C$99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2.3809523809523809</c:v>
                </c:pt>
                <c:pt idx="77">
                  <c:v>1.0309278350515463</c:v>
                </c:pt>
                <c:pt idx="78">
                  <c:v>3.5714285714285712</c:v>
                </c:pt>
                <c:pt idx="79">
                  <c:v>6.25</c:v>
                </c:pt>
                <c:pt idx="80">
                  <c:v>2.2222222222222223</c:v>
                </c:pt>
                <c:pt idx="81">
                  <c:v>1.4354066985645932</c:v>
                </c:pt>
                <c:pt idx="82">
                  <c:v>3.0927835051546393</c:v>
                </c:pt>
                <c:pt idx="83">
                  <c:v>1.4925373134328357</c:v>
                </c:pt>
                <c:pt idx="84">
                  <c:v>3.4682080924855487</c:v>
                </c:pt>
                <c:pt idx="85">
                  <c:v>1.4492753623188406</c:v>
                </c:pt>
                <c:pt idx="86">
                  <c:v>2.0942408376963351</c:v>
                </c:pt>
                <c:pt idx="87">
                  <c:v>2.1367521367521367</c:v>
                </c:pt>
                <c:pt idx="88">
                  <c:v>3.9024390243902438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F1-46F6-8FF8-CF436BF98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layout>
        <c:manualLayout>
          <c:xMode val="edge"/>
          <c:yMode val="edge"/>
          <c:x val="0.20989187846189281"/>
          <c:y val="3.3573141486810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562580958500846E-2"/>
          <c:y val="0.1526162875473899"/>
          <c:w val="0.9147422957742456"/>
          <c:h val="0.67722659667541563"/>
        </c:manualLayout>
      </c:layout>
      <c:lineChart>
        <c:grouping val="standard"/>
        <c:varyColors val="0"/>
        <c:ser>
          <c:idx val="0"/>
          <c:order val="0"/>
          <c:tx>
            <c:strRef>
              <c:f>Influenza!$C$1</c:f>
              <c:strCache>
                <c:ptCount val="1"/>
                <c:pt idx="0">
                  <c:v>A(H3N2)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Influenza!$C$2:$C$68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0.52</c:v>
                </c:pt>
                <c:pt idx="52">
                  <c:v>0</c:v>
                </c:pt>
                <c:pt idx="53">
                  <c:v>0</c:v>
                </c:pt>
                <c:pt idx="54">
                  <c:v>0.48</c:v>
                </c:pt>
                <c:pt idx="55">
                  <c:v>0.52</c:v>
                </c:pt>
                <c:pt idx="56">
                  <c:v>0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A3-4AC1-AD3F-C7B8FBD8B179}"/>
            </c:ext>
          </c:extLst>
        </c:ser>
        <c:ser>
          <c:idx val="1"/>
          <c:order val="1"/>
          <c:tx>
            <c:strRef>
              <c:f>Influenza!$D$1</c:f>
              <c:strCache>
                <c:ptCount val="1"/>
                <c:pt idx="0">
                  <c:v>A(H1N1)pdm09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Influenza!$D$2:$D$68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A3-4AC1-AD3F-C7B8FBD8B179}"/>
            </c:ext>
          </c:extLst>
        </c:ser>
        <c:ser>
          <c:idx val="2"/>
          <c:order val="2"/>
          <c:tx>
            <c:strRef>
              <c:f>Influenza!$E$1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Influenza!$E$2:$E$68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A3-4AC1-AD3F-C7B8FBD8B179}"/>
            </c:ext>
          </c:extLst>
        </c:ser>
        <c:ser>
          <c:idx val="3"/>
          <c:order val="3"/>
          <c:tx>
            <c:strRef>
              <c:f>Influenza!$F$1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Influenza!$F$2:$F$68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A3-4AC1-AD3F-C7B8FBD8B179}"/>
            </c:ext>
          </c:extLst>
        </c:ser>
        <c:ser>
          <c:idx val="4"/>
          <c:order val="4"/>
          <c:tx>
            <c:strRef>
              <c:f>Influenza!$G$1</c:f>
              <c:strCache>
                <c:ptCount val="1"/>
                <c:pt idx="0">
                  <c:v>A (ohne Subtyp)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Influenza!$G$2:$G$68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0.5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A3-4AC1-AD3F-C7B8FBD8B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76816"/>
        <c:axId val="609179112"/>
      </c:lineChart>
      <c:catAx>
        <c:axId val="60917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9112"/>
        <c:crosses val="autoZero"/>
        <c:auto val="1"/>
        <c:lblAlgn val="ctr"/>
        <c:lblOffset val="100"/>
        <c:noMultiLvlLbl val="0"/>
      </c:catAx>
      <c:valAx>
        <c:axId val="609179112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681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580154577481321"/>
          <c:y val="5.1342592592592606E-2"/>
          <c:w val="0.58419845422518679"/>
          <c:h val="8.0935818274514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</a:t>
            </a:r>
            <a:r>
              <a:rPr lang="de-DE" baseline="0"/>
              <a:t> Coronaviren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174556010161924E-2"/>
          <c:y val="0.14335702828813066"/>
          <c:w val="0.91522480556041774"/>
          <c:h val="0.67193678915135613"/>
        </c:manualLayout>
      </c:layout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0.89</c:v>
                </c:pt>
                <c:pt idx="47">
                  <c:v>0</c:v>
                </c:pt>
                <c:pt idx="48">
                  <c:v>0.74074074074074081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1.1560693641618496</c:v>
                </c:pt>
                <c:pt idx="53">
                  <c:v>0</c:v>
                </c:pt>
                <c:pt idx="54">
                  <c:v>0.52356020942408377</c:v>
                </c:pt>
                <c:pt idx="55">
                  <c:v>0.49751243781094528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A9-4038-901B-AF5D6D50666A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A9-4038-901B-AF5D6D50666A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  <c:pt idx="46">
                  <c:v>12.5</c:v>
                </c:pt>
                <c:pt idx="47">
                  <c:v>6.25</c:v>
                </c:pt>
                <c:pt idx="48">
                  <c:v>5.9259259259259265</c:v>
                </c:pt>
                <c:pt idx="49">
                  <c:v>4.7846889952153111</c:v>
                </c:pt>
                <c:pt idx="50">
                  <c:v>9.2783505154639183</c:v>
                </c:pt>
                <c:pt idx="51">
                  <c:v>4.9751243781094532</c:v>
                </c:pt>
                <c:pt idx="52">
                  <c:v>7.5144508670520231</c:v>
                </c:pt>
                <c:pt idx="53">
                  <c:v>11.594202898550725</c:v>
                </c:pt>
                <c:pt idx="54">
                  <c:v>9.4240837696335085</c:v>
                </c:pt>
                <c:pt idx="55">
                  <c:v>6.9651741293532341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A9-4038-901B-AF5D6D50666A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0.89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A9-4038-901B-AF5D6D506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1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7057738256296029"/>
          <c:y val="3.7453703703703718E-2"/>
          <c:w val="0.313815759531493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406845406267E-2"/>
          <c:y val="0.14833001443265068"/>
          <c:w val="0.91493595323964683"/>
          <c:h val="0.66653525037908545"/>
        </c:manualLayout>
      </c:layout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u.a.'!$C$2:$C$67</c:f>
              <c:numCache>
                <c:formatCode>General</c:formatCode>
                <c:ptCount val="66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>
                  <c:v>26.19</c:v>
                </c:pt>
                <c:pt idx="45">
                  <c:v>32.99</c:v>
                </c:pt>
                <c:pt idx="46">
                  <c:v>33.93</c:v>
                </c:pt>
                <c:pt idx="47">
                  <c:v>23.214285714285715</c:v>
                </c:pt>
                <c:pt idx="48">
                  <c:v>35.555555555555557</c:v>
                </c:pt>
                <c:pt idx="49">
                  <c:v>38.277511961722489</c:v>
                </c:pt>
                <c:pt idx="50">
                  <c:v>34.020618556701031</c:v>
                </c:pt>
                <c:pt idx="51">
                  <c:v>37.313432835820898</c:v>
                </c:pt>
                <c:pt idx="52">
                  <c:v>41.618497109826592</c:v>
                </c:pt>
                <c:pt idx="53">
                  <c:v>32.367149758454104</c:v>
                </c:pt>
                <c:pt idx="54">
                  <c:v>27.748691099476442</c:v>
                </c:pt>
                <c:pt idx="55">
                  <c:v>26.068376068376072</c:v>
                </c:pt>
                <c:pt idx="56">
                  <c:v>15.121951219512194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B4-4522-89E4-F8BF49EEA4F7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30.93</c:v>
                </c:pt>
                <c:pt idx="46">
                  <c:v>22.32</c:v>
                </c:pt>
                <c:pt idx="47">
                  <c:v>25</c:v>
                </c:pt>
                <c:pt idx="48">
                  <c:v>14.814814814814813</c:v>
                </c:pt>
                <c:pt idx="49">
                  <c:v>15.789473684210526</c:v>
                </c:pt>
                <c:pt idx="50">
                  <c:v>15.979381443298967</c:v>
                </c:pt>
                <c:pt idx="51">
                  <c:v>10.44776119402985</c:v>
                </c:pt>
                <c:pt idx="52">
                  <c:v>6.9364161849710975</c:v>
                </c:pt>
                <c:pt idx="53">
                  <c:v>8.2100000000000009</c:v>
                </c:pt>
                <c:pt idx="54">
                  <c:v>8.3800000000000008</c:v>
                </c:pt>
                <c:pt idx="55">
                  <c:v>8.9700000000000006</c:v>
                </c:pt>
                <c:pt idx="56">
                  <c:v>3.4099999999999997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B4-4522-89E4-F8BF49EEA4F7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1.79</c:v>
                </c:pt>
                <c:pt idx="47">
                  <c:v>0.89285714285714279</c:v>
                </c:pt>
                <c:pt idx="48">
                  <c:v>0.74074074074074081</c:v>
                </c:pt>
                <c:pt idx="49">
                  <c:v>0</c:v>
                </c:pt>
                <c:pt idx="50">
                  <c:v>0.51546391752577314</c:v>
                </c:pt>
                <c:pt idx="51">
                  <c:v>0.99502487562189057</c:v>
                </c:pt>
                <c:pt idx="52">
                  <c:v>1.1560693641618496</c:v>
                </c:pt>
                <c:pt idx="53">
                  <c:v>0.96618357487922701</c:v>
                </c:pt>
                <c:pt idx="54">
                  <c:v>2.0942408376963351</c:v>
                </c:pt>
                <c:pt idx="55">
                  <c:v>0.85470085470085477</c:v>
                </c:pt>
                <c:pt idx="56">
                  <c:v>0.48780487804878048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B4-4522-89E4-F8BF49EEA4F7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4.12</c:v>
                </c:pt>
                <c:pt idx="46">
                  <c:v>6.25</c:v>
                </c:pt>
                <c:pt idx="47">
                  <c:v>4.4642857142857144</c:v>
                </c:pt>
                <c:pt idx="48">
                  <c:v>5.9259259259259265</c:v>
                </c:pt>
                <c:pt idx="49">
                  <c:v>11.961722488038278</c:v>
                </c:pt>
                <c:pt idx="50">
                  <c:v>11.855670103092782</c:v>
                </c:pt>
                <c:pt idx="51">
                  <c:v>21.890547263681594</c:v>
                </c:pt>
                <c:pt idx="52">
                  <c:v>29.47976878612717</c:v>
                </c:pt>
                <c:pt idx="53">
                  <c:v>34.29951690821256</c:v>
                </c:pt>
                <c:pt idx="54">
                  <c:v>33.507853403141361</c:v>
                </c:pt>
                <c:pt idx="55">
                  <c:v>27.777777777777779</c:v>
                </c:pt>
                <c:pt idx="56">
                  <c:v>29.756097560975608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B4-4522-89E4-F8BF49EEA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tickLblSkip val="2"/>
        <c:tickMarkSkip val="2"/>
        <c:noMultiLvlLbl val="1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310197510052451"/>
          <c:y val="3.2900232018561501E-2"/>
          <c:w val="0.29219831298440174"/>
          <c:h val="7.8306812576502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02.11.2021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02.11.2021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204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52 </a:t>
            </a:r>
            <a:r>
              <a:rPr lang="de-DE" sz="1400" dirty="0"/>
              <a:t>Arztpraxen (+7) / </a:t>
            </a:r>
            <a:r>
              <a:rPr lang="de-DE" sz="1400" dirty="0">
                <a:solidFill>
                  <a:srgbClr val="C00000"/>
                </a:solidFill>
              </a:rPr>
              <a:t>15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84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58% </a:t>
            </a:r>
            <a:r>
              <a:rPr lang="de-DE" dirty="0" err="1"/>
              <a:t>Positivenrate</a:t>
            </a:r>
            <a:r>
              <a:rPr lang="de-DE" dirty="0"/>
              <a:t> (119/204)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KW43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45A25AAD-B8BF-4E17-969D-D98A1092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345550"/>
              </p:ext>
            </p:extLst>
          </p:nvPr>
        </p:nvGraphicFramePr>
        <p:xfrm>
          <a:off x="334696" y="524660"/>
          <a:ext cx="45624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314443"/>
              </p:ext>
            </p:extLst>
          </p:nvPr>
        </p:nvGraphicFramePr>
        <p:xfrm>
          <a:off x="1061493" y="3553585"/>
          <a:ext cx="7021014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129009"/>
              </p:ext>
            </p:extLst>
          </p:nvPr>
        </p:nvGraphicFramePr>
        <p:xfrm>
          <a:off x="265901" y="761613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A90F50DA-6782-4823-8FA1-68C0438B2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864786"/>
              </p:ext>
            </p:extLst>
          </p:nvPr>
        </p:nvGraphicFramePr>
        <p:xfrm>
          <a:off x="289714" y="3576986"/>
          <a:ext cx="836771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2980125"/>
              </p:ext>
            </p:extLst>
          </p:nvPr>
        </p:nvGraphicFramePr>
        <p:xfrm>
          <a:off x="246543" y="919821"/>
          <a:ext cx="8415339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833615"/>
              </p:ext>
            </p:extLst>
          </p:nvPr>
        </p:nvGraphicFramePr>
        <p:xfrm>
          <a:off x="275119" y="3708400"/>
          <a:ext cx="838676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349</cp:revision>
  <cp:lastPrinted>2020-12-17T20:27:56Z</cp:lastPrinted>
  <dcterms:created xsi:type="dcterms:W3CDTF">2015-11-02T12:29:13Z</dcterms:created>
  <dcterms:modified xsi:type="dcterms:W3CDTF">2021-11-02T15:10:12Z</dcterms:modified>
</cp:coreProperties>
</file>