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  <p:sldId id="756" r:id="rId9"/>
    <p:sldId id="757" r:id="rId10"/>
    <p:sldId id="755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105" d="100"/>
          <a:sy n="105" d="100"/>
        </p:scale>
        <p:origin x="185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03.11.2021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20.10.2021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D153CD-428B-458C-864C-AE37631E9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FD7727-FE79-448A-94EA-1B936209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FA944-1CD6-4EDE-AA5F-76C33133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183B42-E0B5-4E8F-A93B-6C55FCF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2" y="-62628"/>
            <a:ext cx="7983646" cy="714291"/>
          </a:xfrm>
        </p:spPr>
        <p:txBody>
          <a:bodyPr/>
          <a:lstStyle/>
          <a:p>
            <a:r>
              <a:rPr lang="de-DE" dirty="0"/>
              <a:t>Altersverteilung Todesfälle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C5C362E-93A0-441F-838D-23B8934F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077118" cy="39665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1E4991-FC04-498B-8B99-6C9D64DC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64" y="606228"/>
            <a:ext cx="7425036" cy="32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 dirty="0"/>
              <a:t>03.11.2021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20D49B7-1930-415C-BCD8-D11160E5D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37072"/>
              </p:ext>
            </p:extLst>
          </p:nvPr>
        </p:nvGraphicFramePr>
        <p:xfrm>
          <a:off x="672880" y="827184"/>
          <a:ext cx="7798240" cy="4009119"/>
        </p:xfrm>
        <a:graphic>
          <a:graphicData uri="http://schemas.openxmlformats.org/drawingml/2006/table">
            <a:tbl>
              <a:tblPr firstRow="1" firstCol="1" bandRow="1"/>
              <a:tblGrid>
                <a:gridCol w="1057447">
                  <a:extLst>
                    <a:ext uri="{9D8B030D-6E8A-4147-A177-3AD203B41FA5}">
                      <a16:colId xmlns:a16="http://schemas.microsoft.com/office/drawing/2014/main" val="1180839090"/>
                    </a:ext>
                  </a:extLst>
                </a:gridCol>
                <a:gridCol w="1044467">
                  <a:extLst>
                    <a:ext uri="{9D8B030D-6E8A-4147-A177-3AD203B41FA5}">
                      <a16:colId xmlns:a16="http://schemas.microsoft.com/office/drawing/2014/main" val="1635802307"/>
                    </a:ext>
                  </a:extLst>
                </a:gridCol>
                <a:gridCol w="80374">
                  <a:extLst>
                    <a:ext uri="{9D8B030D-6E8A-4147-A177-3AD203B41FA5}">
                      <a16:colId xmlns:a16="http://schemas.microsoft.com/office/drawing/2014/main" val="1469467699"/>
                    </a:ext>
                  </a:extLst>
                </a:gridCol>
                <a:gridCol w="1197167">
                  <a:extLst>
                    <a:ext uri="{9D8B030D-6E8A-4147-A177-3AD203B41FA5}">
                      <a16:colId xmlns:a16="http://schemas.microsoft.com/office/drawing/2014/main" val="2707725671"/>
                    </a:ext>
                  </a:extLst>
                </a:gridCol>
                <a:gridCol w="1262829">
                  <a:extLst>
                    <a:ext uri="{9D8B030D-6E8A-4147-A177-3AD203B41FA5}">
                      <a16:colId xmlns:a16="http://schemas.microsoft.com/office/drawing/2014/main" val="2612241365"/>
                    </a:ext>
                  </a:extLst>
                </a:gridCol>
                <a:gridCol w="80374">
                  <a:extLst>
                    <a:ext uri="{9D8B030D-6E8A-4147-A177-3AD203B41FA5}">
                      <a16:colId xmlns:a16="http://schemas.microsoft.com/office/drawing/2014/main" val="1660598677"/>
                    </a:ext>
                  </a:extLst>
                </a:gridCol>
                <a:gridCol w="1375826">
                  <a:extLst>
                    <a:ext uri="{9D8B030D-6E8A-4147-A177-3AD203B41FA5}">
                      <a16:colId xmlns:a16="http://schemas.microsoft.com/office/drawing/2014/main" val="1649840547"/>
                    </a:ext>
                  </a:extLst>
                </a:gridCol>
                <a:gridCol w="80374">
                  <a:extLst>
                    <a:ext uri="{9D8B030D-6E8A-4147-A177-3AD203B41FA5}">
                      <a16:colId xmlns:a16="http://schemas.microsoft.com/office/drawing/2014/main" val="2568335370"/>
                    </a:ext>
                  </a:extLst>
                </a:gridCol>
                <a:gridCol w="1619382">
                  <a:extLst>
                    <a:ext uri="{9D8B030D-6E8A-4147-A177-3AD203B41FA5}">
                      <a16:colId xmlns:a16="http://schemas.microsoft.com/office/drawing/2014/main" val="2921858734"/>
                    </a:ext>
                  </a:extLst>
                </a:gridCol>
              </a:tblGrid>
              <a:tr h="4888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02.11.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03.11.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3657"/>
                  </a:ext>
                </a:extLst>
              </a:tr>
              <a:tr h="540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22439"/>
                  </a:ext>
                </a:extLst>
              </a:tr>
              <a:tr h="310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+20.398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+5.700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146,6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+78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+33.648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90641"/>
                  </a:ext>
                </a:extLst>
              </a:tr>
              <a:tr h="310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(4.638.419)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227.300]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[409/411]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[2.136]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+56.829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658231"/>
                  </a:ext>
                </a:extLst>
              </a:tr>
              <a:tr h="821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390816"/>
                  </a:ext>
                </a:extLst>
              </a:tr>
              <a:tr h="20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+1.244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+14.500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3,62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9,6 %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57.782.304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203518"/>
                  </a:ext>
                </a:extLst>
              </a:tr>
              <a:tr h="20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(311.317)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4.315.100)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[392/411]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55.566.259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390633"/>
                  </a:ext>
                </a:extLst>
              </a:tr>
              <a:tr h="6550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538344"/>
                  </a:ext>
                </a:extLst>
              </a:tr>
              <a:tr h="156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+194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8,27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+182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69,5 %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54244"/>
                  </a:ext>
                </a:extLst>
              </a:tr>
              <a:tr h="2468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(96.027)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[268/411]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66,8 % </a:t>
                      </a:r>
                      <a:r>
                        <a:rPr lang="de-DE" sz="10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393" marR="143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385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AE9045-E0C0-4D7A-BA85-83FDC12A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87" y="1013037"/>
            <a:ext cx="6586207" cy="413612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3B232B6-C2C2-4E9D-B2A3-432215C88FF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" y="1174704"/>
            <a:ext cx="7468280" cy="3817753"/>
          </a:xfrm>
          <a:prstGeom prst="rect">
            <a:avLst/>
          </a:prstGeom>
          <a:noFill/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D30CCC-2F67-4AFC-A98E-2DE2ADF8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2" y="777457"/>
            <a:ext cx="5835659" cy="41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Inzidenz der COVID-19-Fälle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8C2769-D7C0-4CA3-BD53-D9D9C55B6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1" y="1248564"/>
            <a:ext cx="7037397" cy="35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C226-BD8F-423A-8846-6884C8C0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03.11.2021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15400"/>
            <a:ext cx="7983646" cy="714291"/>
          </a:xfrm>
        </p:spPr>
        <p:txBody>
          <a:bodyPr/>
          <a:lstStyle/>
          <a:p>
            <a:r>
              <a:rPr lang="de-DE" dirty="0"/>
              <a:t>7-Tage-Inzidenz nach Landkreis und Altersgruppen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666A39-9C4F-4070-952D-862DD491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5401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D153CD-428B-458C-864C-AE37631E9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FD7727-FE79-448A-94EA-1B936209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FA944-1CD6-4EDE-AA5F-76C33133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183B42-E0B5-4E8F-A93B-6C55FCF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2" y="-62628"/>
            <a:ext cx="7983646" cy="714291"/>
          </a:xfrm>
        </p:spPr>
        <p:txBody>
          <a:bodyPr/>
          <a:lstStyle/>
          <a:p>
            <a:r>
              <a:rPr lang="de-DE"/>
              <a:t>Altersverteilung COVID-19-Fälle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D14454-5C26-41C7-A5B4-DC9A415DA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160"/>
            <a:ext cx="9144000" cy="38733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98D6FFB-4B7A-48DD-AA10-10F51C6C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30" y="750258"/>
            <a:ext cx="7436070" cy="31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8D153CD-428B-458C-864C-AE37631E9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6FD7727-FE79-448A-94EA-1B936209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20.10.2021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FA944-1CD6-4EDE-AA5F-76C33133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183B42-E0B5-4E8F-A93B-6C55FCF3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2" y="-62628"/>
            <a:ext cx="7983646" cy="714291"/>
          </a:xfrm>
        </p:spPr>
        <p:txBody>
          <a:bodyPr/>
          <a:lstStyle/>
          <a:p>
            <a:r>
              <a:rPr lang="de-DE" dirty="0"/>
              <a:t>Altersverteilung Hospitalisierte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3CC414-B000-4934-95F7-E243ECE8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160"/>
            <a:ext cx="9144000" cy="38733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82B799-1091-4250-B909-7B56D07E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89" y="807821"/>
            <a:ext cx="7525512" cy="31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Bildschirmpräsentation (16:9)</PresentationFormat>
  <Paragraphs>131</Paragraphs>
  <Slides>10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Verlauf der 7-Tage-Inzidenz der Bundesländer</vt:lpstr>
      <vt:lpstr>Nowcasting und 7-Tage-R-Wert</vt:lpstr>
      <vt:lpstr>Geografische Verteilung 7-Tage-Inzidenz nach Landkreis</vt:lpstr>
      <vt:lpstr>Inzidenz der COVID-19-Fälle nach Altersgruppe und Meldewoche</vt:lpstr>
      <vt:lpstr>7-Tage-Inzidenz nach Landkreis und Altersgruppen</vt:lpstr>
      <vt:lpstr>Altersverteilung COVID-19-Fälle</vt:lpstr>
      <vt:lpstr>Altersverteilung Hospitalisierte</vt:lpstr>
      <vt:lpstr>Altersverteilung Todesfälle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478</cp:revision>
  <dcterms:created xsi:type="dcterms:W3CDTF">2015-11-02T12:29:13Z</dcterms:created>
  <dcterms:modified xsi:type="dcterms:W3CDTF">2021-11-03T09:55:13Z</dcterms:modified>
</cp:coreProperties>
</file>