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98" r:id="rId3"/>
    <p:sldId id="310" r:id="rId4"/>
    <p:sldId id="305" r:id="rId5"/>
    <p:sldId id="295" r:id="rId6"/>
    <p:sldId id="322" r:id="rId7"/>
    <p:sldId id="318" r:id="rId8"/>
    <p:sldId id="317" r:id="rId9"/>
    <p:sldId id="321" r:id="rId10"/>
    <p:sldId id="320" r:id="rId11"/>
    <p:sldId id="319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3-2021\Daten\2021-11-01_sequencing_desh_report_KW42_s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Datenquellen!$O$1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Datenquellen!$O$2:$O$43</c:f>
              <c:numCache>
                <c:formatCode>General</c:formatCode>
                <c:ptCount val="42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5.359847422449094E-2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3.4095656754645695E-2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5.5601027348931728E-2</c:v>
                </c:pt>
                <c:pt idx="19">
                  <c:v>7.5874490473030617E-2</c:v>
                </c:pt>
                <c:pt idx="20">
                  <c:v>9.6494748812629608E-2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0.14392059553349876</c:v>
                </c:pt>
                <c:pt idx="24">
                  <c:v>0.16365148679559161</c:v>
                </c:pt>
                <c:pt idx="25">
                  <c:v>0.2046500920810313</c:v>
                </c:pt>
                <c:pt idx="26">
                  <c:v>0.16163250629270046</c:v>
                </c:pt>
                <c:pt idx="27">
                  <c:v>0.12480705622932746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9.0390311901028059E-2</c:v>
                </c:pt>
                <c:pt idx="31">
                  <c:v>9.0153580214081513E-2</c:v>
                </c:pt>
                <c:pt idx="32">
                  <c:v>8.4190089573313337E-2</c:v>
                </c:pt>
                <c:pt idx="33">
                  <c:v>6.7695280654609141E-2</c:v>
                </c:pt>
                <c:pt idx="34">
                  <c:v>5.9175326852162251E-2</c:v>
                </c:pt>
                <c:pt idx="35">
                  <c:v>6.4349866607070524E-2</c:v>
                </c:pt>
                <c:pt idx="36">
                  <c:v>6.6283125264839135E-2</c:v>
                </c:pt>
                <c:pt idx="37">
                  <c:v>7.1116341627437796E-2</c:v>
                </c:pt>
                <c:pt idx="38">
                  <c:v>6.5506192396313362E-2</c:v>
                </c:pt>
                <c:pt idx="39">
                  <c:v>6.6660898156961149E-2</c:v>
                </c:pt>
                <c:pt idx="40">
                  <c:v>3.3937867596246868E-2</c:v>
                </c:pt>
                <c:pt idx="41">
                  <c:v>1.9469827941055406E-2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B0-4CCA-852C-C5A53D8AF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lineChart>
        <c:grouping val="standard"/>
        <c:varyColors val="0"/>
        <c:ser>
          <c:idx val="0"/>
          <c:order val="0"/>
          <c:tx>
            <c:strRef>
              <c:f>Datenquellen!$M$1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Datenquellen!$M$2:$M$43</c:f>
              <c:numCache>
                <c:formatCode>#,##0</c:formatCode>
                <c:ptCount val="42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>
                  <c:v>66238</c:v>
                </c:pt>
                <c:pt idx="34">
                  <c:v>74575</c:v>
                </c:pt>
                <c:pt idx="35">
                  <c:v>71593</c:v>
                </c:pt>
                <c:pt idx="36">
                  <c:v>61358</c:v>
                </c:pt>
                <c:pt idx="37">
                  <c:v>53532</c:v>
                </c:pt>
                <c:pt idx="38">
                  <c:v>55552</c:v>
                </c:pt>
                <c:pt idx="39">
                  <c:v>57785</c:v>
                </c:pt>
                <c:pt idx="40">
                  <c:v>65119</c:v>
                </c:pt>
                <c:pt idx="41">
                  <c:v>97176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B0-4CCA-852C-C5A53D8AF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169544"/>
        <c:axId val="685167904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85167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der COVID-19 Fälle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5169544"/>
        <c:crosses val="max"/>
        <c:crossBetween val="between"/>
      </c:valAx>
      <c:catAx>
        <c:axId val="685169544"/>
        <c:scaling>
          <c:orientation val="minMax"/>
        </c:scaling>
        <c:delete val="1"/>
        <c:axPos val="b"/>
        <c:majorTickMark val="out"/>
        <c:minorTickMark val="none"/>
        <c:tickLblPos val="nextTo"/>
        <c:crossAx val="685167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AY.4.2 (n=320)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Tabelle2!$A$1</c:f>
              <c:strCache>
                <c:ptCount val="1"/>
                <c:pt idx="0">
                  <c:v>AY.4.2_Anzahl (all)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Tabelle2!$A$2:$A$42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11</c:v>
                </c:pt>
                <c:pt idx="6">
                  <c:v>12</c:v>
                </c:pt>
                <c:pt idx="7">
                  <c:v>8</c:v>
                </c:pt>
                <c:pt idx="8">
                  <c:v>14</c:v>
                </c:pt>
                <c:pt idx="9">
                  <c:v>40</c:v>
                </c:pt>
                <c:pt idx="10">
                  <c:v>50</c:v>
                </c:pt>
                <c:pt idx="11">
                  <c:v>38</c:v>
                </c:pt>
                <c:pt idx="12">
                  <c:v>66</c:v>
                </c:pt>
                <c:pt idx="13">
                  <c:v>39</c:v>
                </c:pt>
                <c:pt idx="14">
                  <c:v>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B8-431A-913D-213804ECF15D}"/>
            </c:ext>
          </c:extLst>
        </c:ser>
        <c:ser>
          <c:idx val="2"/>
          <c:order val="2"/>
          <c:tx>
            <c:strRef>
              <c:f>Tabelle2!$C$1</c:f>
              <c:strCache>
                <c:ptCount val="1"/>
                <c:pt idx="0">
                  <c:v>AY.4.2_Anzahl (Stichprobe)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Tabelle2!$C$2:$C$42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9</c:v>
                </c:pt>
                <c:pt idx="10">
                  <c:v>4</c:v>
                </c:pt>
                <c:pt idx="11">
                  <c:v>11</c:v>
                </c:pt>
                <c:pt idx="12">
                  <c:v>17</c:v>
                </c:pt>
                <c:pt idx="13">
                  <c:v>9</c:v>
                </c:pt>
                <c:pt idx="14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7B8-431A-913D-213804EC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431696"/>
        <c:axId val="1058433008"/>
      </c:barChart>
      <c:lineChart>
        <c:grouping val="standard"/>
        <c:varyColors val="0"/>
        <c:ser>
          <c:idx val="1"/>
          <c:order val="1"/>
          <c:tx>
            <c:strRef>
              <c:f>Tabelle2!$B$1</c:f>
              <c:strCache>
                <c:ptCount val="1"/>
                <c:pt idx="0">
                  <c:v>AY.4.2_Anteil (%) (all)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Tabelle2!$B$2:$B$42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0.3</c:v>
                </c:pt>
                <c:pt idx="10">
                  <c:v>0.4</c:v>
                </c:pt>
                <c:pt idx="11">
                  <c:v>0.4</c:v>
                </c:pt>
                <c:pt idx="12">
                  <c:v>0.8</c:v>
                </c:pt>
                <c:pt idx="13">
                  <c:v>0.5</c:v>
                </c:pt>
                <c:pt idx="14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7B8-431A-913D-213804ECF15D}"/>
            </c:ext>
          </c:extLst>
        </c:ser>
        <c:ser>
          <c:idx val="3"/>
          <c:order val="3"/>
          <c:tx>
            <c:strRef>
              <c:f>Tabelle2!$D$1</c:f>
              <c:strCache>
                <c:ptCount val="1"/>
                <c:pt idx="0">
                  <c:v>AY.4.2_Anteil (%) (Stichprobe)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Tabelle2!$D$2:$D$42</c:f>
              <c:numCache>
                <c:formatCode>General</c:formatCode>
                <c:ptCount val="15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0.3</c:v>
                </c:pt>
                <c:pt idx="6">
                  <c:v>0.2</c:v>
                </c:pt>
                <c:pt idx="7">
                  <c:v>0.1</c:v>
                </c:pt>
                <c:pt idx="8">
                  <c:v>0</c:v>
                </c:pt>
                <c:pt idx="9">
                  <c:v>0.2</c:v>
                </c:pt>
                <c:pt idx="10">
                  <c:v>0.1</c:v>
                </c:pt>
                <c:pt idx="11">
                  <c:v>0.3</c:v>
                </c:pt>
                <c:pt idx="12">
                  <c:v>0.5</c:v>
                </c:pt>
                <c:pt idx="13">
                  <c:v>0.2</c:v>
                </c:pt>
                <c:pt idx="14">
                  <c:v>0.4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7B8-431A-913D-213804EC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444160"/>
        <c:axId val="1058448424"/>
      </c:lineChart>
      <c:catAx>
        <c:axId val="105843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Kalenderwoche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33008"/>
        <c:crosses val="autoZero"/>
        <c:auto val="1"/>
        <c:lblAlgn val="ctr"/>
        <c:lblOffset val="100"/>
        <c:noMultiLvlLbl val="0"/>
      </c:catAx>
      <c:valAx>
        <c:axId val="105843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Anzahl</a:t>
                </a:r>
                <a:r>
                  <a:rPr lang="de-DE" baseline="0" dirty="0"/>
                  <a:t> </a:t>
                </a:r>
                <a:r>
                  <a:rPr lang="de-DE" dirty="0"/>
                  <a:t>Sequenzen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31696"/>
        <c:crosses val="autoZero"/>
        <c:crossBetween val="between"/>
      </c:valAx>
      <c:valAx>
        <c:axId val="1058448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44160"/>
        <c:crosses val="max"/>
        <c:crossBetween val="between"/>
      </c:valAx>
      <c:catAx>
        <c:axId val="105844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8448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schemeClr val="bg1">
          <a:lumMod val="75000"/>
          <a:alpha val="40000"/>
        </a:scheme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0.84142</cdr:x>
      <cdr:y>0.1716</cdr:y>
    </cdr:from>
    <cdr:to>
      <cdr:x>0.87767</cdr:x>
      <cdr:y>0.6704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5609051" y="449116"/>
          <a:ext cx="241649" cy="13054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</a:t>
            </a:r>
            <a:br>
              <a:rPr lang="de-DE" dirty="0"/>
            </a:br>
            <a:r>
              <a:rPr lang="de-DE" dirty="0"/>
              <a:t>Berlin, 03.11.2021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BB2367-45EA-4E47-A245-00CE5B3F6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Aktuell </a:t>
            </a:r>
            <a:r>
              <a:rPr lang="de-DE" dirty="0" err="1"/>
              <a:t>besonder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1432ED-55B8-448F-B87B-52EB8E87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1063D4-815F-452C-B24C-D7FB4A12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498AD5A-B17D-4267-9AB9-A6CEE388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Delta </a:t>
            </a:r>
            <a:r>
              <a:rPr lang="de-DE" dirty="0" err="1"/>
              <a:t>lineages</a:t>
            </a:r>
            <a:r>
              <a:rPr lang="de-DE" dirty="0"/>
              <a:t>: kumulatives Wachstum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0F4762-391F-4925-BC5F-D1227F9B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43" y="164338"/>
            <a:ext cx="3317988" cy="46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0967D1-9651-4262-BFB4-E2D35BE8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83E447-80F5-4224-BC97-2A199D9D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971F3-4981-4455-AA17-0D76909F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13991"/>
            <a:ext cx="7983646" cy="714291"/>
          </a:xfrm>
        </p:spPr>
        <p:txBody>
          <a:bodyPr/>
          <a:lstStyle/>
          <a:p>
            <a:r>
              <a:rPr lang="de-DE" dirty="0"/>
              <a:t>Delta </a:t>
            </a:r>
            <a:r>
              <a:rPr lang="de-DE" dirty="0" err="1"/>
              <a:t>with</a:t>
            </a:r>
            <a:r>
              <a:rPr lang="de-DE" dirty="0"/>
              <a:t> E484K + R408S (AY.33 </a:t>
            </a:r>
            <a:r>
              <a:rPr lang="de-DE" dirty="0" err="1"/>
              <a:t>with</a:t>
            </a:r>
            <a:r>
              <a:rPr lang="de-DE" dirty="0"/>
              <a:t> E484K + R408S)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1A0A0F-8856-4D63-BE72-D4670D94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8" y="1424568"/>
            <a:ext cx="8163232" cy="36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40913"/>
              </p:ext>
            </p:extLst>
          </p:nvPr>
        </p:nvGraphicFramePr>
        <p:xfrm>
          <a:off x="478532" y="1374859"/>
          <a:ext cx="8186935" cy="285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440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250630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1382670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112087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3707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2248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j-lt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und weitere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157749" y="1100541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20072"/>
              </p:ext>
            </p:extLst>
          </p:nvPr>
        </p:nvGraphicFramePr>
        <p:xfrm>
          <a:off x="1157749" y="1865535"/>
          <a:ext cx="6217100" cy="146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941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759941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996293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  <a:gridCol w="386011">
                  <a:extLst>
                    <a:ext uri="{9D8B030D-6E8A-4147-A177-3AD203B41FA5}">
                      <a16:colId xmlns:a16="http://schemas.microsoft.com/office/drawing/2014/main" val="3618625330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B.1.621 (</a:t>
                      </a:r>
                      <a:r>
                        <a:rPr lang="de-DE" sz="1100" dirty="0" err="1">
                          <a:effectLst/>
                        </a:rPr>
                        <a:t>My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C.37 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(Lambda)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10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de-DE" sz="110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DE" sz="110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033089" y="1100541"/>
            <a:ext cx="38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(alle Datensätze,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pango</a:t>
            </a:r>
            <a:r>
              <a:rPr lang="de-DE" dirty="0"/>
              <a:t>.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E94CF5-4B1E-40EB-9797-0B69C0FABADD}"/>
              </a:ext>
            </a:extLst>
          </p:cNvPr>
          <p:cNvSpPr/>
          <p:nvPr/>
        </p:nvSpPr>
        <p:spPr>
          <a:xfrm>
            <a:off x="5708193" y="3312377"/>
            <a:ext cx="9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* w/o E484K</a:t>
            </a:r>
          </a:p>
        </p:txBody>
      </p:sp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85816"/>
            <a:ext cx="7983646" cy="714291"/>
          </a:xfrm>
        </p:spPr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51383"/>
              </p:ext>
            </p:extLst>
          </p:nvPr>
        </p:nvGraphicFramePr>
        <p:xfrm>
          <a:off x="6510446" y="842961"/>
          <a:ext cx="2286000" cy="3415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038318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BDD5D86-0D68-4006-8679-267A63585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168512"/>
              </p:ext>
            </p:extLst>
          </p:nvPr>
        </p:nvGraphicFramePr>
        <p:xfrm>
          <a:off x="-55519" y="1420753"/>
          <a:ext cx="6666173" cy="261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C1006-74FD-4A93-AB51-B842C1A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779FE6-9424-437E-B0D8-185B5350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41513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3796832" y="3508377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184506" y="354237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3494775" y="3785718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4891181" y="3781961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129" y="563218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Linien mit </a:t>
            </a:r>
            <a:r>
              <a:rPr lang="de-DE" sz="1600" dirty="0" err="1"/>
              <a:t>char</a:t>
            </a:r>
            <a:r>
              <a:rPr lang="de-DE" sz="1600" dirty="0"/>
              <a:t>. Mutationen: 520 (KW27-42/2021)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sz="2400" dirty="0"/>
              <a:t>Delta </a:t>
            </a:r>
            <a:r>
              <a:rPr lang="de-DE" sz="2400" dirty="0" err="1"/>
              <a:t>with</a:t>
            </a:r>
            <a:r>
              <a:rPr lang="de-DE" sz="2400" dirty="0"/>
              <a:t> Y145H+A222V (</a:t>
            </a:r>
            <a:r>
              <a:rPr lang="de-DE" dirty="0"/>
              <a:t>AY.4.2)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94395"/>
              </p:ext>
            </p:extLst>
          </p:nvPr>
        </p:nvGraphicFramePr>
        <p:xfrm>
          <a:off x="781921" y="1556786"/>
          <a:ext cx="3286651" cy="111070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875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128836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933409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32191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(n=27.482)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(n=100)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35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6,24%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Verstorben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0,56%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3,19%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Vaccinated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18,0%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17,36%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10" name="AutoShape 2" descr="http://127.0.0.1:45856/graphics/fe73c94a-092e-4101-aae7-113a85815071.png">
            <a:extLst>
              <a:ext uri="{FF2B5EF4-FFF2-40B4-BE49-F238E27FC236}">
                <a16:creationId xmlns:a16="http://schemas.microsoft.com/office/drawing/2014/main" id="{7068FD2B-DD4C-4C55-821C-14DEB7CD5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03.11.2021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2FB092-E5A0-4E9C-85BF-211EBADD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71" y="2745362"/>
            <a:ext cx="3509014" cy="17811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81068E5-D655-4A9F-BD61-4A6CB760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02" y="1300512"/>
            <a:ext cx="4086904" cy="16797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993642-7E88-4F88-AE97-1C3A297D9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702" y="3099175"/>
            <a:ext cx="3716095" cy="141495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D6650DF-E675-4992-B723-646C779637E5}"/>
              </a:ext>
            </a:extLst>
          </p:cNvPr>
          <p:cNvSpPr/>
          <p:nvPr/>
        </p:nvSpPr>
        <p:spPr>
          <a:xfrm>
            <a:off x="5089702" y="45634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i="1" dirty="0">
                <a:latin typeface="Arial" panose="020B0604020202020204" pitchFamily="34" charset="0"/>
              </a:rPr>
              <a:t>Quelle: SARS-CoV-2 variants of concern and variants under investigation in England, </a:t>
            </a:r>
            <a:br>
              <a:rPr lang="en-US" sz="700" i="1" dirty="0"/>
            </a:br>
            <a:r>
              <a:rPr lang="en-US" sz="700" i="1" dirty="0">
                <a:latin typeface="Arial" panose="020B0604020202020204" pitchFamily="34" charset="0"/>
              </a:rPr>
              <a:t>Technical briefing 26, 22 October 2021</a:t>
            </a:r>
            <a:endParaRPr lang="de-DE" sz="700" i="1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0A9F8-1B82-4A67-A6DF-2E64F545D01F}"/>
              </a:ext>
            </a:extLst>
          </p:cNvPr>
          <p:cNvSpPr/>
          <p:nvPr/>
        </p:nvSpPr>
        <p:spPr>
          <a:xfrm>
            <a:off x="618225" y="1134787"/>
            <a:ext cx="1122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Stand 24.10.21</a:t>
            </a:r>
          </a:p>
        </p:txBody>
      </p:sp>
    </p:spTree>
    <p:extLst>
      <p:ext uri="{BB962C8B-B14F-4D97-AF65-F5344CB8AC3E}">
        <p14:creationId xmlns:p14="http://schemas.microsoft.com/office/powerpoint/2010/main" val="130711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5A48D0-3258-4D58-B53C-F17F156D3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2A1778-C1A6-4723-A532-829B49B2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AADB1D-BCCC-48DE-AE7B-BA33109B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47855F-0072-4669-B06A-D272E1C9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47655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F0AF92B-E2BC-4F96-A4EF-7DB44D0A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" r="7814" b="3831"/>
          <a:stretch/>
        </p:blipFill>
        <p:spPr>
          <a:xfrm>
            <a:off x="5327282" y="1050283"/>
            <a:ext cx="3672349" cy="4152173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634181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Linien mit </a:t>
            </a:r>
            <a:r>
              <a:rPr lang="de-DE" sz="1600" dirty="0" err="1"/>
              <a:t>char</a:t>
            </a:r>
            <a:r>
              <a:rPr lang="de-DE" sz="1600" dirty="0"/>
              <a:t>. Mutationen: 315xAY.4.2, 82xB.1.617.2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dirty="0"/>
              <a:t>AY.4.2 </a:t>
            </a:r>
            <a:r>
              <a:rPr lang="de-DE" sz="1600" dirty="0"/>
              <a:t>(Stand 24.10.21)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04994"/>
              </p:ext>
            </p:extLst>
          </p:nvPr>
        </p:nvGraphicFramePr>
        <p:xfrm>
          <a:off x="781921" y="1287433"/>
          <a:ext cx="3286651" cy="111070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875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128836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933409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32191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(n=27.482)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(n=100)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Altersmedian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35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6,24%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Verstorben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0,56%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3,19%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Vaccinated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18,0%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17,36%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12F8CA5-3CFA-48C8-B2B0-06E8826AD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14542"/>
              </p:ext>
            </p:extLst>
          </p:nvPr>
        </p:nvGraphicFramePr>
        <p:xfrm>
          <a:off x="144369" y="2571750"/>
          <a:ext cx="4995444" cy="246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2" descr="http://127.0.0.1:45856/graphics/fe73c94a-092e-4101-aae7-113a85815071.png">
            <a:extLst>
              <a:ext uri="{FF2B5EF4-FFF2-40B4-BE49-F238E27FC236}">
                <a16:creationId xmlns:a16="http://schemas.microsoft.com/office/drawing/2014/main" id="{7068FD2B-DD4C-4C55-821C-14DEB7CD5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D3C33CA-0C78-4FCE-9CE1-3D0ABFD10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24"/>
          <a:stretch/>
        </p:blipFill>
        <p:spPr>
          <a:xfrm>
            <a:off x="7576433" y="-48026"/>
            <a:ext cx="1552576" cy="163006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77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A57519-4E8E-4797-89A4-D80FA47E1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Beispiel für Effekt von</a:t>
            </a:r>
            <a:br>
              <a:rPr lang="de-DE" dirty="0"/>
            </a:br>
            <a:r>
              <a:rPr lang="de-DE" dirty="0"/>
              <a:t>Versionsunterschiede</a:t>
            </a:r>
          </a:p>
          <a:p>
            <a:r>
              <a:rPr lang="de-DE" dirty="0"/>
              <a:t>Stetige Erweiterung der Sublinien </a:t>
            </a:r>
            <a:br>
              <a:rPr lang="de-DE" dirty="0"/>
            </a:br>
            <a:r>
              <a:rPr lang="de-DE" dirty="0"/>
              <a:t>von Delta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mittlerweile &gt; 100 Sublinien</a:t>
            </a:r>
          </a:p>
          <a:p>
            <a:r>
              <a:rPr lang="de-DE" dirty="0">
                <a:sym typeface="Wingdings" panose="05000000000000000000" pitchFamily="2" charset="2"/>
              </a:rPr>
              <a:t>Kein konstantes Bild</a:t>
            </a:r>
          </a:p>
          <a:p>
            <a:r>
              <a:rPr lang="de-DE" dirty="0">
                <a:sym typeface="Wingdings" panose="05000000000000000000" pitchFamily="2" charset="2"/>
              </a:rPr>
              <a:t>Vergleichbarkeit schwierig.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D38A5C-7C4D-41F5-A3E6-C89FB68F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84F261-E407-4648-B8C0-3CD77DED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250D17-2362-43F1-8127-48399C17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Linienzuweisung mit </a:t>
            </a:r>
            <a:r>
              <a:rPr lang="de-DE" dirty="0" err="1"/>
              <a:t>pangolin</a:t>
            </a:r>
            <a:r>
              <a:rPr lang="de-DE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9B5D6F-7960-45DD-BAC3-4AA53554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17" y="68893"/>
            <a:ext cx="28398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Bildschirmpräsentation (16:9)</PresentationFormat>
  <Paragraphs>245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und weitere</vt:lpstr>
      <vt:lpstr>Anteile der Genomsequenzierung</vt:lpstr>
      <vt:lpstr>VOC /VOI</vt:lpstr>
      <vt:lpstr>Delta with Y145H+A222V (AY.4.2)</vt:lpstr>
      <vt:lpstr>extra</vt:lpstr>
      <vt:lpstr>AY.4.2 (Stand 24.10.21)</vt:lpstr>
      <vt:lpstr>Linienzuweisung mit pangolin </vt:lpstr>
      <vt:lpstr>Delta lineages: kumulatives Wachstum</vt:lpstr>
      <vt:lpstr>Delta with E484K + R408S (AY.33 with E484K + R408S)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747</cp:revision>
  <dcterms:created xsi:type="dcterms:W3CDTF">2015-11-02T12:29:13Z</dcterms:created>
  <dcterms:modified xsi:type="dcterms:W3CDTF">2021-11-03T10:09:54Z</dcterms:modified>
</cp:coreProperties>
</file>