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655" r:id="rId5"/>
    <p:sldId id="656" r:id="rId6"/>
    <p:sldId id="657" r:id="rId7"/>
    <p:sldId id="658" r:id="rId8"/>
    <p:sldId id="659" r:id="rId9"/>
    <p:sldId id="660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4040" autoAdjust="0"/>
  </p:normalViewPr>
  <p:slideViewPr>
    <p:cSldViewPr snapToGrid="0" snapToObjects="1">
      <p:cViewPr varScale="1">
        <p:scale>
          <a:sx n="53" d="100"/>
          <a:sy n="53" d="100"/>
        </p:scale>
        <p:origin x="1568" y="5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-72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Seit September mit kleineren Schwankungen im Trend relativ konstant bei etwa 65 Ausbrüchen pro Woche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seit Okt zurückgegangen (von 58 auf 44%); AG 15+ nimmt zu; CAVE: Meldeverzug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Gegensatz zu Schulausbrüchen deutlich unter Niveau von Welle 2 und 3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215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 (n=28), SN (n=25)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vor; insgesamt 16 Ausbrüche mit &gt;=10Fällen; bis zu 62 Fälle/Ausbruch (allerdings waren hier NUR AG15+ involviert</a:t>
            </a:r>
            <a:r>
              <a:rPr lang="de-DE" dirty="0">
                <a:sym typeface="Wingdings" panose="05000000000000000000" pitchFamily="2" charset="2"/>
              </a:rPr>
              <a:t> falsch zugeordnet?)</a:t>
            </a:r>
            <a:endParaRPr lang="de-DE" dirty="0"/>
          </a:p>
          <a:p>
            <a:pPr marL="171450" lvl="0" indent="-171450">
              <a:buFontTx/>
              <a:buChar char="-"/>
            </a:pPr>
            <a:r>
              <a:rPr lang="de-DE" dirty="0"/>
              <a:t>Untere </a:t>
            </a:r>
            <a:r>
              <a:rPr lang="de-DE" dirty="0" err="1"/>
              <a:t>Abb</a:t>
            </a:r>
            <a:r>
              <a:rPr lang="de-DE" dirty="0"/>
              <a:t>: Anteil Ausbrüche NUR mit Kinderbeteiligung (AG 0-10) seit Juli 2021 wieder deutlich rückläufig (von 60 auf 20%)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 mit neuem Höchstwert an Ausbrüchen pro Woche in KW 40 (Mitte Okt; n=287)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Rückgang seit Mitte Okt vermutlich bedingt durch Herbstferien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Anteil AG im Oktober: insbesondere AG 6-14 betroffen (77% an allen Ausbruchsfällen; AG 15-20: 13%, AG 21: 11%)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753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(n=236), BY (n=137)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 (gleich wie Kita)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 vor (in den letzten 4 Wo: 70 Ausbrüche mit &gt;=10 Fällen pro Ausbruch; </a:t>
            </a:r>
            <a:r>
              <a:rPr lang="de-DE" dirty="0">
                <a:highlight>
                  <a:srgbClr val="FFFF00"/>
                </a:highlight>
              </a:rPr>
              <a:t>bis z</a:t>
            </a:r>
            <a:r>
              <a:rPr lang="de-DE" dirty="0"/>
              <a:t>u 110 Fälle/Ausbruch)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Untere </a:t>
            </a:r>
            <a:r>
              <a:rPr lang="de-DE" dirty="0" err="1"/>
              <a:t>Abb</a:t>
            </a:r>
            <a:r>
              <a:rPr lang="de-DE" dirty="0"/>
              <a:t>: Anteil Schulausbrüche NUR mit Kinderbeteiligung (AG 6-14) bei etwa 60%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links: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Kinder gleichen sich mehr und mehr an; Inzidenzen lagen in KW 41 (Mitte Okt) zw. 0,7-1,0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rechts: Anteil hospitalisierter Kinder der letzten 10 Wochen im Vergleich zum Vorjahr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 konstant mit leicht abnehmender Tendenz; Werte bei etwa 0,6% (AG 6-14) und 2,8% (AG 0-5)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stabil in 43. KW zur Vorwoche (6,2 %; Vorwoche: 6,1 %)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bei Erwachsenen (15 bis 34 J. / 60 Jahre+)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42. KW im Bereich der Vorjahre.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gestiegen. In  43. KW: 1.580 (Vorwoche: 1.458)</a:t>
            </a:r>
          </a:p>
          <a:p>
            <a:pPr marL="171450" indent="-171450">
              <a:buFontTx/>
              <a:buChar char="-"/>
            </a:pPr>
            <a:r>
              <a:rPr lang="de-DE" dirty="0"/>
              <a:t>Herbstferien in </a:t>
            </a:r>
            <a:r>
              <a:rPr lang="de-DE" dirty="0" err="1"/>
              <a:t>ca</a:t>
            </a:r>
            <a:r>
              <a:rPr lang="de-DE" dirty="0"/>
              <a:t> 20 % der BL in 43. KW (6 BL hatten Ferien)</a:t>
            </a:r>
          </a:p>
          <a:p>
            <a:pPr marL="0" indent="0">
              <a:buFontTx/>
              <a:buNone/>
            </a:pPr>
            <a:r>
              <a:rPr lang="de-DE" dirty="0"/>
              <a:t>- BL: \\rki.local\daten\Projekte\FG36_AGI\Wochenberichte\Berichterstellung\Saison_2021_22\Woche_43_2021\AGI-Wochenbericht_2021-11-02.xls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leicht gesunken, insgesamt deutlich über Niveau der Vorjahre (CAVE: letzte Woche gab es 20% Nachmeldungen, deshalb kann der scheinbare Rückgang auch täuschen!)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weiter sehr hoch (67% der SARI-Fälle mit RSV-Diagnose), so viele SARI-Fälle in dieser AG wie sonst nur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erhöht, ähnlich Werte aus Vorjahr in KW 43, aber höher als in den Jahren von der COVID-19-Pandemie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steigt in den AG ab 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leicht gesunken, insgesamt deutlich über Niveau der Vorjahre (CAVE: letzte Woche gab es 20% Nachmeldungen, deshalb kann der scheinbare Rückgang auch täuschen!)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weiter sehr hoch (67% der SARI-Fälle mit RSV-Diagnose), so viele SARI-Fälle in dieser AG wie sonst nur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erhöht, ähnlich Werte aus Vorjahr in KW 43, aber höher als in den Jahren von der COVID-19-Pandemie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steigt in den AG ab 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bzw. Intensivpatienten insgesamt leicht gestiegen im Vgl. zur Vorwoche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27% (KW 42: 25%)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50% (KW 42: 47%)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Deutlicher Sprung in den COVID-SARI-Fallzahlen in KW 36, jetzt weiterer Sprung in KW 42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ab KW 36/2021 gestiegen (oben, SARI-Fälle insgesamt AG 0-4!)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/>
              <a:t>Steiler Anstieg der COVID-SARI-Fälle in den Altersgruppen 35-59, 60-79 und 80+ hat sich nicht fortgesetzt (aber noch einige Nachmeldungen zu erwarten, für KW 42 gab es nochmal 20% Nachmeldungen!)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Anstieg der COVID-SARI-Fälle mit</a:t>
            </a:r>
            <a:r>
              <a:rPr lang="de-DE" b="0" dirty="0"/>
              <a:t> Intensivbehandlung: leichter kontinuierlicher Anstieg in AG 80+ zu sehen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/>
              <a:t>Steiler Anstieg der COVID-SARI-Fälle in den Altersgruppen 35-59, 60-79 und 80+ hat sich nicht fortgesetzt (aber noch einige Nachmeldungen zu erwarten, für KW 42 gab es nochmal 20% Nachmeldungen!)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Anstieg der COVID-SARI-Fälle mit</a:t>
            </a:r>
            <a:r>
              <a:rPr lang="de-DE" b="0" dirty="0"/>
              <a:t> Intensivbehandlung: leichter kontinuierlicher Anstieg in AG 80+ zu sehen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Zum Abgleich: Anzahl Fälle RSV mit Intensivbehandlung im Vergleich zu COVID-SARI-Fällen mit Intensivbehandlung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(Liegedauer RSV-Fälle im Median 4,5 Tage auf Intensiv in AG 0-4, ähnlich wie in Vorsaisons)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2.11.2021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(n=4.220)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02.11.2021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A93C9C-0809-4886-9DA8-AA69B737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6" y="712857"/>
            <a:ext cx="7571179" cy="40455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210BCD1-564A-42DB-80F8-EFD4A2601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88" y="4441949"/>
            <a:ext cx="3890244" cy="20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(n=4.870)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02.11.2021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D118A6-A7AC-4848-BC57-3FFBF8F7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9" y="711949"/>
            <a:ext cx="6949694" cy="37166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B2B601-DFF2-4038-BDC3-389FEB0BF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398" y="4157531"/>
            <a:ext cx="4079978" cy="23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743151" y="1360602"/>
            <a:ext cx="83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Hosp</a:t>
            </a:r>
            <a:r>
              <a:rPr lang="de-DE" b="1" dirty="0"/>
              <a:t>-Inzidenz							Anteil hospitalisiert im Vergleich zu 2020                   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0AE1DE-F371-40E3-99C6-0AC72092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456"/>
            <a:ext cx="4633517" cy="29970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C41CA3-9EF7-4B5C-9D82-ED9033AD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78" y="1926855"/>
            <a:ext cx="4631222" cy="299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>
            <a:off x="2078786" y="1371600"/>
            <a:ext cx="321029" cy="536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43.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407774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43. KW 2021 bei ca. </a:t>
            </a:r>
            <a:r>
              <a:rPr lang="de-DE" dirty="0"/>
              <a:t>6.200 ARE pro 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5,1 Millionen akuten Atem­wegs­er­kran­kungen (42. KW: ca. 5,1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3910779"/>
            <a:ext cx="357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42. KW 2021:</a:t>
            </a:r>
          </a:p>
          <a:p>
            <a:r>
              <a:rPr lang="de-DE" dirty="0"/>
              <a:t>Anstieg bei 15- bis 34-Jährigen und über 59-Jährigen; Rückgang bei den Klein- und Schulkindern (0 bis 14 Jahre)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B01D23-FD32-42B5-B90A-1AE58E8EA5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b="17555"/>
          <a:stretch/>
        </p:blipFill>
        <p:spPr>
          <a:xfrm>
            <a:off x="234122" y="740318"/>
            <a:ext cx="4932000" cy="30054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C4B8527-7F72-493A-916C-B83B78EF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3" y="971513"/>
            <a:ext cx="1941769" cy="2670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3F5A83B-8C2F-4E82-ABF0-0ACA2092D3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5" b="24843"/>
          <a:stretch/>
        </p:blipFill>
        <p:spPr>
          <a:xfrm>
            <a:off x="234122" y="3762730"/>
            <a:ext cx="4932000" cy="27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43.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8547" y="5705629"/>
            <a:ext cx="8456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43. KW 2021 bei knapp 1.600 Arzt­konsul­ta­tionen wegen ARE pro 100.000 EW. </a:t>
            </a:r>
          </a:p>
          <a:p>
            <a:r>
              <a:rPr lang="de-DE" sz="1500" dirty="0"/>
              <a:t>Das entspricht einer Gesamtzahl von ca. 1,3 </a:t>
            </a:r>
            <a:r>
              <a:rPr lang="de-DE" sz="1500" dirty="0">
                <a:highlight>
                  <a:srgbClr val="FFFFFF"/>
                </a:highlight>
              </a:rPr>
              <a:t>Mio. A</a:t>
            </a:r>
            <a:r>
              <a:rPr lang="de-DE" sz="1500" dirty="0"/>
              <a:t>rzt­besuchen wegen akuter Atem­wegs­er­kran­kungen.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E21894-5850-4B3D-89C1-86315B1D7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2" t="22909" r="827"/>
          <a:stretch/>
        </p:blipFill>
        <p:spPr>
          <a:xfrm>
            <a:off x="448545" y="1564789"/>
            <a:ext cx="8280000" cy="42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1829051" y="1131436"/>
            <a:ext cx="313042" cy="21055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67 %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753815" y="1331654"/>
            <a:ext cx="468565" cy="53341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177771" y="1014937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58 %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708087" y="5027589"/>
            <a:ext cx="560019" cy="56472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22380" y="4668036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42 %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583180" y="3087344"/>
            <a:ext cx="594591" cy="60648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22365" y="281917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0" y="456459"/>
            <a:ext cx="7690576" cy="2819878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20" y="3963951"/>
            <a:ext cx="7690576" cy="281987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43.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2" y="174013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27%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7" y="1942627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597778" y="479549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681761" y="4956478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517CE45-77F6-4A4D-AB65-BFCBA67A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49" y="931776"/>
            <a:ext cx="5844898" cy="28586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F12234-A129-46E9-84B5-461A41C25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201" y="3790475"/>
            <a:ext cx="5857546" cy="28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43.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47940" y="5400815"/>
            <a:ext cx="219510" cy="28408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50" y="516998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99557" y="1751118"/>
            <a:ext cx="274696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97067" y="133122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40902" y="4930190"/>
            <a:ext cx="279542" cy="649314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12484" y="449379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8108755" y="2107005"/>
            <a:ext cx="303730" cy="33311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12485" y="187617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8108755" y="2509649"/>
            <a:ext cx="274412" cy="33752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383167" y="231256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91128" y="1171008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43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800808" y="1184004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43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0AC6B118-CF54-41AE-B2B6-64595FC3879E}"/>
              </a:ext>
            </a:extLst>
          </p:cNvPr>
          <p:cNvSpPr txBox="1"/>
          <p:nvPr/>
        </p:nvSpPr>
        <p:spPr>
          <a:xfrm>
            <a:off x="5310564" y="4224387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43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A04B06B7-0AA4-41FA-BAE5-DE1E257E706E}"/>
              </a:ext>
            </a:extLst>
          </p:cNvPr>
          <p:cNvSpPr txBox="1"/>
          <p:nvPr/>
        </p:nvSpPr>
        <p:spPr>
          <a:xfrm>
            <a:off x="771119" y="4248599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43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3BEBEE0-C23B-4678-B36F-849C5F172F3F}"/>
              </a:ext>
            </a:extLst>
          </p:cNvPr>
          <p:cNvCxnSpPr>
            <a:cxnSpLocks/>
          </p:cNvCxnSpPr>
          <p:nvPr/>
        </p:nvCxnSpPr>
        <p:spPr>
          <a:xfrm flipH="1">
            <a:off x="7737494" y="4593719"/>
            <a:ext cx="144972" cy="562393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CAD13513-D338-4C96-BD3A-DD91DB72E409}"/>
              </a:ext>
            </a:extLst>
          </p:cNvPr>
          <p:cNvSpPr txBox="1"/>
          <p:nvPr/>
        </p:nvSpPr>
        <p:spPr>
          <a:xfrm>
            <a:off x="6926317" y="4269298"/>
            <a:ext cx="208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rgbClr val="C00000"/>
                </a:solidFill>
              </a:rPr>
              <a:t>RSV</a:t>
            </a:r>
            <a:r>
              <a:rPr lang="de-DE" sz="1200" b="1" dirty="0">
                <a:solidFill>
                  <a:srgbClr val="C00000"/>
                </a:solidFill>
              </a:rPr>
              <a:t> mit Intensivbehandlung: </a:t>
            </a:r>
          </a:p>
          <a:p>
            <a:r>
              <a:rPr lang="de-DE" sz="1200" b="1" dirty="0">
                <a:solidFill>
                  <a:srgbClr val="C00000"/>
                </a:solidFill>
              </a:rPr>
              <a:t>0 bis 4 Jahre</a:t>
            </a:r>
          </a:p>
        </p:txBody>
      </p:sp>
    </p:spTree>
    <p:extLst>
      <p:ext uri="{BB962C8B-B14F-4D97-AF65-F5344CB8AC3E}">
        <p14:creationId xmlns:p14="http://schemas.microsoft.com/office/powerpoint/2010/main" val="98170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Microsoft Office PowerPoint</Application>
  <PresentationFormat>Bildschirmpräsentation (4:3)</PresentationFormat>
  <Paragraphs>150</Paragraphs>
  <Slides>12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2.11.2021</vt:lpstr>
      <vt:lpstr>GrippeWeb bis zur 43. KW 2021 </vt:lpstr>
      <vt:lpstr>Arbeitsgemeinschaft Influenza ARE-Konsultationen bis zur 43.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(n=4.220)</vt:lpstr>
      <vt:lpstr>Ausbrüche in Schulen (n=4.870)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2688</cp:revision>
  <cp:lastPrinted>2020-05-13T06:04:10Z</cp:lastPrinted>
  <dcterms:created xsi:type="dcterms:W3CDTF">2015-11-02T12:29:13Z</dcterms:created>
  <dcterms:modified xsi:type="dcterms:W3CDTF">2021-11-03T09:06:48Z</dcterms:modified>
</cp:coreProperties>
</file>