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794" r:id="rId2"/>
    <p:sldId id="698" r:id="rId3"/>
    <p:sldId id="795" r:id="rId4"/>
    <p:sldId id="796" r:id="rId5"/>
    <p:sldId id="797" r:id="rId6"/>
    <p:sldId id="702" r:id="rId7"/>
    <p:sldId id="740" r:id="rId8"/>
    <p:sldId id="746" r:id="rId9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8AD2"/>
    <a:srgbClr val="80A5DC"/>
    <a:srgbClr val="006EC7"/>
    <a:srgbClr val="66A8DD"/>
    <a:srgbClr val="689CCA"/>
    <a:srgbClr val="338BD2"/>
    <a:srgbClr val="367BB8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9"/>
    <p:restoredTop sz="90974" autoAdjust="0"/>
  </p:normalViewPr>
  <p:slideViewPr>
    <p:cSldViewPr snapToGrid="0" snapToObjects="1">
      <p:cViewPr>
        <p:scale>
          <a:sx n="60" d="100"/>
          <a:sy n="60" d="100"/>
        </p:scale>
        <p:origin x="1608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05.11.2021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05.11.2021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Rumänien Impfung: https://worldhealthorg.shinyapps.io/euro-covid19/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6435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https://www.who.int/emergencies/diseases/novel-coronavirus-2019/situation-reports/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2484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1717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7282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4899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https://www.who.int/emergencies/diseases/novel-coronavirus-2019/situation-reports/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1227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https://www.who.int/emergencies/diseases/novel-coronavirus-2019/situation-reports/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1397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dirty="0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covid-vaccination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44488" y="11938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Top 10 Länder nach Anzahl neuer COVID-19-Fälle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45034" y="518119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A5937401-3F45-4C48-9D59-D57355F71A0A}"/>
              </a:ext>
            </a:extLst>
          </p:cNvPr>
          <p:cNvSpPr txBox="1"/>
          <p:nvPr/>
        </p:nvSpPr>
        <p:spPr>
          <a:xfrm>
            <a:off x="251520" y="6550223"/>
            <a:ext cx="8322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03.11.2021; *</a:t>
            </a:r>
            <a:r>
              <a:rPr lang="en-US" sz="1400" i="1" dirty="0">
                <a:solidFill>
                  <a:prstClr val="black"/>
                </a:solidFill>
                <a:hlinkClick r:id="rId3"/>
              </a:rPr>
              <a:t>Our World In Data - </a:t>
            </a:r>
            <a:r>
              <a:rPr lang="en-US" sz="1400" i="1" dirty="0" err="1">
                <a:solidFill>
                  <a:prstClr val="black"/>
                </a:solidFill>
                <a:hlinkClick r:id="rId3"/>
              </a:rPr>
              <a:t>Vacc</a:t>
            </a:r>
            <a:r>
              <a:rPr lang="de-DE" sz="1400" i="1" dirty="0">
                <a:solidFill>
                  <a:prstClr val="black"/>
                </a:solidFill>
              </a:rPr>
              <a:t>, Zugriffsdatum: 03.11.2021 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BDF9B0CF-E145-480C-ACE4-09F719449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691285"/>
              </p:ext>
            </p:extLst>
          </p:nvPr>
        </p:nvGraphicFramePr>
        <p:xfrm>
          <a:off x="35496" y="1556792"/>
          <a:ext cx="9018571" cy="4570090"/>
        </p:xfrm>
        <a:graphic>
          <a:graphicData uri="http://schemas.openxmlformats.org/drawingml/2006/table">
            <a:tbl>
              <a:tblPr firstRow="1" firstCol="1" bandRow="1"/>
              <a:tblGrid>
                <a:gridCol w="1285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6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73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3049">
                  <a:extLst>
                    <a:ext uri="{9D8B030D-6E8A-4147-A177-3AD203B41FA5}">
                      <a16:colId xmlns:a16="http://schemas.microsoft.com/office/drawing/2014/main" val="59002021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36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4186">
                  <a:extLst>
                    <a:ext uri="{9D8B030D-6E8A-4147-A177-3AD203B41FA5}">
                      <a16:colId xmlns:a16="http://schemas.microsoft.com/office/drawing/2014/main" val="2829287116"/>
                    </a:ext>
                  </a:extLst>
                </a:gridCol>
                <a:gridCol w="721987">
                  <a:extLst>
                    <a:ext uri="{9D8B030D-6E8A-4147-A177-3AD203B41FA5}">
                      <a16:colId xmlns:a16="http://schemas.microsoft.com/office/drawing/2014/main" val="542636771"/>
                    </a:ext>
                  </a:extLst>
                </a:gridCol>
              </a:tblGrid>
              <a:tr h="80290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Verände-rung</a:t>
                      </a: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7T-Inz. Fälle/ 100.000 Ew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CFR %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Mind. eine Dosis %*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Vollst</a:t>
                      </a: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Geimpft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75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USA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813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554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676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+19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167,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1,06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67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Russische Föderation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633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281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042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+9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192,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941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Vereinigtes Königreich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130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861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277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630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-11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0,94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1,5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74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67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Türkei</a:t>
                      </a:r>
                      <a:endParaRPr lang="de-DE" sz="1800" b="1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091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182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216,2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0,95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Ukraine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979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086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153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+5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350,7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1,1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Deutschland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638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132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004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+26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158,7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1,24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69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67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Indien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308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92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6,7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0,93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53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037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Brasilien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814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693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79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37,2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0,99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756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Rumänien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676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73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-26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380,1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0,87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Iran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944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599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67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79,9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0,92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93969271-6C26-40D4-A21A-EDBF78F26A53}"/>
              </a:ext>
            </a:extLst>
          </p:cNvPr>
          <p:cNvSpPr txBox="1"/>
          <p:nvPr/>
        </p:nvSpPr>
        <p:spPr>
          <a:xfrm>
            <a:off x="1957757" y="647615"/>
            <a:ext cx="6142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2"/>
                </a:solidFill>
              </a:rPr>
              <a:t>247.472.724 Fälle (</a:t>
            </a:r>
            <a:r>
              <a:rPr lang="de-DE" sz="2000" b="1" dirty="0">
                <a:solidFill>
                  <a:srgbClr val="FF0000"/>
                </a:solidFill>
              </a:rPr>
              <a:t>+4,3% </a:t>
            </a:r>
            <a:r>
              <a:rPr lang="de-DE" sz="2000" b="1" dirty="0">
                <a:solidFill>
                  <a:schemeClr val="tx2"/>
                </a:solidFill>
              </a:rPr>
              <a:t>im Vergleich zu Vorwoche)</a:t>
            </a:r>
          </a:p>
          <a:p>
            <a:r>
              <a:rPr lang="de-DE" sz="2000" b="1" dirty="0">
                <a:solidFill>
                  <a:schemeClr val="tx2"/>
                </a:solidFill>
              </a:rPr>
              <a:t>5.012.337 Todesfälle (CFR: 2,03%) </a:t>
            </a:r>
          </a:p>
        </p:txBody>
      </p:sp>
    </p:spTree>
    <p:extLst>
      <p:ext uri="{BB962C8B-B14F-4D97-AF65-F5344CB8AC3E}">
        <p14:creationId xmlns:p14="http://schemas.microsoft.com/office/powerpoint/2010/main" val="3760893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Fall- und Todeszahlen weltweit, WHO </a:t>
            </a:r>
            <a:r>
              <a:rPr lang="de-DE" sz="2400" dirty="0" err="1">
                <a:latin typeface="Scala Sans OT" panose="020B0504030101020104" pitchFamily="34" charset="0"/>
              </a:rPr>
              <a:t>SitRep</a:t>
            </a:r>
            <a:endParaRPr lang="de-DE" sz="24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20870F67-E259-4E1C-9D33-62BDE938894E}"/>
              </a:ext>
            </a:extLst>
          </p:cNvPr>
          <p:cNvSpPr txBox="1"/>
          <p:nvPr/>
        </p:nvSpPr>
        <p:spPr>
          <a:xfrm>
            <a:off x="6189992" y="6120677"/>
            <a:ext cx="2733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, 02.11.2021, </a:t>
            </a:r>
          </a:p>
          <a:p>
            <a:pPr algn="r"/>
            <a:r>
              <a:rPr lang="de-DE" sz="1400" i="1" dirty="0">
                <a:solidFill>
                  <a:prstClr val="black"/>
                </a:solidFill>
              </a:rPr>
              <a:t>Datenstand 31.10.2021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5536037-60E8-4EC3-906C-74EE34020D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190"/>
          <a:stretch/>
        </p:blipFill>
        <p:spPr>
          <a:xfrm>
            <a:off x="4294368" y="672118"/>
            <a:ext cx="4320000" cy="246838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F4CBED7-BD94-406B-9121-7B06439D9EB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1430" y="3150167"/>
            <a:ext cx="5760720" cy="357378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24EFA32E-2DCB-4CD9-B296-06E2CFAF04D1}"/>
              </a:ext>
            </a:extLst>
          </p:cNvPr>
          <p:cNvSpPr/>
          <p:nvPr/>
        </p:nvSpPr>
        <p:spPr>
          <a:xfrm>
            <a:off x="244987" y="3915986"/>
            <a:ext cx="5431913" cy="37980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1150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pro 100.000 Einwohner weltweit 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62068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E9B28BFB-B7BE-4DEB-A20A-BD21E5478AF8}"/>
              </a:ext>
            </a:extLst>
          </p:cNvPr>
          <p:cNvSpPr txBox="1"/>
          <p:nvPr/>
        </p:nvSpPr>
        <p:spPr>
          <a:xfrm>
            <a:off x="4746965" y="6577606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04.11.2021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51A2831-B86B-4A7B-B19D-B92B9A485C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319" b="1"/>
          <a:stretch/>
        </p:blipFill>
        <p:spPr>
          <a:xfrm>
            <a:off x="255183" y="884401"/>
            <a:ext cx="8640000" cy="561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394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pro 100.000 Einwohner EU/EWR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62068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E9B28BFB-B7BE-4DEB-A20A-BD21E5478AF8}"/>
              </a:ext>
            </a:extLst>
          </p:cNvPr>
          <p:cNvSpPr txBox="1"/>
          <p:nvPr/>
        </p:nvSpPr>
        <p:spPr>
          <a:xfrm>
            <a:off x="2599765" y="6577606"/>
            <a:ext cx="3592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ECDC, Stand: 28.10.2021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9E86CE6-3C4E-4719-93B3-C7A8F305E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26" y="1109271"/>
            <a:ext cx="4500000" cy="4535643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81B40926-2A20-4621-B38B-27237755BF2C}"/>
              </a:ext>
            </a:extLst>
          </p:cNvPr>
          <p:cNvSpPr txBox="1"/>
          <p:nvPr/>
        </p:nvSpPr>
        <p:spPr>
          <a:xfrm>
            <a:off x="1499816" y="5794631"/>
            <a:ext cx="1887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Datenstand 29.10.2021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99F05EA-CADB-4E54-AD88-FF219A341C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687" y="1080335"/>
            <a:ext cx="4500000" cy="4546876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D9402331-CC69-4714-BF3B-678058D2C863}"/>
              </a:ext>
            </a:extLst>
          </p:cNvPr>
          <p:cNvSpPr txBox="1"/>
          <p:nvPr/>
        </p:nvSpPr>
        <p:spPr>
          <a:xfrm>
            <a:off x="5861181" y="5798169"/>
            <a:ext cx="1887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Datenstand 04.11.2021</a:t>
            </a:r>
          </a:p>
        </p:txBody>
      </p:sp>
    </p:spTree>
    <p:extLst>
      <p:ext uri="{BB962C8B-B14F-4D97-AF65-F5344CB8AC3E}">
        <p14:creationId xmlns:p14="http://schemas.microsoft.com/office/powerpoint/2010/main" val="3050696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80882" y="16626"/>
            <a:ext cx="6687471" cy="560053"/>
          </a:xfrm>
        </p:spPr>
        <p:txBody>
          <a:bodyPr/>
          <a:lstStyle/>
          <a:p>
            <a:r>
              <a:rPr lang="de-DE" sz="1800" dirty="0">
                <a:latin typeface="Scala Sans OT" panose="020B0504030101020104" pitchFamily="34" charset="0"/>
              </a:rPr>
              <a:t>Bewertung der epidemiologischen Situation der Länder der EU/EEA durch das ECDC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62068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F5EFBD93-2171-4C1D-99EF-1F66662DFE8B}"/>
              </a:ext>
            </a:extLst>
          </p:cNvPr>
          <p:cNvSpPr txBox="1"/>
          <p:nvPr/>
        </p:nvSpPr>
        <p:spPr>
          <a:xfrm>
            <a:off x="4746965" y="6577606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ECDC, Stand: 04.11.2021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6F2F3C7-7FDC-4EA4-BCF2-A4CD2F525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81" y="664698"/>
            <a:ext cx="9016991" cy="578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13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0A0CFE7-B5A9-4E01-BFCB-5ECD930EB988}"/>
              </a:ext>
            </a:extLst>
          </p:cNvPr>
          <p:cNvSpPr txBox="1"/>
          <p:nvPr/>
        </p:nvSpPr>
        <p:spPr>
          <a:xfrm>
            <a:off x="2843808" y="3044279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0070C0"/>
                </a:solidFill>
              </a:rPr>
              <a:t>Back </a:t>
            </a:r>
            <a:r>
              <a:rPr lang="de-DE" sz="4400" dirty="0" err="1">
                <a:solidFill>
                  <a:srgbClr val="0070C0"/>
                </a:solidFill>
              </a:rPr>
              <a:t>up</a:t>
            </a:r>
            <a:endParaRPr lang="de-BE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546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Veränderung Fallzahlen weltweit, WHO Dashboard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20870F67-E259-4E1C-9D33-62BDE938894E}"/>
              </a:ext>
            </a:extLst>
          </p:cNvPr>
          <p:cNvSpPr txBox="1"/>
          <p:nvPr/>
        </p:nvSpPr>
        <p:spPr>
          <a:xfrm>
            <a:off x="2457146" y="6550223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Dashboard, 05.11.2021, Datenstand 04.11.2021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1B751AE-3AB6-420C-BAA9-CAAD1647D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439" y="2110402"/>
            <a:ext cx="1192065" cy="263719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916C973-29D9-40A8-A5EA-3805EF4CFA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0925" y="1279414"/>
            <a:ext cx="6782149" cy="429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48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Veränderung Todesfälle weltweit, WHO Dashboard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ED159785-AE22-40A7-BC9F-5E7E22C1E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7282" y="2168860"/>
            <a:ext cx="1060514" cy="252028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A3809C6B-EA85-490C-A682-DCB1C9321F7F}"/>
              </a:ext>
            </a:extLst>
          </p:cNvPr>
          <p:cNvSpPr txBox="1"/>
          <p:nvPr/>
        </p:nvSpPr>
        <p:spPr>
          <a:xfrm>
            <a:off x="2457146" y="6550223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Dashboard, 05.11.2021, Datenstand 04.11.2021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5E7D93C-B378-4BC7-ACB3-5B7A749E41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526" y="1276239"/>
            <a:ext cx="6636091" cy="430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92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432</Words>
  <Application>Microsoft Office PowerPoint</Application>
  <PresentationFormat>Bildschirmpräsentation (4:3)</PresentationFormat>
  <Paragraphs>143</Paragraphs>
  <Slides>8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Calibri</vt:lpstr>
      <vt:lpstr>ＭＳ 明朝</vt:lpstr>
      <vt:lpstr>Scala Sans OT</vt:lpstr>
      <vt:lpstr>Wingdings</vt:lpstr>
      <vt:lpstr>Office-Design</vt:lpstr>
      <vt:lpstr>Top 10 Länder nach Anzahl neuer COVID-19-Fälle</vt:lpstr>
      <vt:lpstr>Fall- und Todeszahlen weltweit, WHO SitRep</vt:lpstr>
      <vt:lpstr>7-Tages-Inzidenz pro 100.000 Einwohner weltweit </vt:lpstr>
      <vt:lpstr>7-Tages-Inzidenz pro 100.000 Einwohner EU/EWR</vt:lpstr>
      <vt:lpstr>Bewertung der epidemiologischen Situation der Länder der EU/EEA durch das ECDC</vt:lpstr>
      <vt:lpstr>PowerPoint-Präsentation</vt:lpstr>
      <vt:lpstr>Veränderung Fallzahlen weltweit, WHO Dashboard</vt:lpstr>
      <vt:lpstr>Veränderung Todesfälle weltweit, WHO Dashboard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Kerber, Romy</cp:lastModifiedBy>
  <cp:revision>221</cp:revision>
  <dcterms:created xsi:type="dcterms:W3CDTF">2015-11-02T12:29:13Z</dcterms:created>
  <dcterms:modified xsi:type="dcterms:W3CDTF">2021-11-05T09:32:05Z</dcterms:modified>
</cp:coreProperties>
</file>