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9" r:id="rId2"/>
    <p:sldId id="2145706903" r:id="rId3"/>
    <p:sldId id="2145706902" r:id="rId4"/>
    <p:sldId id="2145706907" r:id="rId5"/>
    <p:sldId id="2145706872" r:id="rId6"/>
    <p:sldId id="2145706906" r:id="rId7"/>
    <p:sldId id="262" r:id="rId8"/>
    <p:sldId id="2145706901" r:id="rId9"/>
    <p:sldId id="2145706905" r:id="rId10"/>
    <p:sldId id="2145706908" r:id="rId11"/>
    <p:sldId id="2145706897" r:id="rId12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mid-Küpke, Nora Katharina" initials="SNK" lastIdx="2" clrIdx="0">
    <p:extLst>
      <p:ext uri="{19B8F6BF-5375-455C-9EA6-DF929625EA0E}">
        <p15:presenceInfo xmlns:p15="http://schemas.microsoft.com/office/powerpoint/2012/main" userId="Schmid-Küpke, Nora Katharina" providerId="None"/>
      </p:ext>
    </p:extLst>
  </p:cmAuthor>
  <p:cmAuthor id="2" name="Wichmann, Ole" initials="WO" lastIdx="2" clrIdx="1">
    <p:extLst>
      <p:ext uri="{19B8F6BF-5375-455C-9EA6-DF929625EA0E}">
        <p15:presenceInfo xmlns:p15="http://schemas.microsoft.com/office/powerpoint/2012/main" userId="Wichmann, O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96513" autoAdjust="0"/>
  </p:normalViewPr>
  <p:slideViewPr>
    <p:cSldViewPr snapToGrid="0" snapToObjects="1">
      <p:cViewPr varScale="1">
        <p:scale>
          <a:sx n="162" d="100"/>
          <a:sy n="162" d="100"/>
        </p:scale>
        <p:origin x="234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09.11.2021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09.11.2021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00"/>
            <a:ext cx="7983646" cy="714291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0000"/>
            <a:ext cx="7983646" cy="3600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9446-BF2A-4A2C-87ED-1679A4010A44}" type="datetimeFigureOut">
              <a:rPr lang="de-DE" smtClean="0"/>
              <a:t>09.11.2021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3C144-FBFC-4E86-93BD-B9317AB65B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96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080000"/>
            <a:ext cx="7983646" cy="3600000"/>
          </a:xfrm>
        </p:spPr>
        <p:txBody>
          <a:bodyPr/>
          <a:lstStyle>
            <a:lvl1pPr>
              <a:defRPr>
                <a:latin typeface="Scala Sans OT" panose="020B0504030101020104" pitchFamily="34" charset="0"/>
              </a:defRPr>
            </a:lvl1pPr>
            <a:lvl2pPr>
              <a:defRPr>
                <a:latin typeface="Scala Sans OT" panose="020B0504030101020104" pitchFamily="34" charset="0"/>
              </a:defRPr>
            </a:lvl2pPr>
            <a:lvl3pPr>
              <a:defRPr>
                <a:latin typeface="Scala Sans OT" panose="020B0504030101020104" pitchFamily="34" charset="0"/>
              </a:defRPr>
            </a:lvl3pPr>
            <a:lvl4pPr>
              <a:defRPr>
                <a:latin typeface="Scala Sans OT" panose="020B0504030101020104" pitchFamily="34" charset="0"/>
              </a:defRPr>
            </a:lvl4pPr>
            <a:lvl5pPr>
              <a:defRPr>
                <a:latin typeface="Scala Sans OT" panose="020B05040301010201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cala Sans OT" panose="020B0504030101020104" pitchFamily="34" charset="0"/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cala Sans OT" panose="020B05040301010201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144000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 b="0">
                <a:latin typeface="Scala Sans OT" panose="020B05040301010201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144000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 b="0"/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t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44000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80000"/>
            <a:ext cx="7983646" cy="36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  <a:latin typeface="Scala Sans OT" panose="020B0504030101020104" pitchFamily="34" charset="0"/>
              </a:defRPr>
            </a:lvl1pPr>
          </a:lstStyle>
          <a:p>
            <a:r>
              <a:rPr lang="de-DE" dirty="0"/>
              <a:t>28.01.2021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  <a:latin typeface="Scala Sans OT" panose="020B05040301010201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2" r:id="rId10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0" kern="1200">
          <a:solidFill>
            <a:srgbClr val="045AA6"/>
          </a:solidFill>
          <a:latin typeface="Scala Sans OT" panose="020B0504030101020104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Scala Sans OT" panose="020B05040301010201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Scala Sans OT" panose="020B05040301010201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Scala Sans OT" panose="020B05040301010201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Scala Sans OT" panose="020B05040301010201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Scala Sans OT" panose="020B05040301010201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594" y="143729"/>
            <a:ext cx="7983646" cy="714291"/>
          </a:xfrm>
        </p:spPr>
        <p:txBody>
          <a:bodyPr/>
          <a:lstStyle/>
          <a:p>
            <a:r>
              <a:rPr lang="de-DE" sz="2400" dirty="0"/>
              <a:t>Impfeffektivität gegenüber Delta-Variante</a:t>
            </a:r>
            <a:br>
              <a:rPr lang="de-DE" sz="2325" b="1" dirty="0">
                <a:solidFill>
                  <a:srgbClr val="0070C0"/>
                </a:solidFill>
              </a:rPr>
            </a:br>
            <a:r>
              <a:rPr lang="de-DE" sz="1800" dirty="0"/>
              <a:t>Living </a:t>
            </a:r>
            <a:r>
              <a:rPr lang="de-DE" sz="1800" dirty="0" err="1"/>
              <a:t>Systematic</a:t>
            </a:r>
            <a:r>
              <a:rPr lang="de-DE" sz="1800" dirty="0"/>
              <a:t> Review des RKI (</a:t>
            </a:r>
            <a:r>
              <a:rPr lang="de-DE" sz="1800" dirty="0" err="1"/>
              <a:t>Eurosurveill</a:t>
            </a:r>
            <a:r>
              <a:rPr lang="de-DE" sz="1800" dirty="0"/>
              <a:t>. 2021, 14 </a:t>
            </a:r>
            <a:r>
              <a:rPr lang="de-DE" sz="1800" dirty="0" err="1"/>
              <a:t>Oct</a:t>
            </a:r>
            <a:r>
              <a:rPr lang="de-DE" sz="1800" dirty="0"/>
              <a:t>)</a:t>
            </a:r>
            <a:endParaRPr lang="en-US" sz="18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9825C87-346E-4A34-945B-B7E6AE0EE801}"/>
              </a:ext>
            </a:extLst>
          </p:cNvPr>
          <p:cNvSpPr txBox="1"/>
          <p:nvPr/>
        </p:nvSpPr>
        <p:spPr>
          <a:xfrm>
            <a:off x="373594" y="1165667"/>
            <a:ext cx="8627816" cy="3531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2100" dirty="0"/>
              <a:t>Schutz vor:</a:t>
            </a:r>
          </a:p>
          <a:p>
            <a:pPr marL="628643" lvl="1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Hospitalisierung (n=6 Studien): 			  </a:t>
            </a:r>
            <a:r>
              <a:rPr lang="de-DE" b="1" dirty="0"/>
              <a:t>91% </a:t>
            </a:r>
            <a:r>
              <a:rPr lang="de-DE" dirty="0"/>
              <a:t>[95%KI 85-95] </a:t>
            </a:r>
          </a:p>
          <a:p>
            <a:pPr marL="628643" lvl="1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Symptomatische Infektion (n=14 Studien):   </a:t>
            </a:r>
            <a:r>
              <a:rPr lang="de-DE" b="1" dirty="0"/>
              <a:t>76% </a:t>
            </a:r>
            <a:r>
              <a:rPr lang="de-DE" dirty="0"/>
              <a:t>[95%KI 69-81]</a:t>
            </a:r>
          </a:p>
          <a:p>
            <a:pPr marL="628643" lvl="1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Infektion (alle; n=14 Studien):			  </a:t>
            </a:r>
            <a:r>
              <a:rPr lang="de-DE" b="1" dirty="0"/>
              <a:t>67%</a:t>
            </a:r>
            <a:r>
              <a:rPr lang="de-DE" dirty="0"/>
              <a:t> [95%KI 58-74]	</a:t>
            </a:r>
          </a:p>
          <a:p>
            <a:pPr marL="628643" lvl="1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FF0000"/>
                </a:solidFill>
              </a:rPr>
              <a:t>Asymptomatische Infektion (n=4 Studien):   </a:t>
            </a:r>
            <a:r>
              <a:rPr lang="de-DE" b="1" dirty="0">
                <a:solidFill>
                  <a:srgbClr val="FF0000"/>
                </a:solidFill>
              </a:rPr>
              <a:t>63% </a:t>
            </a:r>
            <a:r>
              <a:rPr lang="de-DE" dirty="0">
                <a:solidFill>
                  <a:srgbClr val="FF0000"/>
                </a:solidFill>
              </a:rPr>
              <a:t>[95%KI 41-77]</a:t>
            </a:r>
          </a:p>
          <a:p>
            <a:pPr marL="628643" lvl="1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dirty="0"/>
          </a:p>
          <a:p>
            <a:pPr marL="171443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Vergleich Impfstoffe</a:t>
            </a:r>
          </a:p>
          <a:p>
            <a:pPr marL="628643" lvl="1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Schutz vor milden Verläufen: </a:t>
            </a:r>
            <a:r>
              <a:rPr lang="de-DE" dirty="0" err="1"/>
              <a:t>mRNA</a:t>
            </a:r>
            <a:r>
              <a:rPr lang="de-DE" dirty="0"/>
              <a:t> &gt; </a:t>
            </a:r>
            <a:r>
              <a:rPr lang="de-DE" dirty="0" err="1"/>
              <a:t>Vaxzevria</a:t>
            </a:r>
            <a:endParaRPr lang="de-DE" dirty="0"/>
          </a:p>
          <a:p>
            <a:pPr marL="628643" lvl="1" indent="-28574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bislang keine Daten zum Janssen-Impfstoff</a:t>
            </a:r>
          </a:p>
          <a:p>
            <a:pPr marL="342900" lvl="1">
              <a:lnSpc>
                <a:spcPct val="130000"/>
              </a:lnSpc>
            </a:pPr>
            <a:endParaRPr lang="de-DE" sz="750" dirty="0"/>
          </a:p>
        </p:txBody>
      </p:sp>
    </p:spTree>
    <p:extLst>
      <p:ext uri="{BB962C8B-B14F-4D97-AF65-F5344CB8AC3E}">
        <p14:creationId xmlns:p14="http://schemas.microsoft.com/office/powerpoint/2010/main" val="2123308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10</a:t>
            </a:fld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2966B5A-5FB1-4258-9170-DE645AA4A3C6}"/>
              </a:ext>
            </a:extLst>
          </p:cNvPr>
          <p:cNvSpPr txBox="1"/>
          <p:nvPr/>
        </p:nvSpPr>
        <p:spPr>
          <a:xfrm>
            <a:off x="7427915" y="1955968"/>
            <a:ext cx="116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Chia et al.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AC3E613-2945-4A53-81F1-637436DF4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839" y="698024"/>
            <a:ext cx="6949095" cy="374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824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11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377885"/>
            <a:ext cx="7983646" cy="714291"/>
          </a:xfrm>
        </p:spPr>
        <p:txBody>
          <a:bodyPr/>
          <a:lstStyle/>
          <a:p>
            <a:r>
              <a:rPr lang="de-DE" dirty="0"/>
              <a:t>Studien zu Impfdurchbrüchen bei Gesundheitspersonal</a:t>
            </a:r>
            <a:endParaRPr lang="en-US" b="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9825C87-346E-4A34-945B-B7E6AE0EE801}"/>
              </a:ext>
            </a:extLst>
          </p:cNvPr>
          <p:cNvSpPr txBox="1"/>
          <p:nvPr/>
        </p:nvSpPr>
        <p:spPr>
          <a:xfrm>
            <a:off x="371404" y="1006937"/>
            <a:ext cx="8627816" cy="2583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b="1" dirty="0"/>
              <a:t>Bergwerk et al.: asymptomatische und symptomatische Impfdurchbrüche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Israel; Fall-Kontroll-Studie</a:t>
            </a:r>
            <a:r>
              <a:rPr lang="de-DE" dirty="0">
                <a:solidFill>
                  <a:srgbClr val="FF0000"/>
                </a:solidFill>
              </a:rPr>
              <a:t>; Alpha </a:t>
            </a:r>
            <a:r>
              <a:rPr lang="de-DE" dirty="0"/>
              <a:t>dominant; </a:t>
            </a:r>
            <a:r>
              <a:rPr lang="de-DE" dirty="0" err="1"/>
              <a:t>Comirnaty</a:t>
            </a:r>
            <a:endParaRPr lang="de-DE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1.497 TeilnehmerInnen (median Alter: 42 Jahre); 39 Durchbruchsinfektionen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29 (74%) der Infizierten hatten hohe Viruslast (Ct-Wert &lt; 30)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Keine Übertragungen (Sekundärinfektionen) nachweisbar </a:t>
            </a:r>
          </a:p>
          <a:p>
            <a:pPr lvl="1">
              <a:lnSpc>
                <a:spcPct val="130000"/>
              </a:lnSpc>
            </a:pPr>
            <a:endParaRPr lang="de-DE" dirty="0"/>
          </a:p>
          <a:p>
            <a:pPr>
              <a:lnSpc>
                <a:spcPct val="13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49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102393"/>
            <a:ext cx="7983646" cy="714291"/>
          </a:xfrm>
        </p:spPr>
        <p:txBody>
          <a:bodyPr/>
          <a:lstStyle/>
          <a:p>
            <a:r>
              <a:rPr lang="de-DE" dirty="0"/>
              <a:t>Studien zu Impfdurchbrüchen (Delta) (I)</a:t>
            </a:r>
            <a:endParaRPr lang="en-US" b="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9825C87-346E-4A34-945B-B7E6AE0EE801}"/>
              </a:ext>
            </a:extLst>
          </p:cNvPr>
          <p:cNvSpPr txBox="1"/>
          <p:nvPr/>
        </p:nvSpPr>
        <p:spPr>
          <a:xfrm>
            <a:off x="371404" y="884362"/>
            <a:ext cx="8627816" cy="4384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b="1" dirty="0" err="1"/>
              <a:t>Riemersma</a:t>
            </a:r>
            <a:r>
              <a:rPr lang="de-DE" b="1" dirty="0"/>
              <a:t> et al.: Laborbasierte Studie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USA (WI); 719 </a:t>
            </a:r>
            <a:r>
              <a:rPr lang="de-DE" dirty="0" err="1"/>
              <a:t>samples</a:t>
            </a:r>
            <a:r>
              <a:rPr lang="de-DE" dirty="0"/>
              <a:t> (90% Delta); keine </a:t>
            </a:r>
            <a:r>
              <a:rPr lang="de-DE" dirty="0" err="1"/>
              <a:t>demograph</a:t>
            </a:r>
            <a:r>
              <a:rPr lang="de-DE" dirty="0"/>
              <a:t>. Angaben; Impfstoff ?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Mean Ct-Werte </a:t>
            </a:r>
            <a:r>
              <a:rPr lang="de-DE" dirty="0" err="1"/>
              <a:t>vacc</a:t>
            </a:r>
            <a:r>
              <a:rPr lang="de-DE" dirty="0"/>
              <a:t> = </a:t>
            </a:r>
            <a:r>
              <a:rPr lang="de-DE" dirty="0" err="1"/>
              <a:t>mean</a:t>
            </a:r>
            <a:r>
              <a:rPr lang="de-DE" dirty="0"/>
              <a:t> Ct-Wert </a:t>
            </a:r>
            <a:r>
              <a:rPr lang="de-DE" dirty="0" err="1"/>
              <a:t>unvacc</a:t>
            </a:r>
            <a:r>
              <a:rPr lang="de-DE" dirty="0"/>
              <a:t> (ca. 23; p=0,23)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Bei Ct&lt;25: + viral </a:t>
            </a:r>
            <a:r>
              <a:rPr lang="de-DE" dirty="0" err="1"/>
              <a:t>culture</a:t>
            </a:r>
            <a:r>
              <a:rPr lang="de-DE" dirty="0"/>
              <a:t> bei 37/39 </a:t>
            </a:r>
            <a:r>
              <a:rPr lang="de-DE" dirty="0" err="1"/>
              <a:t>vacc</a:t>
            </a:r>
            <a:r>
              <a:rPr lang="de-DE" dirty="0"/>
              <a:t> vs. 14/16 </a:t>
            </a:r>
            <a:r>
              <a:rPr lang="de-DE" dirty="0" err="1"/>
              <a:t>unvacc</a:t>
            </a:r>
            <a:r>
              <a:rPr lang="de-DE" dirty="0"/>
              <a:t>.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Asymptomatic</a:t>
            </a:r>
            <a:r>
              <a:rPr lang="de-DE" dirty="0"/>
              <a:t>: Ct&lt;25 bei 29% (7/24) </a:t>
            </a:r>
            <a:r>
              <a:rPr lang="de-DE" dirty="0" err="1"/>
              <a:t>unvacc</a:t>
            </a:r>
            <a:r>
              <a:rPr lang="de-DE" dirty="0"/>
              <a:t> vs. 67% </a:t>
            </a:r>
            <a:r>
              <a:rPr lang="de-DE" dirty="0" err="1"/>
              <a:t>vacc</a:t>
            </a:r>
            <a:r>
              <a:rPr lang="de-DE" dirty="0"/>
              <a:t>. (8/12) </a:t>
            </a:r>
          </a:p>
          <a:p>
            <a:pPr lvl="1">
              <a:lnSpc>
                <a:spcPct val="130000"/>
              </a:lnSpc>
            </a:pPr>
            <a:endParaRPr lang="de-DE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b="1" dirty="0"/>
              <a:t>Chia et al: Krankenhausbasierte Studie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Singapore; 218 Patienten (71 </a:t>
            </a:r>
            <a:r>
              <a:rPr lang="de-DE" dirty="0" err="1"/>
              <a:t>vacc</a:t>
            </a:r>
            <a:r>
              <a:rPr lang="de-DE" dirty="0"/>
              <a:t>; 130 </a:t>
            </a:r>
            <a:r>
              <a:rPr lang="de-DE" dirty="0" err="1"/>
              <a:t>unvacc</a:t>
            </a:r>
            <a:r>
              <a:rPr lang="de-DE" dirty="0"/>
              <a:t>); </a:t>
            </a:r>
            <a:r>
              <a:rPr lang="de-DE" dirty="0" err="1"/>
              <a:t>mRNA</a:t>
            </a:r>
            <a:r>
              <a:rPr lang="de-DE" dirty="0"/>
              <a:t>-Impfstoffe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Mean </a:t>
            </a:r>
            <a:r>
              <a:rPr lang="de-DE" dirty="0" err="1"/>
              <a:t>age</a:t>
            </a:r>
            <a:r>
              <a:rPr lang="de-DE" dirty="0"/>
              <a:t>: </a:t>
            </a:r>
            <a:r>
              <a:rPr lang="de-DE" dirty="0" err="1"/>
              <a:t>vacc</a:t>
            </a:r>
            <a:r>
              <a:rPr lang="de-DE" dirty="0"/>
              <a:t>: 56 Jahre vs. </a:t>
            </a:r>
            <a:r>
              <a:rPr lang="de-DE" dirty="0" err="1"/>
              <a:t>unvacc</a:t>
            </a:r>
            <a:r>
              <a:rPr lang="de-DE" dirty="0"/>
              <a:t>: 39,5 Jahre; symptomatisch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Initial Ct: </a:t>
            </a:r>
            <a:r>
              <a:rPr lang="en-US" dirty="0" err="1"/>
              <a:t>unvacc</a:t>
            </a:r>
            <a:r>
              <a:rPr lang="en-US" dirty="0"/>
              <a:t>: 18,8 vs. </a:t>
            </a:r>
            <a:r>
              <a:rPr lang="en-US" dirty="0" err="1"/>
              <a:t>vacc</a:t>
            </a:r>
            <a:r>
              <a:rPr lang="en-US" dirty="0"/>
              <a:t>: 19,2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Geschwindigkeit</a:t>
            </a:r>
            <a:r>
              <a:rPr lang="en-US" dirty="0"/>
              <a:t> des </a:t>
            </a:r>
            <a:r>
              <a:rPr lang="en-US" dirty="0" err="1"/>
              <a:t>Abfalls</a:t>
            </a:r>
            <a:r>
              <a:rPr lang="en-US" dirty="0"/>
              <a:t> des viral load: </a:t>
            </a:r>
            <a:r>
              <a:rPr lang="en-US" dirty="0" err="1"/>
              <a:t>vacc</a:t>
            </a:r>
            <a:r>
              <a:rPr lang="en-US" dirty="0"/>
              <a:t>&gt;</a:t>
            </a:r>
            <a:r>
              <a:rPr lang="en-US" dirty="0" err="1"/>
              <a:t>unvacc</a:t>
            </a:r>
            <a:r>
              <a:rPr lang="de-DE" dirty="0"/>
              <a:t> </a:t>
            </a:r>
          </a:p>
          <a:p>
            <a:pPr>
              <a:lnSpc>
                <a:spcPct val="13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943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20739"/>
            <a:ext cx="7983646" cy="714291"/>
          </a:xfrm>
        </p:spPr>
        <p:txBody>
          <a:bodyPr/>
          <a:lstStyle/>
          <a:p>
            <a:r>
              <a:rPr lang="de-DE" dirty="0"/>
              <a:t>Studien zu Impfdurchbrüchen (Delta) (II)</a:t>
            </a:r>
            <a:endParaRPr lang="en-US" b="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9825C87-346E-4A34-945B-B7E6AE0EE801}"/>
              </a:ext>
            </a:extLst>
          </p:cNvPr>
          <p:cNvSpPr txBox="1"/>
          <p:nvPr/>
        </p:nvSpPr>
        <p:spPr>
          <a:xfrm>
            <a:off x="279387" y="810511"/>
            <a:ext cx="8784099" cy="402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b="1" dirty="0" err="1"/>
              <a:t>Shamier</a:t>
            </a:r>
            <a:r>
              <a:rPr lang="de-DE" b="1" dirty="0"/>
              <a:t> et al.: Impfdurchbrüche bei HCW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NL; 161 Impfdurchbrüche; 24.706 HCW; alle 4 Impfstoffe </a:t>
            </a:r>
            <a:endParaRPr lang="de-DE" dirty="0">
              <a:solidFill>
                <a:srgbClr val="FF0000"/>
              </a:solidFill>
            </a:endParaRP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median Alter: 25 Jahre; alle: milde Infektion (keine Hospitalisierungen)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Mean Ct-Wert bei Geimpften = </a:t>
            </a:r>
            <a:r>
              <a:rPr lang="de-DE" dirty="0" err="1"/>
              <a:t>mean</a:t>
            </a:r>
            <a:r>
              <a:rPr lang="de-DE" dirty="0"/>
              <a:t> Ct-Wert bei Ungeimpften (24,6 vs. 24,2)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Impfung verringerte Wahrscheinlichkeit für positive Viruskultur (p=0,002)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b="1" dirty="0" err="1"/>
              <a:t>Singanayagham</a:t>
            </a:r>
            <a:r>
              <a:rPr lang="de-DE" b="1" dirty="0"/>
              <a:t> et al.: Haushaltskontaktstudie (ATACCC)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UK; n=19 </a:t>
            </a:r>
            <a:r>
              <a:rPr lang="en-US" dirty="0" err="1"/>
              <a:t>Indexfälle</a:t>
            </a:r>
            <a:r>
              <a:rPr lang="en-US" dirty="0"/>
              <a:t>/602 </a:t>
            </a:r>
            <a:r>
              <a:rPr lang="en-US" dirty="0" err="1"/>
              <a:t>Kontakte</a:t>
            </a:r>
            <a:r>
              <a:rPr lang="en-US" dirty="0"/>
              <a:t>; </a:t>
            </a:r>
            <a:r>
              <a:rPr lang="en-US" dirty="0" err="1"/>
              <a:t>Vaxzevria</a:t>
            </a:r>
            <a:r>
              <a:rPr lang="en-US" dirty="0"/>
              <a:t>/</a:t>
            </a:r>
            <a:r>
              <a:rPr lang="en-US" dirty="0" err="1"/>
              <a:t>Comirnaty</a:t>
            </a:r>
            <a:r>
              <a:rPr lang="en-US" dirty="0"/>
              <a:t>/</a:t>
            </a:r>
            <a:r>
              <a:rPr lang="en-US" dirty="0" err="1"/>
              <a:t>Sinovac</a:t>
            </a:r>
            <a:r>
              <a:rPr lang="en-US" dirty="0"/>
              <a:t>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unter</a:t>
            </a:r>
            <a:r>
              <a:rPr lang="en-US" dirty="0"/>
              <a:t> Delta: </a:t>
            </a:r>
            <a:r>
              <a:rPr lang="en-US" dirty="0" err="1"/>
              <a:t>vacc</a:t>
            </a:r>
            <a:r>
              <a:rPr lang="en-US" dirty="0"/>
              <a:t>: 7 </a:t>
            </a:r>
            <a:r>
              <a:rPr lang="en-US" dirty="0" err="1"/>
              <a:t>Indexfälle</a:t>
            </a:r>
            <a:r>
              <a:rPr lang="en-US" dirty="0"/>
              <a:t>/31 </a:t>
            </a:r>
            <a:r>
              <a:rPr lang="en-US" dirty="0" err="1"/>
              <a:t>Kontakte</a:t>
            </a:r>
            <a:r>
              <a:rPr lang="en-US" dirty="0"/>
              <a:t>; </a:t>
            </a:r>
            <a:r>
              <a:rPr lang="en-US" dirty="0" err="1"/>
              <a:t>unvacc</a:t>
            </a:r>
            <a:r>
              <a:rPr lang="en-US" dirty="0"/>
              <a:t>: 8 </a:t>
            </a:r>
            <a:r>
              <a:rPr lang="en-US" dirty="0" err="1"/>
              <a:t>Indexfälle</a:t>
            </a:r>
            <a:r>
              <a:rPr lang="en-US" dirty="0"/>
              <a:t>/15 </a:t>
            </a:r>
            <a:r>
              <a:rPr lang="en-US" dirty="0" err="1"/>
              <a:t>Kontakte</a:t>
            </a:r>
            <a:endParaRPr lang="en-US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SAR </a:t>
            </a:r>
            <a:r>
              <a:rPr lang="en-US" dirty="0" err="1"/>
              <a:t>Kontakte</a:t>
            </a:r>
            <a:r>
              <a:rPr lang="en-US" dirty="0"/>
              <a:t> von </a:t>
            </a:r>
            <a:r>
              <a:rPr lang="en-US" dirty="0" err="1"/>
              <a:t>vacc</a:t>
            </a:r>
            <a:r>
              <a:rPr lang="en-US" dirty="0"/>
              <a:t> </a:t>
            </a:r>
            <a:r>
              <a:rPr lang="en-US" dirty="0" err="1"/>
              <a:t>Indexfällen</a:t>
            </a:r>
            <a:r>
              <a:rPr lang="en-US" dirty="0"/>
              <a:t> = SAR </a:t>
            </a:r>
            <a:r>
              <a:rPr lang="en-US" dirty="0" err="1"/>
              <a:t>Kontakte</a:t>
            </a:r>
            <a:r>
              <a:rPr lang="en-US" dirty="0"/>
              <a:t> von </a:t>
            </a:r>
            <a:r>
              <a:rPr lang="en-US" dirty="0" err="1"/>
              <a:t>unvacc</a:t>
            </a:r>
            <a:r>
              <a:rPr lang="en-US" dirty="0"/>
              <a:t> </a:t>
            </a:r>
            <a:r>
              <a:rPr lang="en-US" dirty="0" err="1"/>
              <a:t>Indexfällen</a:t>
            </a:r>
            <a:r>
              <a:rPr lang="en-US" dirty="0"/>
              <a:t> (25%/23%)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Geschwindigkeit</a:t>
            </a:r>
            <a:r>
              <a:rPr lang="en-US" dirty="0"/>
              <a:t> des </a:t>
            </a:r>
            <a:r>
              <a:rPr lang="en-US" dirty="0" err="1"/>
              <a:t>Abfalls</a:t>
            </a:r>
            <a:r>
              <a:rPr lang="en-US" dirty="0"/>
              <a:t> des viral load: </a:t>
            </a:r>
            <a:r>
              <a:rPr lang="en-US" dirty="0" err="1"/>
              <a:t>vacc</a:t>
            </a:r>
            <a:r>
              <a:rPr lang="en-US" dirty="0"/>
              <a:t>&gt;</a:t>
            </a:r>
            <a:r>
              <a:rPr lang="en-US" dirty="0" err="1"/>
              <a:t>unvacc</a:t>
            </a:r>
            <a:r>
              <a:rPr lang="de-D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98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656" y="145411"/>
            <a:ext cx="7983646" cy="714291"/>
          </a:xfrm>
        </p:spPr>
        <p:txBody>
          <a:bodyPr/>
          <a:lstStyle/>
          <a:p>
            <a:r>
              <a:rPr lang="de-DE" b="0" dirty="0"/>
              <a:t>Epidemiologische Studien zur Tra</a:t>
            </a:r>
            <a:r>
              <a:rPr lang="de-DE" dirty="0"/>
              <a:t>nsmission (Delta)</a:t>
            </a:r>
            <a:endParaRPr lang="en-US" b="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9550875-BAE5-46D0-BF29-1FFE4060E101}"/>
              </a:ext>
            </a:extLst>
          </p:cNvPr>
          <p:cNvSpPr txBox="1"/>
          <p:nvPr/>
        </p:nvSpPr>
        <p:spPr>
          <a:xfrm>
            <a:off x="286714" y="1119193"/>
            <a:ext cx="8710602" cy="402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b="1" dirty="0" err="1"/>
              <a:t>Eyre</a:t>
            </a:r>
            <a:r>
              <a:rPr lang="de-DE" b="1" dirty="0"/>
              <a:t> et al.: Haushaltskontaktstudie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UK; </a:t>
            </a:r>
            <a:r>
              <a:rPr lang="de-DE" dirty="0" err="1"/>
              <a:t>cohort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; Kontakte von symptomatischen + asymptomatischen Fällen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Comirnaty</a:t>
            </a:r>
            <a:r>
              <a:rPr lang="de-DE" dirty="0"/>
              <a:t>; </a:t>
            </a:r>
            <a:r>
              <a:rPr lang="de-DE" dirty="0" err="1"/>
              <a:t>Vaxzevria</a:t>
            </a:r>
            <a:endParaRPr lang="de-DE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95.716 </a:t>
            </a:r>
            <a:r>
              <a:rPr lang="en-US" dirty="0" err="1"/>
              <a:t>Indexfälle</a:t>
            </a:r>
            <a:r>
              <a:rPr lang="en-US" dirty="0"/>
              <a:t>; 139.164 </a:t>
            </a:r>
            <a:r>
              <a:rPr lang="en-US" dirty="0" err="1"/>
              <a:t>Kontakte</a:t>
            </a:r>
            <a:r>
              <a:rPr lang="en-US" dirty="0"/>
              <a:t>; median Alter: 38 Jahre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Multivariates</a:t>
            </a:r>
            <a:r>
              <a:rPr lang="en-US" dirty="0"/>
              <a:t> Modell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Reduktion</a:t>
            </a:r>
            <a:r>
              <a:rPr lang="en-US" dirty="0"/>
              <a:t> der Transmission (PCR-positivity):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Comirnaty</a:t>
            </a:r>
            <a:r>
              <a:rPr lang="en-US" dirty="0"/>
              <a:t>: </a:t>
            </a:r>
            <a:r>
              <a:rPr lang="en-US" dirty="0" err="1"/>
              <a:t>aOR</a:t>
            </a:r>
            <a:r>
              <a:rPr lang="en-US" dirty="0"/>
              <a:t> </a:t>
            </a:r>
            <a:r>
              <a:rPr lang="de-DE" dirty="0"/>
              <a:t>0,35 (0,26-0,48)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Vaxzevria</a:t>
            </a:r>
            <a:r>
              <a:rPr lang="de-DE" dirty="0"/>
              <a:t>: </a:t>
            </a:r>
            <a:r>
              <a:rPr lang="de-DE" dirty="0" err="1"/>
              <a:t>aOR</a:t>
            </a:r>
            <a:r>
              <a:rPr lang="de-DE" dirty="0"/>
              <a:t> 0,64 (0,57-0,72)</a:t>
            </a:r>
            <a:endParaRPr lang="en-US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60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C8FA4-A394-4D97-9926-C631E6975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99" y="90893"/>
            <a:ext cx="7983646" cy="714291"/>
          </a:xfrm>
        </p:spPr>
        <p:txBody>
          <a:bodyPr/>
          <a:lstStyle/>
          <a:p>
            <a:r>
              <a:rPr lang="de-DE" dirty="0"/>
              <a:t>Fazit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B9738-B20C-4F7C-8D63-44318AFA0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99" y="920636"/>
            <a:ext cx="8890908" cy="4331238"/>
          </a:xfrm>
        </p:spPr>
        <p:txBody>
          <a:bodyPr>
            <a:normAutofit/>
          </a:bodyPr>
          <a:lstStyle/>
          <a:p>
            <a:pPr marL="136525" indent="-179388"/>
            <a:r>
              <a:rPr lang="de-DE" b="1" dirty="0"/>
              <a:t>Impfeffektivität gegen Delta-Variante</a:t>
            </a:r>
          </a:p>
          <a:p>
            <a:pPr marL="536575" lvl="1" indent="-179388"/>
            <a:r>
              <a:rPr lang="de-DE" dirty="0"/>
              <a:t>Schutz vor asymptomatischer Infektion / mildem Verlauf</a:t>
            </a:r>
          </a:p>
          <a:p>
            <a:pPr marL="936625" lvl="2" indent="-179388"/>
            <a:r>
              <a:rPr lang="de-DE" dirty="0"/>
              <a:t> VE ca. 60-65% </a:t>
            </a:r>
          </a:p>
          <a:p>
            <a:pPr marL="936625" lvl="2" indent="-179388"/>
            <a:r>
              <a:rPr lang="de-DE" dirty="0" err="1"/>
              <a:t>mRNA</a:t>
            </a:r>
            <a:r>
              <a:rPr lang="de-DE" dirty="0"/>
              <a:t> &gt; Vektor-Impfstoffe</a:t>
            </a:r>
          </a:p>
          <a:p>
            <a:pPr marL="136525" indent="-179388"/>
            <a:r>
              <a:rPr lang="de-DE" b="1" dirty="0"/>
              <a:t>Impfdurchbruchsstudien</a:t>
            </a:r>
          </a:p>
          <a:p>
            <a:pPr marL="536575" lvl="1" indent="-179388"/>
            <a:r>
              <a:rPr lang="de-DE" dirty="0"/>
              <a:t> Initiale Ct-Werte </a:t>
            </a:r>
            <a:r>
              <a:rPr lang="de-DE" dirty="0" err="1"/>
              <a:t>vacc</a:t>
            </a:r>
            <a:r>
              <a:rPr lang="de-DE" dirty="0"/>
              <a:t> = </a:t>
            </a:r>
            <a:r>
              <a:rPr lang="de-DE" dirty="0" err="1"/>
              <a:t>unvacc</a:t>
            </a:r>
            <a:endParaRPr lang="de-DE" dirty="0"/>
          </a:p>
          <a:p>
            <a:pPr marL="536575" lvl="1" indent="-179388"/>
            <a:r>
              <a:rPr lang="de-DE" dirty="0"/>
              <a:t> Schnellerer Abfall des viral </a:t>
            </a:r>
            <a:r>
              <a:rPr lang="de-DE" dirty="0" err="1"/>
              <a:t>load</a:t>
            </a:r>
            <a:r>
              <a:rPr lang="de-DE" dirty="0"/>
              <a:t> bei </a:t>
            </a:r>
            <a:r>
              <a:rPr lang="de-DE" dirty="0" err="1"/>
              <a:t>vacc</a:t>
            </a:r>
            <a:endParaRPr lang="de-DE" dirty="0"/>
          </a:p>
          <a:p>
            <a:pPr marL="536575" lvl="1" indent="-179388"/>
            <a:r>
              <a:rPr lang="de-DE" dirty="0"/>
              <a:t>Viruskultur? (nur 1 Studie)         </a:t>
            </a:r>
          </a:p>
          <a:p>
            <a:pPr marL="136525" indent="-179388"/>
            <a:r>
              <a:rPr lang="de-DE" dirty="0"/>
              <a:t> </a:t>
            </a:r>
            <a:r>
              <a:rPr lang="de-DE" b="1" dirty="0"/>
              <a:t>Verhinderung der Transmission</a:t>
            </a:r>
          </a:p>
          <a:p>
            <a:pPr marL="536575" lvl="1" indent="-179388"/>
            <a:r>
              <a:rPr lang="de-DE" dirty="0"/>
              <a:t>Nur 1 Studie unter Delta</a:t>
            </a:r>
          </a:p>
          <a:p>
            <a:pPr marL="536575" lvl="1" indent="-179388"/>
            <a:r>
              <a:rPr lang="de-DE" dirty="0"/>
              <a:t>Reduktion der Transmission um ca. 50% (</a:t>
            </a:r>
            <a:r>
              <a:rPr lang="de-DE" dirty="0" err="1"/>
              <a:t>Comirnaty</a:t>
            </a:r>
            <a:r>
              <a:rPr lang="de-DE" dirty="0"/>
              <a:t> &gt; </a:t>
            </a:r>
            <a:r>
              <a:rPr lang="de-DE" dirty="0" err="1"/>
              <a:t>Vaxzevria</a:t>
            </a:r>
            <a:r>
              <a:rPr lang="de-DE" dirty="0"/>
              <a:t>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B9EB99-E10E-487A-9601-70A02E44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42862" y="4862578"/>
            <a:ext cx="496872" cy="273844"/>
          </a:xfrm>
        </p:spPr>
        <p:txBody>
          <a:bodyPr/>
          <a:lstStyle/>
          <a:p>
            <a:fld id="{25F3C144-FBFC-4E86-93BD-B9317AB65B60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802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B48A1B7-0454-4DD1-BECD-CB0CDA1F7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Back-up</a:t>
            </a:r>
          </a:p>
        </p:txBody>
      </p:sp>
    </p:spTree>
    <p:extLst>
      <p:ext uri="{BB962C8B-B14F-4D97-AF65-F5344CB8AC3E}">
        <p14:creationId xmlns:p14="http://schemas.microsoft.com/office/powerpoint/2010/main" val="160641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79EF2-C8CB-4E81-BE3D-ABD16F929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75" y="13692"/>
            <a:ext cx="8133632" cy="994172"/>
          </a:xfrm>
        </p:spPr>
        <p:txBody>
          <a:bodyPr>
            <a:normAutofit/>
          </a:bodyPr>
          <a:lstStyle/>
          <a:p>
            <a:r>
              <a:rPr lang="de-DE" sz="3000" dirty="0">
                <a:solidFill>
                  <a:schemeClr val="accent1">
                    <a:lumMod val="75000"/>
                  </a:schemeClr>
                </a:solidFill>
              </a:rPr>
              <a:t>Transmission unter der Deltavariante</a:t>
            </a:r>
            <a:br>
              <a:rPr lang="de-DE" sz="3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2100" b="1" dirty="0">
                <a:solidFill>
                  <a:schemeClr val="accent1">
                    <a:lumMod val="75000"/>
                  </a:schemeClr>
                </a:solidFill>
              </a:rPr>
              <a:t>2G-Szenario mit nur vollständig </a:t>
            </a:r>
            <a:r>
              <a:rPr lang="de-DE" sz="2100" b="1" dirty="0" err="1">
                <a:solidFill>
                  <a:schemeClr val="accent1">
                    <a:lumMod val="75000"/>
                  </a:schemeClr>
                </a:solidFill>
              </a:rPr>
              <a:t>mRNA</a:t>
            </a:r>
            <a:r>
              <a:rPr lang="de-DE" sz="2100" b="1" dirty="0">
                <a:solidFill>
                  <a:schemeClr val="accent1">
                    <a:lumMod val="75000"/>
                  </a:schemeClr>
                </a:solidFill>
              </a:rPr>
              <a:t>-Geimpften und Genesenen</a:t>
            </a:r>
            <a:endParaRPr lang="de-DE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DBB2CD9-5DF4-4F0B-AB66-6DA3DF048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1" y="45892"/>
            <a:ext cx="1371719" cy="137171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0B0D243-4ACA-48C4-A3C3-1CF957A96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00" y="2202068"/>
            <a:ext cx="952728" cy="95272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ADCE4AB-CE3E-46E9-8F82-9369B1B077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635" y="1950522"/>
            <a:ext cx="1533738" cy="158977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32F11C2-06D9-4C45-9E2A-3C03E5755D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378" y="1924660"/>
            <a:ext cx="1552358" cy="1641500"/>
          </a:xfrm>
          <a:prstGeom prst="rect">
            <a:avLst/>
          </a:prstGeom>
        </p:spPr>
      </p:pic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A4BC5AB8-1DC1-46E5-A028-4C9D169DF03E}"/>
              </a:ext>
            </a:extLst>
          </p:cNvPr>
          <p:cNvCxnSpPr>
            <a:cxnSpLocks/>
          </p:cNvCxnSpPr>
          <p:nvPr/>
        </p:nvCxnSpPr>
        <p:spPr>
          <a:xfrm>
            <a:off x="1202895" y="2754692"/>
            <a:ext cx="129753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7FB0E28-81F6-4236-B144-069FC4A5276D}"/>
              </a:ext>
            </a:extLst>
          </p:cNvPr>
          <p:cNvCxnSpPr>
            <a:cxnSpLocks/>
          </p:cNvCxnSpPr>
          <p:nvPr/>
        </p:nvCxnSpPr>
        <p:spPr>
          <a:xfrm>
            <a:off x="3924714" y="2745410"/>
            <a:ext cx="129457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C309CAB6-C87F-404E-8E76-A00277448022}"/>
              </a:ext>
            </a:extLst>
          </p:cNvPr>
          <p:cNvCxnSpPr>
            <a:cxnSpLocks/>
          </p:cNvCxnSpPr>
          <p:nvPr/>
        </p:nvCxnSpPr>
        <p:spPr>
          <a:xfrm>
            <a:off x="6487951" y="2935515"/>
            <a:ext cx="1348430" cy="170734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F785D841-28F3-4574-9D55-32424506D344}"/>
              </a:ext>
            </a:extLst>
          </p:cNvPr>
          <p:cNvSpPr txBox="1"/>
          <p:nvPr/>
        </p:nvSpPr>
        <p:spPr>
          <a:xfrm>
            <a:off x="2526405" y="1211368"/>
            <a:ext cx="1371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Asymptomatisch</a:t>
            </a:r>
          </a:p>
          <a:p>
            <a:r>
              <a:rPr lang="de-DE" sz="1350" dirty="0"/>
              <a:t>PCR-positiv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31DE7B7-70BB-4F24-ACCC-361492AC646F}"/>
              </a:ext>
            </a:extLst>
          </p:cNvPr>
          <p:cNvSpPr txBox="1"/>
          <p:nvPr/>
        </p:nvSpPr>
        <p:spPr>
          <a:xfrm>
            <a:off x="1186376" y="3713811"/>
            <a:ext cx="1469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↓ 63%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4E5627CB-D89C-4674-BA1E-F994FCEA8D51}"/>
              </a:ext>
            </a:extLst>
          </p:cNvPr>
          <p:cNvSpPr txBox="1"/>
          <p:nvPr/>
        </p:nvSpPr>
        <p:spPr>
          <a:xfrm>
            <a:off x="3768939" y="1870541"/>
            <a:ext cx="1736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>
                <a:solidFill>
                  <a:srgbClr val="FF0000"/>
                </a:solidFill>
              </a:rPr>
              <a:t>-Reduzierte Last </a:t>
            </a:r>
            <a:br>
              <a:rPr lang="de-DE" sz="1350" dirty="0">
                <a:solidFill>
                  <a:srgbClr val="FF0000"/>
                </a:solidFill>
              </a:rPr>
            </a:br>
            <a:r>
              <a:rPr lang="de-DE" sz="1350" dirty="0">
                <a:solidFill>
                  <a:srgbClr val="FF0000"/>
                </a:solidFill>
              </a:rPr>
              <a:t>  infektiöser Partikel</a:t>
            </a:r>
          </a:p>
          <a:p>
            <a:r>
              <a:rPr lang="de-DE" sz="1350" dirty="0">
                <a:solidFill>
                  <a:srgbClr val="FF0000"/>
                </a:solidFill>
              </a:rPr>
              <a:t>-Verkürztes </a:t>
            </a:r>
            <a:r>
              <a:rPr lang="de-DE" sz="1350" dirty="0" err="1">
                <a:solidFill>
                  <a:srgbClr val="FF0000"/>
                </a:solidFill>
              </a:rPr>
              <a:t>Shedding</a:t>
            </a:r>
            <a:r>
              <a:rPr lang="de-DE" sz="1350" dirty="0">
                <a:solidFill>
                  <a:srgbClr val="FF0000"/>
                </a:solidFill>
              </a:rPr>
              <a:t>* 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F003894-2566-41F1-B343-9BB760E98FCC}"/>
              </a:ext>
            </a:extLst>
          </p:cNvPr>
          <p:cNvSpPr txBox="1"/>
          <p:nvPr/>
        </p:nvSpPr>
        <p:spPr>
          <a:xfrm>
            <a:off x="1165800" y="2074855"/>
            <a:ext cx="137171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>
                <a:solidFill>
                  <a:srgbClr val="FF0000"/>
                </a:solidFill>
              </a:rPr>
              <a:t>Schutz vor </a:t>
            </a:r>
            <a:r>
              <a:rPr lang="de-DE" sz="1350" dirty="0" err="1">
                <a:solidFill>
                  <a:srgbClr val="FF0000"/>
                </a:solidFill>
              </a:rPr>
              <a:t>asymp</a:t>
            </a:r>
            <a:r>
              <a:rPr lang="de-DE" sz="1350" dirty="0">
                <a:solidFill>
                  <a:srgbClr val="FF0000"/>
                </a:solidFill>
              </a:rPr>
              <a:t>. Infektion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3285F520-A0A2-43EF-9717-DED7BA9202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437" y="2056642"/>
            <a:ext cx="1552358" cy="1641500"/>
          </a:xfrm>
          <a:prstGeom prst="rect">
            <a:avLst/>
          </a:prstGeom>
        </p:spPr>
      </p:pic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008525C-59DB-481C-8B3D-1239C2692529}"/>
              </a:ext>
            </a:extLst>
          </p:cNvPr>
          <p:cNvCxnSpPr>
            <a:cxnSpLocks/>
          </p:cNvCxnSpPr>
          <p:nvPr/>
        </p:nvCxnSpPr>
        <p:spPr>
          <a:xfrm>
            <a:off x="6544942" y="2754692"/>
            <a:ext cx="135571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A3B296FD-7D04-4B0A-B4BA-AAF473B0A10A}"/>
              </a:ext>
            </a:extLst>
          </p:cNvPr>
          <p:cNvCxnSpPr>
            <a:cxnSpLocks/>
          </p:cNvCxnSpPr>
          <p:nvPr/>
        </p:nvCxnSpPr>
        <p:spPr>
          <a:xfrm flipV="1">
            <a:off x="6433103" y="972034"/>
            <a:ext cx="1196728" cy="16350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32">
            <a:extLst>
              <a:ext uri="{FF2B5EF4-FFF2-40B4-BE49-F238E27FC236}">
                <a16:creationId xmlns:a16="http://schemas.microsoft.com/office/drawing/2014/main" id="{BED87E21-1180-4585-8333-D3BB352AB7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157" y="3774418"/>
            <a:ext cx="1134131" cy="1175569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551A3837-EF68-441B-82BB-016D52D2A4A9}"/>
              </a:ext>
            </a:extLst>
          </p:cNvPr>
          <p:cNvSpPr txBox="1"/>
          <p:nvPr/>
        </p:nvSpPr>
        <p:spPr>
          <a:xfrm>
            <a:off x="6819232" y="4532668"/>
            <a:ext cx="1469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↓ 63%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EBF3858-8978-4AA4-9C63-6E8FADCDC92E}"/>
              </a:ext>
            </a:extLst>
          </p:cNvPr>
          <p:cNvSpPr txBox="1"/>
          <p:nvPr/>
        </p:nvSpPr>
        <p:spPr>
          <a:xfrm>
            <a:off x="6873714" y="2788167"/>
            <a:ext cx="1199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↓ 76%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08723D40-157F-401C-B80B-D550A3D1158E}"/>
              </a:ext>
            </a:extLst>
          </p:cNvPr>
          <p:cNvSpPr txBox="1"/>
          <p:nvPr/>
        </p:nvSpPr>
        <p:spPr>
          <a:xfrm>
            <a:off x="7141663" y="1442697"/>
            <a:ext cx="1199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↓ 91%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988E82E5-374D-4AF7-8B8F-6BFB3340902E}"/>
              </a:ext>
            </a:extLst>
          </p:cNvPr>
          <p:cNvSpPr txBox="1"/>
          <p:nvPr/>
        </p:nvSpPr>
        <p:spPr>
          <a:xfrm>
            <a:off x="3312726" y="4079001"/>
            <a:ext cx="3120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SAR Haushalt: - / ↓</a:t>
            </a:r>
            <a:br>
              <a:rPr lang="de-DE" sz="2400" b="1" dirty="0"/>
            </a:br>
            <a:r>
              <a:rPr lang="de-DE" sz="2400" b="1" dirty="0"/>
              <a:t>SAR nicht Haushalt: ↓ 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CEB2FF9-4077-4700-9018-17FA008CFD75}"/>
              </a:ext>
            </a:extLst>
          </p:cNvPr>
          <p:cNvSpPr txBox="1"/>
          <p:nvPr/>
        </p:nvSpPr>
        <p:spPr>
          <a:xfrm>
            <a:off x="96907" y="4772781"/>
            <a:ext cx="28102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*kein Impact im Haushalt</a:t>
            </a:r>
          </a:p>
        </p:txBody>
      </p:sp>
    </p:spTree>
    <p:extLst>
      <p:ext uri="{BB962C8B-B14F-4D97-AF65-F5344CB8AC3E}">
        <p14:creationId xmlns:p14="http://schemas.microsoft.com/office/powerpoint/2010/main" val="1440844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8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656" y="145411"/>
            <a:ext cx="7983646" cy="714291"/>
          </a:xfrm>
        </p:spPr>
        <p:txBody>
          <a:bodyPr/>
          <a:lstStyle/>
          <a:p>
            <a:r>
              <a:rPr lang="de-DE" b="0" dirty="0"/>
              <a:t>Studien zur Tra</a:t>
            </a:r>
            <a:r>
              <a:rPr lang="de-DE" dirty="0"/>
              <a:t>nsmissionsreduktion (Nicht-Delta)</a:t>
            </a:r>
            <a:endParaRPr lang="en-US" b="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9550875-BAE5-46D0-BF29-1FFE4060E101}"/>
              </a:ext>
            </a:extLst>
          </p:cNvPr>
          <p:cNvSpPr txBox="1"/>
          <p:nvPr/>
        </p:nvSpPr>
        <p:spPr>
          <a:xfrm>
            <a:off x="286714" y="689225"/>
            <a:ext cx="8710602" cy="402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b="1" dirty="0" err="1"/>
              <a:t>Layan</a:t>
            </a:r>
            <a:r>
              <a:rPr lang="de-DE" b="1" dirty="0"/>
              <a:t> et al.: Haushaltskontaktstudie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Israel; 12/2020 – 04/2021; </a:t>
            </a:r>
            <a:r>
              <a:rPr lang="de-DE" dirty="0" err="1"/>
              <a:t>Comirnaty</a:t>
            </a:r>
            <a:endParaRPr lang="de-DE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210 Haushalte; 215 Indexfällen (median: 32 J.); 687 Kontakte (median: 27 J.)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Übertragungsrisiko Indexfall geimpft um 78% (95% KI: 30-94) gesenkt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Infektionsrisiko Kontaktpersonen geimpft um 88% (95% KI: 60-93%) gesenkt </a:t>
            </a:r>
          </a:p>
          <a:p>
            <a:pPr lvl="1">
              <a:lnSpc>
                <a:spcPct val="130000"/>
              </a:lnSpc>
            </a:pPr>
            <a:r>
              <a:rPr lang="de-DE" dirty="0"/>
              <a:t> 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b="1" dirty="0"/>
              <a:t>Shah et al.: Haushaltskontakte von Krankenhausmitarbeitern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Schottland; 12/2020 – 03/2021; </a:t>
            </a:r>
            <a:r>
              <a:rPr lang="de-DE" dirty="0" err="1"/>
              <a:t>Cominarty</a:t>
            </a:r>
            <a:r>
              <a:rPr lang="de-DE" dirty="0"/>
              <a:t>, </a:t>
            </a:r>
            <a:r>
              <a:rPr lang="de-DE" dirty="0" err="1"/>
              <a:t>Vaxzevria</a:t>
            </a:r>
            <a:endParaRPr lang="de-DE" dirty="0"/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92.470  Haushalte; 144.525 HCW (median: 31 J.); 194.362 Kontakte (median: 44 J.)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Infektionsrisiko (ungeimpfte) Haushaltsmitglieder von geimpften HCW: 54% (95 % KI: 30-70%) im Vergleich zu Haushaltskontakten von ungeimpften HCW</a:t>
            </a:r>
          </a:p>
        </p:txBody>
      </p:sp>
    </p:spTree>
    <p:extLst>
      <p:ext uri="{BB962C8B-B14F-4D97-AF65-F5344CB8AC3E}">
        <p14:creationId xmlns:p14="http://schemas.microsoft.com/office/powerpoint/2010/main" val="3892212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9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B4E3AF2-0533-4B41-8D8D-4CBBBD683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011" y="417869"/>
            <a:ext cx="6223024" cy="4623238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82966B5A-5FB1-4258-9170-DE645AA4A3C6}"/>
              </a:ext>
            </a:extLst>
          </p:cNvPr>
          <p:cNvSpPr txBox="1"/>
          <p:nvPr/>
        </p:nvSpPr>
        <p:spPr>
          <a:xfrm>
            <a:off x="7427915" y="1955968"/>
            <a:ext cx="1526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Shamier</a:t>
            </a:r>
            <a:r>
              <a:rPr lang="de-DE" dirty="0"/>
              <a:t> et al. </a:t>
            </a:r>
          </a:p>
        </p:txBody>
      </p:sp>
    </p:spTree>
    <p:extLst>
      <p:ext uri="{BB962C8B-B14F-4D97-AF65-F5344CB8AC3E}">
        <p14:creationId xmlns:p14="http://schemas.microsoft.com/office/powerpoint/2010/main" val="3741100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760</Words>
  <Application>Microsoft Office PowerPoint</Application>
  <PresentationFormat>Bildschirmpräsentation (16:9)</PresentationFormat>
  <Paragraphs>97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ＭＳ 明朝</vt:lpstr>
      <vt:lpstr>Scala Sans OT</vt:lpstr>
      <vt:lpstr>Wingdings</vt:lpstr>
      <vt:lpstr>Office-Design</vt:lpstr>
      <vt:lpstr>Impfeffektivität gegenüber Delta-Variante Living Systematic Review des RKI (Eurosurveill. 2021, 14 Oct)</vt:lpstr>
      <vt:lpstr>Studien zu Impfdurchbrüchen (Delta) (I)</vt:lpstr>
      <vt:lpstr>Studien zu Impfdurchbrüchen (Delta) (II)</vt:lpstr>
      <vt:lpstr>Epidemiologische Studien zur Transmission (Delta)</vt:lpstr>
      <vt:lpstr>Fazit</vt:lpstr>
      <vt:lpstr>Back-up</vt:lpstr>
      <vt:lpstr>Transmission unter der Deltavariante 2G-Szenario mit nur vollständig mRNA-Geimpften und Genesenen</vt:lpstr>
      <vt:lpstr>Studien zur Transmissionsreduktion (Nicht-Delta)</vt:lpstr>
      <vt:lpstr>PowerPoint-Präsentation</vt:lpstr>
      <vt:lpstr>PowerPoint-Präsentation</vt:lpstr>
      <vt:lpstr>Studien zu Impfdurchbrüchen bei Gesundheitspersonal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Sandfort, Mirco</cp:lastModifiedBy>
  <cp:revision>475</cp:revision>
  <dcterms:created xsi:type="dcterms:W3CDTF">2015-11-02T12:29:13Z</dcterms:created>
  <dcterms:modified xsi:type="dcterms:W3CDTF">2021-11-09T07:55:01Z</dcterms:modified>
</cp:coreProperties>
</file>