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6" r:id="rId3"/>
    <p:sldId id="302" r:id="rId4"/>
    <p:sldId id="298" r:id="rId5"/>
    <p:sldId id="301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 autoAdjust="0"/>
    <p:restoredTop sz="92857" autoAdjust="0"/>
  </p:normalViewPr>
  <p:slideViewPr>
    <p:cSldViewPr snapToGrid="0">
      <p:cViewPr varScale="1">
        <p:scale>
          <a:sx n="106" d="100"/>
          <a:sy n="106" d="100"/>
        </p:scale>
        <p:origin x="954" y="108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2.224  (am 27.10)  -&gt; Anstieg ITS-Belegung zur Vorwochen  : +514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+1.076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&lt; 3% Linie (Basisstufe): 0 Länder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dirty="0"/>
              <a:t>&gt; 3 % (Stufe 1): 16 Länder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dirty="0"/>
              <a:t>&gt;12%: 5 Länder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60% über 60J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10.11.2021 werden </a:t>
            </a:r>
            <a:r>
              <a:rPr lang="de-DE" sz="1600" b="1" dirty="0"/>
              <a:t>2.738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zahlreichen Bundesländern ist ein Anstieg in der COVID-ITS-Belegung zu beobachten, in einigen Länder ein Plateau.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Erneuter Anstieg in täglichen ITS-Neuaufnahmen von COVID-Patienten mit </a:t>
            </a:r>
            <a:r>
              <a:rPr lang="de-DE" sz="1600" b="1" dirty="0"/>
              <a:t>+1.465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10.11.2021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66" y="2030994"/>
            <a:ext cx="6511624" cy="4186044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2985427" y="2245917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463354" y="224756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656258" y="2159750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500420" y="3587159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64441" y="4025837"/>
            <a:ext cx="549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2.738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888454" y="2192056"/>
            <a:ext cx="387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Neuaufnahmen auf die ITS  </a:t>
            </a:r>
            <a:r>
              <a:rPr lang="de-DE" sz="1600" i="1" dirty="0"/>
              <a:t>(pro Tag)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2522198-6521-40A9-9BBC-734A9B55D8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44" y="2564658"/>
            <a:ext cx="4523959" cy="342310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00C983B-F653-4AA0-B1CC-67F2568CD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411" y="6180625"/>
            <a:ext cx="22574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09.11.2021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141" y="0"/>
            <a:ext cx="9429230" cy="6858000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15949" y="146260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15949" y="250414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15949" y="498570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15949" y="606637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318106" y="4990467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318106" y="146665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318106" y="252224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318106" y="6075428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2356D20-C444-4F3D-84F0-681ADE82B8F4}"/>
              </a:ext>
            </a:extLst>
          </p:cNvPr>
          <p:cNvSpPr txBox="1"/>
          <p:nvPr/>
        </p:nvSpPr>
        <p:spPr>
          <a:xfrm>
            <a:off x="142296" y="302745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Behandlungsbelegung COVID-19 nach Schweregrad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510CAE3-9834-420B-B545-EC18CA920F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62"/>
          <a:stretch/>
        </p:blipFill>
        <p:spPr>
          <a:xfrm>
            <a:off x="175362" y="1093025"/>
            <a:ext cx="4912686" cy="453192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833731E-8C95-4BAA-9523-30D09CEAC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889" y="791874"/>
            <a:ext cx="1821165" cy="1378671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EA2DEA9-9CB6-4972-92D4-9B841E79C5A3}"/>
              </a:ext>
            </a:extLst>
          </p:cNvPr>
          <p:cNvGrpSpPr/>
          <p:nvPr/>
        </p:nvGrpSpPr>
        <p:grpSpPr>
          <a:xfrm>
            <a:off x="5899459" y="2016918"/>
            <a:ext cx="6014782" cy="3866646"/>
            <a:chOff x="5899459" y="2016918"/>
            <a:chExt cx="6014782" cy="3866646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687678CE-B498-4791-BF3E-F0008B58B6A0}"/>
                </a:ext>
              </a:extLst>
            </p:cNvPr>
            <p:cNvGrpSpPr/>
            <p:nvPr/>
          </p:nvGrpSpPr>
          <p:grpSpPr>
            <a:xfrm>
              <a:off x="5899459" y="2016918"/>
              <a:ext cx="6014782" cy="3866646"/>
              <a:chOff x="5899459" y="2016918"/>
              <a:chExt cx="6014782" cy="3866646"/>
            </a:xfrm>
          </p:grpSpPr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FB716D4A-8182-43C4-8DE5-56396616F3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99459" y="2016918"/>
                <a:ext cx="6014782" cy="3866646"/>
              </a:xfrm>
              <a:prstGeom prst="rect">
                <a:avLst/>
              </a:prstGeom>
            </p:spPr>
          </p:pic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CC712ED7-405C-43FD-9A25-A52BE30D9739}"/>
                  </a:ext>
                </a:extLst>
              </p:cNvPr>
              <p:cNvSpPr/>
              <p:nvPr/>
            </p:nvSpPr>
            <p:spPr>
              <a:xfrm>
                <a:off x="9947564" y="2290618"/>
                <a:ext cx="184727" cy="295563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726849D-9DD1-4840-BA6D-CBB317B06842}"/>
                </a:ext>
              </a:extLst>
            </p:cNvPr>
            <p:cNvSpPr/>
            <p:nvPr/>
          </p:nvSpPr>
          <p:spPr>
            <a:xfrm>
              <a:off x="10418618" y="4876800"/>
              <a:ext cx="106078" cy="572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77333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6809979" y="7391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5" y="123752"/>
            <a:ext cx="5619642" cy="3413670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662058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1617314" y="4723445"/>
            <a:ext cx="186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(absolut)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A260896E-AC48-41D6-86D5-F86C882CC8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463" y="722890"/>
            <a:ext cx="5071520" cy="2827487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5356354-278A-44E9-9B97-6265F93A309F}"/>
              </a:ext>
            </a:extLst>
          </p:cNvPr>
          <p:cNvCxnSpPr>
            <a:cxnSpLocks/>
          </p:cNvCxnSpPr>
          <p:nvPr/>
        </p:nvCxnSpPr>
        <p:spPr>
          <a:xfrm flipH="1">
            <a:off x="11300594" y="2218112"/>
            <a:ext cx="40118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3534FBD-9C9F-443E-BA3E-15884A186A68}"/>
              </a:ext>
            </a:extLst>
          </p:cNvPr>
          <p:cNvCxnSpPr>
            <a:cxnSpLocks/>
          </p:cNvCxnSpPr>
          <p:nvPr/>
        </p:nvCxnSpPr>
        <p:spPr>
          <a:xfrm flipH="1">
            <a:off x="11281929" y="2560635"/>
            <a:ext cx="40118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6429" y="4382317"/>
            <a:ext cx="1066800" cy="1838325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0657"/>
          <a:stretch/>
        </p:blipFill>
        <p:spPr>
          <a:xfrm>
            <a:off x="11207821" y="113393"/>
            <a:ext cx="950575" cy="1299671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5CDE2F54-1E58-4209-8F9D-8B369EF3DA1D}"/>
              </a:ext>
            </a:extLst>
          </p:cNvPr>
          <p:cNvSpPr/>
          <p:nvPr/>
        </p:nvSpPr>
        <p:spPr>
          <a:xfrm>
            <a:off x="8853153" y="5442725"/>
            <a:ext cx="743519" cy="7779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DD9CA8F-F4D2-444E-A8DC-68FB60BB45E0}"/>
              </a:ext>
            </a:extLst>
          </p:cNvPr>
          <p:cNvCxnSpPr>
            <a:cxnSpLocks/>
          </p:cNvCxnSpPr>
          <p:nvPr/>
        </p:nvCxnSpPr>
        <p:spPr>
          <a:xfrm flipH="1" flipV="1">
            <a:off x="8140978" y="3860802"/>
            <a:ext cx="711882" cy="1815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336F6B93-F812-4628-B5AB-B55D828308D4}"/>
              </a:ext>
            </a:extLst>
          </p:cNvPr>
          <p:cNvCxnSpPr>
            <a:cxnSpLocks/>
          </p:cNvCxnSpPr>
          <p:nvPr/>
        </p:nvCxnSpPr>
        <p:spPr>
          <a:xfrm flipH="1" flipV="1">
            <a:off x="8180328" y="5015620"/>
            <a:ext cx="672532" cy="1119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2958795" y="3601163"/>
            <a:ext cx="5188025" cy="3182926"/>
            <a:chOff x="2958795" y="3601163"/>
            <a:chExt cx="5188025" cy="3182926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8795" y="3666478"/>
              <a:ext cx="5188025" cy="3117611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5341545" y="3601163"/>
              <a:ext cx="1462781" cy="181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54F34D4-DFB3-4E25-A1E3-9A439450A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2" y="1980216"/>
            <a:ext cx="4889673" cy="4443101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BCD5C4B-B0A4-4C1D-B989-301C586A8DEC}"/>
              </a:ext>
            </a:extLst>
          </p:cNvPr>
          <p:cNvSpPr/>
          <p:nvPr/>
        </p:nvSpPr>
        <p:spPr>
          <a:xfrm>
            <a:off x="1418095" y="6055963"/>
            <a:ext cx="728420" cy="205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B21FCC-0DED-454C-A93E-156029FAE94F}"/>
              </a:ext>
            </a:extLst>
          </p:cNvPr>
          <p:cNvSpPr txBox="1"/>
          <p:nvPr/>
        </p:nvSpPr>
        <p:spPr>
          <a:xfrm>
            <a:off x="202944" y="520182"/>
            <a:ext cx="3540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Personal-Raum Einschränkung in der COVID-Entwicklung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4A48F82-03D0-42D5-B1DC-0D0D20F492BF}"/>
              </a:ext>
            </a:extLst>
          </p:cNvPr>
          <p:cNvGrpSpPr/>
          <p:nvPr/>
        </p:nvGrpSpPr>
        <p:grpSpPr>
          <a:xfrm>
            <a:off x="3743101" y="982299"/>
            <a:ext cx="1247775" cy="811101"/>
            <a:chOff x="3931885" y="685946"/>
            <a:chExt cx="1247775" cy="811101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0596A317-2E60-47F8-A718-CD7471E14D63}"/>
                </a:ext>
              </a:extLst>
            </p:cNvPr>
            <p:cNvGrpSpPr/>
            <p:nvPr/>
          </p:nvGrpSpPr>
          <p:grpSpPr>
            <a:xfrm>
              <a:off x="3931885" y="708996"/>
              <a:ext cx="1247775" cy="788051"/>
              <a:chOff x="3931885" y="708996"/>
              <a:chExt cx="1247775" cy="788051"/>
            </a:xfrm>
          </p:grpSpPr>
          <p:pic>
            <p:nvPicPr>
              <p:cNvPr id="10" name="Grafik 9">
                <a:extLst>
                  <a:ext uri="{FF2B5EF4-FFF2-40B4-BE49-F238E27FC236}">
                    <a16:creationId xmlns:a16="http://schemas.microsoft.com/office/drawing/2014/main" id="{FBE2B894-F7AA-46E0-9172-0EEA0BCC15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31885" y="1277972"/>
                <a:ext cx="1228725" cy="219075"/>
              </a:xfrm>
              <a:prstGeom prst="rect">
                <a:avLst/>
              </a:prstGeom>
            </p:spPr>
          </p:pic>
          <p:pic>
            <p:nvPicPr>
              <p:cNvPr id="5" name="Grafik 4">
                <a:extLst>
                  <a:ext uri="{FF2B5EF4-FFF2-40B4-BE49-F238E27FC236}">
                    <a16:creationId xmlns:a16="http://schemas.microsoft.com/office/drawing/2014/main" id="{AA32950A-B83B-41AE-8D63-3B7F9E7AB9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1885" y="708997"/>
                <a:ext cx="1247775" cy="628650"/>
              </a:xfrm>
              <a:prstGeom prst="rect">
                <a:avLst/>
              </a:prstGeom>
            </p:spPr>
          </p:pic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800FE0BE-5B9C-467B-88B5-2EB6B8971BDB}"/>
                  </a:ext>
                </a:extLst>
              </p:cNvPr>
              <p:cNvSpPr/>
              <p:nvPr/>
            </p:nvSpPr>
            <p:spPr>
              <a:xfrm>
                <a:off x="4253855" y="708996"/>
                <a:ext cx="706072" cy="2190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0011334F-8A3E-49A5-89AB-BAE604E7E2E4}"/>
                </a:ext>
              </a:extLst>
            </p:cNvPr>
            <p:cNvSpPr txBox="1"/>
            <p:nvPr/>
          </p:nvSpPr>
          <p:spPr>
            <a:xfrm>
              <a:off x="4253855" y="685946"/>
              <a:ext cx="8911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50" dirty="0"/>
                <a:t>COVID-Fälle</a:t>
              </a:r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4F4C9185-0C6B-4415-8961-96C6D51C02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1623" y="5674963"/>
            <a:ext cx="1657350" cy="76200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D0629EF4-3F04-4F01-9401-8C5E91CAB137}"/>
              </a:ext>
            </a:extLst>
          </p:cNvPr>
          <p:cNvSpPr txBox="1"/>
          <p:nvPr/>
        </p:nvSpPr>
        <p:spPr>
          <a:xfrm>
            <a:off x="6545451" y="519775"/>
            <a:ext cx="516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Verfügbarkeits-Einschätzung: High-Care Bereich (invasive Beatmungsbehandlung)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848F0A-E33C-446B-9574-0DF24CDFA5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8821" y="1419364"/>
            <a:ext cx="5558759" cy="401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1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71" y="661901"/>
            <a:ext cx="7263763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438" y="474204"/>
            <a:ext cx="3983922" cy="238440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2292523"/>
            <a:ext cx="7319559" cy="445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Breitbild</PresentationFormat>
  <Paragraphs>33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404</cp:revision>
  <dcterms:created xsi:type="dcterms:W3CDTF">2021-01-13T08:46:29Z</dcterms:created>
  <dcterms:modified xsi:type="dcterms:W3CDTF">2021-11-10T09:43:49Z</dcterms:modified>
</cp:coreProperties>
</file>