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98" r:id="rId3"/>
    <p:sldId id="305" r:id="rId4"/>
    <p:sldId id="295" r:id="rId5"/>
    <p:sldId id="310" r:id="rId6"/>
    <p:sldId id="32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10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44-2021\Daten\2021-11-08_sequencing_desh_report_KW43_s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v>Anzahl Sequenzen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Datenquellen!$K$2:$K$44</c:f>
              <c:numCache>
                <c:formatCode>General</c:formatCode>
                <c:ptCount val="43"/>
                <c:pt idx="0">
                  <c:v>644</c:v>
                </c:pt>
                <c:pt idx="1">
                  <c:v>1327</c:v>
                </c:pt>
                <c:pt idx="2">
                  <c:v>2648</c:v>
                </c:pt>
                <c:pt idx="3">
                  <c:v>3952</c:v>
                </c:pt>
                <c:pt idx="4">
                  <c:v>5257</c:v>
                </c:pt>
                <c:pt idx="5">
                  <c:v>6457</c:v>
                </c:pt>
                <c:pt idx="6">
                  <c:v>7460</c:v>
                </c:pt>
                <c:pt idx="7">
                  <c:v>7792</c:v>
                </c:pt>
                <c:pt idx="8">
                  <c:v>8686</c:v>
                </c:pt>
                <c:pt idx="9">
                  <c:v>10104</c:v>
                </c:pt>
                <c:pt idx="10">
                  <c:v>11550</c:v>
                </c:pt>
                <c:pt idx="11">
                  <c:v>11759</c:v>
                </c:pt>
                <c:pt idx="12">
                  <c:v>12321</c:v>
                </c:pt>
                <c:pt idx="13">
                  <c:v>12301</c:v>
                </c:pt>
                <c:pt idx="14">
                  <c:v>16338</c:v>
                </c:pt>
                <c:pt idx="15">
                  <c:v>15829</c:v>
                </c:pt>
                <c:pt idx="16">
                  <c:v>14411</c:v>
                </c:pt>
                <c:pt idx="17">
                  <c:v>13408</c:v>
                </c:pt>
                <c:pt idx="18">
                  <c:v>9846</c:v>
                </c:pt>
                <c:pt idx="19">
                  <c:v>8819</c:v>
                </c:pt>
                <c:pt idx="20">
                  <c:v>6444</c:v>
                </c:pt>
                <c:pt idx="21">
                  <c:v>4999</c:v>
                </c:pt>
                <c:pt idx="22">
                  <c:v>3626</c:v>
                </c:pt>
                <c:pt idx="23">
                  <c:v>2265</c:v>
                </c:pt>
                <c:pt idx="24">
                  <c:v>1689</c:v>
                </c:pt>
                <c:pt idx="25">
                  <c:v>1840</c:v>
                </c:pt>
                <c:pt idx="26">
                  <c:v>2077</c:v>
                </c:pt>
                <c:pt idx="27">
                  <c:v>2827</c:v>
                </c:pt>
                <c:pt idx="28">
                  <c:v>4270</c:v>
                </c:pt>
                <c:pt idx="29">
                  <c:v>4414</c:v>
                </c:pt>
                <c:pt idx="30">
                  <c:v>5241</c:v>
                </c:pt>
                <c:pt idx="31">
                  <c:v>7768</c:v>
                </c:pt>
                <c:pt idx="32">
                  <c:v>10251</c:v>
                </c:pt>
                <c:pt idx="33">
                  <c:v>12930</c:v>
                </c:pt>
                <c:pt idx="34">
                  <c:v>13262</c:v>
                </c:pt>
                <c:pt idx="35">
                  <c:v>13899</c:v>
                </c:pt>
                <c:pt idx="36">
                  <c:v>11791</c:v>
                </c:pt>
                <c:pt idx="37">
                  <c:v>10922</c:v>
                </c:pt>
                <c:pt idx="38">
                  <c:v>9405</c:v>
                </c:pt>
                <c:pt idx="39">
                  <c:v>8525</c:v>
                </c:pt>
                <c:pt idx="40">
                  <c:v>6909</c:v>
                </c:pt>
                <c:pt idx="41">
                  <c:v>8976</c:v>
                </c:pt>
                <c:pt idx="42">
                  <c:v>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E-4E7C-A41A-9C5B2F3B1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838784"/>
        <c:axId val="1291839440"/>
      </c:barChart>
      <c:lineChart>
        <c:grouping val="standard"/>
        <c:varyColors val="0"/>
        <c:ser>
          <c:idx val="1"/>
          <c:order val="1"/>
          <c:tx>
            <c:strRef>
              <c:f>Datenquellen!$N$1</c:f>
              <c:strCache>
                <c:ptCount val="1"/>
                <c:pt idx="0">
                  <c:v>Anteil der Stichprobe (zufällig ausgewählte Proben)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Datenquellen!$N$2:$N$44</c:f>
              <c:numCache>
                <c:formatCode>General</c:formatCode>
                <c:ptCount val="43"/>
                <c:pt idx="0">
                  <c:v>1.2923626864645632E-3</c:v>
                </c:pt>
                <c:pt idx="1">
                  <c:v>4.7676706523384288E-3</c:v>
                </c:pt>
                <c:pt idx="2">
                  <c:v>1.780387477627406E-2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6.9269521410579349E-2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5.359847422449094E-2</c:v>
                </c:pt>
                <c:pt idx="10">
                  <c:v>4.4039828074040478E-2</c:v>
                </c:pt>
                <c:pt idx="11">
                  <c:v>3.1142761307634749E-2</c:v>
                </c:pt>
                <c:pt idx="12">
                  <c:v>3.4095656754645695E-2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4.8360112064783738E-2</c:v>
                </c:pt>
                <c:pt idx="18">
                  <c:v>5.5601027348931728E-2</c:v>
                </c:pt>
                <c:pt idx="19">
                  <c:v>7.5874490473030617E-2</c:v>
                </c:pt>
                <c:pt idx="20">
                  <c:v>9.6494748812629608E-2</c:v>
                </c:pt>
                <c:pt idx="21">
                  <c:v>0.11079998068845652</c:v>
                </c:pt>
                <c:pt idx="22">
                  <c:v>0.11813323833273957</c:v>
                </c:pt>
                <c:pt idx="23">
                  <c:v>0.14392059553349876</c:v>
                </c:pt>
                <c:pt idx="24">
                  <c:v>0.16365148679559161</c:v>
                </c:pt>
                <c:pt idx="25">
                  <c:v>0.2046500920810313</c:v>
                </c:pt>
                <c:pt idx="26">
                  <c:v>0.16163250629270046</c:v>
                </c:pt>
                <c:pt idx="27">
                  <c:v>0.12480705622932746</c:v>
                </c:pt>
                <c:pt idx="28">
                  <c:v>0.15512443348970342</c:v>
                </c:pt>
                <c:pt idx="29">
                  <c:v>0.10572687224669604</c:v>
                </c:pt>
                <c:pt idx="30">
                  <c:v>9.0390311901028059E-2</c:v>
                </c:pt>
                <c:pt idx="31">
                  <c:v>9.0186822684661924E-2</c:v>
                </c:pt>
                <c:pt idx="32">
                  <c:v>8.4190089573313337E-2</c:v>
                </c:pt>
                <c:pt idx="33">
                  <c:v>6.7695280654609141E-2</c:v>
                </c:pt>
                <c:pt idx="34">
                  <c:v>5.9188736171639292E-2</c:v>
                </c:pt>
                <c:pt idx="35">
                  <c:v>6.4377802299107459E-2</c:v>
                </c:pt>
                <c:pt idx="36">
                  <c:v>6.6706867890087687E-2</c:v>
                </c:pt>
                <c:pt idx="37">
                  <c:v>7.1116341627437796E-2</c:v>
                </c:pt>
                <c:pt idx="38">
                  <c:v>6.6118231566820271E-2</c:v>
                </c:pt>
                <c:pt idx="39">
                  <c:v>6.6972397681059101E-2</c:v>
                </c:pt>
                <c:pt idx="40">
                  <c:v>3.6870959320628387E-2</c:v>
                </c:pt>
                <c:pt idx="41">
                  <c:v>3.3578249773606648E-2</c:v>
                </c:pt>
                <c:pt idx="42">
                  <c:v>1.2361581755505625E-2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2E-4E7C-A41A-9C5B2F3B1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lineChart>
        <c:grouping val="standard"/>
        <c:varyColors val="0"/>
        <c:ser>
          <c:idx val="0"/>
          <c:order val="0"/>
          <c:tx>
            <c:strRef>
              <c:f>Datenquellen!$L$1</c:f>
              <c:strCache>
                <c:ptCount val="1"/>
                <c:pt idx="0">
                  <c:v>Anzahl der COVID19-Fälle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Datenquellen!$L$2:$L$44</c:f>
              <c:numCache>
                <c:formatCode>#,##0</c:formatCode>
                <c:ptCount val="43"/>
                <c:pt idx="0">
                  <c:v>145470</c:v>
                </c:pt>
                <c:pt idx="1">
                  <c:v>118926</c:v>
                </c:pt>
                <c:pt idx="2">
                  <c:v>95541</c:v>
                </c:pt>
                <c:pt idx="3">
                  <c:v>78118</c:v>
                </c:pt>
                <c:pt idx="4">
                  <c:v>64571</c:v>
                </c:pt>
                <c:pt idx="5">
                  <c:v>50801</c:v>
                </c:pt>
                <c:pt idx="6">
                  <c:v>52404</c:v>
                </c:pt>
                <c:pt idx="7">
                  <c:v>56361</c:v>
                </c:pt>
                <c:pt idx="8">
                  <c:v>58372</c:v>
                </c:pt>
                <c:pt idx="9">
                  <c:v>71308</c:v>
                </c:pt>
                <c:pt idx="10">
                  <c:v>92598</c:v>
                </c:pt>
                <c:pt idx="11">
                  <c:v>116271</c:v>
                </c:pt>
                <c:pt idx="12">
                  <c:v>110102</c:v>
                </c:pt>
                <c:pt idx="13">
                  <c:v>118258</c:v>
                </c:pt>
                <c:pt idx="14">
                  <c:v>142032</c:v>
                </c:pt>
                <c:pt idx="15">
                  <c:v>144768</c:v>
                </c:pt>
                <c:pt idx="16">
                  <c:v>124851</c:v>
                </c:pt>
                <c:pt idx="17">
                  <c:v>101013</c:v>
                </c:pt>
                <c:pt idx="18">
                  <c:v>70862</c:v>
                </c:pt>
                <c:pt idx="19">
                  <c:v>52745</c:v>
                </c:pt>
                <c:pt idx="20">
                  <c:v>29898</c:v>
                </c:pt>
                <c:pt idx="21">
                  <c:v>20713</c:v>
                </c:pt>
                <c:pt idx="22">
                  <c:v>14035</c:v>
                </c:pt>
                <c:pt idx="23">
                  <c:v>7254</c:v>
                </c:pt>
                <c:pt idx="24">
                  <c:v>4809</c:v>
                </c:pt>
                <c:pt idx="25">
                  <c:v>4344</c:v>
                </c:pt>
                <c:pt idx="26">
                  <c:v>5562</c:v>
                </c:pt>
                <c:pt idx="27">
                  <c:v>9070</c:v>
                </c:pt>
                <c:pt idx="28">
                  <c:v>12577</c:v>
                </c:pt>
                <c:pt idx="29">
                  <c:v>15436</c:v>
                </c:pt>
                <c:pt idx="30">
                  <c:v>22956</c:v>
                </c:pt>
                <c:pt idx="31">
                  <c:v>30082</c:v>
                </c:pt>
                <c:pt idx="32">
                  <c:v>45326</c:v>
                </c:pt>
                <c:pt idx="33">
                  <c:v>66238</c:v>
                </c:pt>
                <c:pt idx="34">
                  <c:v>74575</c:v>
                </c:pt>
                <c:pt idx="35">
                  <c:v>71593</c:v>
                </c:pt>
                <c:pt idx="36">
                  <c:v>61358</c:v>
                </c:pt>
                <c:pt idx="37">
                  <c:v>53532</c:v>
                </c:pt>
                <c:pt idx="38">
                  <c:v>55552</c:v>
                </c:pt>
                <c:pt idx="39">
                  <c:v>57785</c:v>
                </c:pt>
                <c:pt idx="40">
                  <c:v>65119</c:v>
                </c:pt>
                <c:pt idx="41">
                  <c:v>97176</c:v>
                </c:pt>
                <c:pt idx="42" formatCode="General">
                  <c:v>136633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2E-4E7C-A41A-9C5B2F3B1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838784"/>
        <c:axId val="1291839440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12918394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1838784"/>
        <c:crosses val="max"/>
        <c:crossBetween val="between"/>
      </c:valAx>
      <c:catAx>
        <c:axId val="1291838784"/>
        <c:scaling>
          <c:orientation val="minMax"/>
        </c:scaling>
        <c:delete val="1"/>
        <c:axPos val="b"/>
        <c:majorTickMark val="out"/>
        <c:minorTickMark val="none"/>
        <c:tickLblPos val="nextTo"/>
        <c:crossAx val="1291839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0.88227</cdr:x>
      <cdr:y>0.14758</cdr:y>
    </cdr:from>
    <cdr:to>
      <cdr:x>0.9224</cdr:x>
      <cdr:y>0.72764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78FA3892-1BD5-461D-8829-CA86AC91027C}"/>
            </a:ext>
          </a:extLst>
        </cdr:cNvPr>
        <cdr:cNvSpPr/>
      </cdr:nvSpPr>
      <cdr:spPr>
        <a:xfrm xmlns:a="http://schemas.openxmlformats.org/drawingml/2006/main">
          <a:off x="6143081" y="457199"/>
          <a:ext cx="279399" cy="17970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Stefan Kröger,</a:t>
            </a:r>
            <a:br>
              <a:rPr lang="de-DE" dirty="0"/>
            </a:br>
            <a:r>
              <a:rPr lang="de-DE" dirty="0"/>
              <a:t>Berlin, 10.11.2021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94637"/>
              </p:ext>
            </p:extLst>
          </p:nvPr>
        </p:nvGraphicFramePr>
        <p:xfrm>
          <a:off x="355555" y="1324979"/>
          <a:ext cx="7753395" cy="2933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4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957752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958627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958627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958627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776091">
                  <a:extLst>
                    <a:ext uri="{9D8B030D-6E8A-4147-A177-3AD203B41FA5}">
                      <a16:colId xmlns:a16="http://schemas.microsoft.com/office/drawing/2014/main" val="1810492591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47562936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28099809"/>
                    </a:ext>
                  </a:extLst>
                </a:gridCol>
                <a:gridCol w="802427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</a:tblGrid>
              <a:tr h="28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Genomsequenzierung (IMS Stichprobe)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RKI-Testzahl-erfassung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B.1.1.7 (Alpha)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B.1.351 (Beta)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P.1 (Gamma)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B.1.621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05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C.37 </a:t>
                      </a:r>
                      <a:b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(Lambda)</a:t>
                      </a: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3740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3936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1703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+mj-lt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0"/>
            <a:ext cx="7983646" cy="714291"/>
          </a:xfrm>
        </p:spPr>
        <p:txBody>
          <a:bodyPr/>
          <a:lstStyle/>
          <a:p>
            <a:r>
              <a:rPr lang="de-DE" dirty="0"/>
              <a:t>Anteile der Genomsequenzierung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07641"/>
              </p:ext>
            </p:extLst>
          </p:nvPr>
        </p:nvGraphicFramePr>
        <p:xfrm>
          <a:off x="7156993" y="937767"/>
          <a:ext cx="1790157" cy="37738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96719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596719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596719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Stich-probe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882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6737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2716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211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 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3423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4922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038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509560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6C1006-74FD-4A93-AB51-B842C1AE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C3C8722-4064-4890-8333-A793DECB8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831592"/>
              </p:ext>
            </p:extLst>
          </p:nvPr>
        </p:nvGraphicFramePr>
        <p:xfrm>
          <a:off x="-205831" y="1009651"/>
          <a:ext cx="6962774" cy="309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6779FE6-9424-437E-B0D8-185B5350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3" y="68984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4A493B-E466-4F10-AC0A-3026CF6F41B0}"/>
              </a:ext>
            </a:extLst>
          </p:cNvPr>
          <p:cNvSpPr txBox="1"/>
          <p:nvPr/>
        </p:nvSpPr>
        <p:spPr>
          <a:xfrm>
            <a:off x="6290089" y="1241513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Delta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654A2-04E5-4E6D-AA35-9A135BD5CB12}"/>
              </a:ext>
            </a:extLst>
          </p:cNvPr>
          <p:cNvSpPr txBox="1"/>
          <p:nvPr/>
        </p:nvSpPr>
        <p:spPr>
          <a:xfrm>
            <a:off x="3874655" y="1241513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C13069-9C12-4B18-A31A-18A66803BF19}"/>
              </a:ext>
            </a:extLst>
          </p:cNvPr>
          <p:cNvSpPr txBox="1"/>
          <p:nvPr/>
        </p:nvSpPr>
        <p:spPr>
          <a:xfrm>
            <a:off x="3796832" y="3508377"/>
            <a:ext cx="60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121A5A-38EC-4DAA-8B4C-47A294C2483B}"/>
              </a:ext>
            </a:extLst>
          </p:cNvPr>
          <p:cNvSpPr txBox="1"/>
          <p:nvPr/>
        </p:nvSpPr>
        <p:spPr>
          <a:xfrm>
            <a:off x="5184506" y="354237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Gamma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B9396E1-0D1F-4F9D-9453-280181AB3A33}"/>
              </a:ext>
            </a:extLst>
          </p:cNvPr>
          <p:cNvCxnSpPr>
            <a:cxnSpLocks/>
          </p:cNvCxnSpPr>
          <p:nvPr/>
        </p:nvCxnSpPr>
        <p:spPr>
          <a:xfrm flipV="1">
            <a:off x="3494775" y="3785718"/>
            <a:ext cx="369455" cy="434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1D37C59-E465-455B-A69D-4B298A46D876}"/>
              </a:ext>
            </a:extLst>
          </p:cNvPr>
          <p:cNvCxnSpPr>
            <a:cxnSpLocks/>
          </p:cNvCxnSpPr>
          <p:nvPr/>
        </p:nvCxnSpPr>
        <p:spPr>
          <a:xfrm flipV="1">
            <a:off x="4891181" y="3781961"/>
            <a:ext cx="369455" cy="434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01DC6F-25B3-404F-A367-F36D843C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74637"/>
            <a:ext cx="1860421" cy="273844"/>
          </a:xfrm>
        </p:spPr>
        <p:txBody>
          <a:bodyPr/>
          <a:lstStyle/>
          <a:p>
            <a:r>
              <a:rPr lang="de-DE"/>
              <a:t>03.11.2021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774637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Varianten unter Beobachtung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28745"/>
              </p:ext>
            </p:extLst>
          </p:nvPr>
        </p:nvGraphicFramePr>
        <p:xfrm>
          <a:off x="579060" y="2021618"/>
          <a:ext cx="4074855" cy="1463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941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825453">
                  <a:extLst>
                    <a:ext uri="{9D8B030D-6E8A-4147-A177-3AD203B41FA5}">
                      <a16:colId xmlns:a16="http://schemas.microsoft.com/office/drawing/2014/main" val="3791308185"/>
                    </a:ext>
                  </a:extLst>
                </a:gridCol>
                <a:gridCol w="825453">
                  <a:extLst>
                    <a:ext uri="{9D8B030D-6E8A-4147-A177-3AD203B41FA5}">
                      <a16:colId xmlns:a16="http://schemas.microsoft.com/office/drawing/2014/main" val="1597711670"/>
                    </a:ext>
                  </a:extLst>
                </a:gridCol>
                <a:gridCol w="832004">
                  <a:extLst>
                    <a:ext uri="{9D8B030D-6E8A-4147-A177-3AD203B41FA5}">
                      <a16:colId xmlns:a16="http://schemas.microsoft.com/office/drawing/2014/main" val="127723187"/>
                    </a:ext>
                  </a:extLst>
                </a:gridCol>
                <a:gridCol w="832004">
                  <a:extLst>
                    <a:ext uri="{9D8B030D-6E8A-4147-A177-3AD203B41FA5}">
                      <a16:colId xmlns:a16="http://schemas.microsoft.com/office/drawing/2014/main" val="3322000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variant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2169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AY.4.2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AY.4.2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AY33*</a:t>
                      </a:r>
                      <a:b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AY.33*</a:t>
                      </a:r>
                      <a:b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625D6D-B398-4BBA-A72E-57B5326454C1}"/>
              </a:ext>
            </a:extLst>
          </p:cNvPr>
          <p:cNvSpPr txBox="1"/>
          <p:nvPr/>
        </p:nvSpPr>
        <p:spPr>
          <a:xfrm>
            <a:off x="457200" y="1138444"/>
            <a:ext cx="380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IMS-</a:t>
            </a:r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(alle Datensätze,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pango</a:t>
            </a:r>
            <a:r>
              <a:rPr lang="de-DE" dirty="0"/>
              <a:t>. 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0E94CF5-4B1E-40EB-9797-0B69C0FABADD}"/>
              </a:ext>
            </a:extLst>
          </p:cNvPr>
          <p:cNvSpPr/>
          <p:nvPr/>
        </p:nvSpPr>
        <p:spPr>
          <a:xfrm>
            <a:off x="3020994" y="3484785"/>
            <a:ext cx="972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* w/o E484K</a:t>
            </a:r>
          </a:p>
        </p:txBody>
      </p:sp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74B3A9-66FC-40CC-92BC-9377F0BC9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129" y="563218"/>
            <a:ext cx="7983646" cy="4036773"/>
          </a:xfrm>
        </p:spPr>
        <p:txBody>
          <a:bodyPr>
            <a:normAutofit/>
          </a:bodyPr>
          <a:lstStyle/>
          <a:p>
            <a:r>
              <a:rPr lang="de-DE" sz="1600" dirty="0"/>
              <a:t>Charakteristische Mutation: Y145H+A222V</a:t>
            </a:r>
          </a:p>
          <a:p>
            <a:r>
              <a:rPr lang="de-DE" sz="1600" dirty="0"/>
              <a:t>Sequenzen: 620, Anteil in KW27-42: 0,1-1,2%;  KW43: 0,9%)</a:t>
            </a:r>
          </a:p>
          <a:p>
            <a:r>
              <a:rPr lang="de-DE" sz="16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7F68AA-A852-4746-B720-1BBDF9DA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CB908C-4A1F-451B-8156-455E929F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-3782"/>
            <a:ext cx="7983646" cy="714291"/>
          </a:xfrm>
        </p:spPr>
        <p:txBody>
          <a:bodyPr/>
          <a:lstStyle/>
          <a:p>
            <a:r>
              <a:rPr lang="de-DE" sz="2400" dirty="0"/>
              <a:t>Delta </a:t>
            </a:r>
            <a:r>
              <a:rPr lang="de-DE" sz="2400" dirty="0" err="1"/>
              <a:t>with</a:t>
            </a:r>
            <a:r>
              <a:rPr lang="de-DE" sz="2400" dirty="0"/>
              <a:t> Y145H+A222V (AY.4.2) </a:t>
            </a:r>
            <a:r>
              <a:rPr lang="de-DE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(aka. Delta+ UK)</a:t>
            </a:r>
            <a:endParaRPr lang="de-D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CE7898D-4375-4001-A1F2-7E4202662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81041"/>
              </p:ext>
            </p:extLst>
          </p:nvPr>
        </p:nvGraphicFramePr>
        <p:xfrm>
          <a:off x="679292" y="1495049"/>
          <a:ext cx="3495900" cy="9637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868739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78287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1340284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785975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(n=17,534)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AY.4.2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(n=142)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p-</a:t>
                      </a:r>
                      <a:r>
                        <a:rPr lang="de-DE" sz="1000" u="none" strike="noStrike" dirty="0" err="1">
                          <a:effectLst/>
                        </a:rPr>
                        <a:t>value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Altersmedian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36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6,14%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10%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0,07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Verstorben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0,66%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2,4% (KW41 : 3,19%)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>
                          <a:effectLst/>
                        </a:rPr>
                        <a:t>1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Vaccinated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20,4%%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u="none" strike="noStrike" dirty="0">
                          <a:effectLst/>
                        </a:rPr>
                        <a:t>20,5%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21A5BB-0FA5-4CBD-B6D9-4FAD296F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03.11.2021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DB0A9F8-1B82-4A67-A6DF-2E64F545D01F}"/>
              </a:ext>
            </a:extLst>
          </p:cNvPr>
          <p:cNvSpPr/>
          <p:nvPr/>
        </p:nvSpPr>
        <p:spPr>
          <a:xfrm>
            <a:off x="618225" y="1134787"/>
            <a:ext cx="1160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Stand 09.11.21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411223-08D9-4790-8C92-AE2075AD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13" y="1411786"/>
            <a:ext cx="3119242" cy="3665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44D7DC6-F26B-4C1F-89EB-CD84BE66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7" y="2684752"/>
            <a:ext cx="5257605" cy="23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1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Bildschirmpräsentation (16:9)</PresentationFormat>
  <Paragraphs>204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Anteile der Genomsequenzierung</vt:lpstr>
      <vt:lpstr>VOC /VOI</vt:lpstr>
      <vt:lpstr>Varianten unter Beobachtung</vt:lpstr>
      <vt:lpstr>Delta with Y145H+A222V (AY.4.2) (aka. Delta+ UK)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755</cp:revision>
  <dcterms:created xsi:type="dcterms:W3CDTF">2015-11-02T12:29:13Z</dcterms:created>
  <dcterms:modified xsi:type="dcterms:W3CDTF">2021-11-10T10:01:33Z</dcterms:modified>
</cp:coreProperties>
</file>