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578" r:id="rId4"/>
    <p:sldId id="655" r:id="rId5"/>
    <p:sldId id="656" r:id="rId6"/>
    <p:sldId id="657" r:id="rId7"/>
    <p:sldId id="658" r:id="rId8"/>
    <p:sldId id="659" r:id="rId9"/>
    <p:sldId id="661" r:id="rId10"/>
    <p:sldId id="660" r:id="rId11"/>
    <p:sldId id="638" r:id="rId12"/>
    <p:sldId id="639" r:id="rId13"/>
    <p:sldId id="642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3977" autoAdjust="0"/>
  </p:normalViewPr>
  <p:slideViewPr>
    <p:cSldViewPr snapToGrid="0" snapToObjects="1">
      <p:cViewPr>
        <p:scale>
          <a:sx n="100" d="100"/>
          <a:sy n="100" d="100"/>
        </p:scale>
        <p:origin x="-356" y="-8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(CAVE: Nachmeldungen in den letzten Wochen bis zu 30% in diesen AG)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bei </a:t>
            </a:r>
            <a:r>
              <a:rPr lang="de-DE" b="1" dirty="0"/>
              <a:t>COVID-SARI Intensivbehandlungen in AG 60-79 </a:t>
            </a:r>
            <a:r>
              <a:rPr lang="de-DE" b="0" dirty="0"/>
              <a:t>durchaus vergleichbar zu Vorjahr </a:t>
            </a:r>
            <a:endParaRPr lang="de-DE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Zum Abgleich: Anzahl Fälle RSV mit Intensivbehandlung im Vergleich zu COVID-SARI-Fällen mit Intensivbehandlung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(Liegedauer RSV-Fälle im Median 4,5 Tage auf Intensiv in AG 0-4, ähnlich wie in Vorsaisons)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September mit kleineren Schwankungen im Trend relativ konstant bei etwa 70 Ausbrüchen pro Woche; zuletzt möglicherweise wieder Anstieg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seit Aug zurückgegangen (von 63 auf 47%); AG 15+ nimmt zu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267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SN (n=41), BW (n=37)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(22 Ausbrüche mit &gt;=10 Fällen/Ausbruch)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im Oktober vermutl. wegen Herbstferien, aber weiterhin auf sehr hohem Niveau (mit Ausnahme der letzten 2 Wochen-&gt;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AG 6-10 nahm seit Mitte Oktober wieder deutlich zu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KW 40 wurde das bisher größte Geschehen (TH) übermittelt: n=124 Fälle, betroffen sind 3 Schulen und eine Kita </a:t>
            </a:r>
            <a:r>
              <a:rPr lang="de-DE" dirty="0">
                <a:sym typeface="Wingdings" panose="05000000000000000000" pitchFamily="2" charset="2"/>
              </a:rPr>
              <a:t> wur</a:t>
            </a:r>
            <a:r>
              <a:rPr lang="de-DE" dirty="0"/>
              <a:t>de als ein Ausbruch übermittelt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919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(n=210), BY (n=136)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 (gleich wie Kita); 62 Ausbrüche mit &gt;=10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Hospitalisierungen AG 0-5 haben wieder zugenommen (KW42,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=1,7; n=81); AG 6-14: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0,7, n=22 bzw. 26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aber weiterhin abnehmend auf zuletzt 2,6% (AG 0-5) und 0,4-0,5% (AG 6-14)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gesunken in 44. KW zur Vorwoche (5,5 %; Vorwoche: 6,3 %)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bei Kindern (5- bis 14-Jährige) und Erwachsene 35- bis 59 </a:t>
            </a:r>
            <a:r>
              <a:rPr lang="de-DE" dirty="0" err="1"/>
              <a:t>Jähroge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44. KW im Bereich der Vorjahre.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gesunken. In  44.KW: 1.436 (Vorwoche: 1.604)</a:t>
            </a:r>
          </a:p>
          <a:p>
            <a:pPr marL="171450" indent="-171450">
              <a:buFontTx/>
              <a:buChar char="-"/>
            </a:pPr>
            <a:r>
              <a:rPr lang="de-DE" dirty="0"/>
              <a:t>Herbstferien in ca. 37 % der BL in 44. KW (4 BL hatten Ferien, aber einige BL hatten auch den Feiertag am 1.11.)</a:t>
            </a:r>
          </a:p>
          <a:p>
            <a:pPr marL="0" indent="0">
              <a:buFontTx/>
              <a:buNone/>
            </a:pPr>
            <a:r>
              <a:rPr lang="de-DE" dirty="0"/>
              <a:t>- BL: \\rki.local\daten\Projekte\FG36_AGI\Wochenberichte\Berichterstellung\Saison_2021_22\Woche_44_2021\AGI-Wochenbericht_2021-11-09.xls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(CAVE: in den letzten Wochen gab es 20-30% Nachmeldungen, deshalb kann der scheinbare Rückgang auch täuschen!)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trotz deutlichem Rückgang weiter sehr hoch (65%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erhöht, ähnlich Werte aus Vorjahr in KW 44, aber höher als in den Jahren von der COVID-19-Pandemie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leicht gesunken, insgesamt deutlich über Niveau der Vorjahre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(CAVE: in den letzten Wochen gab es 20-30% Nachmeldungen, deshalb kann der scheinbare Rückgang auch täuschen!)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AG 0 bis 4 Jahre trotz deutlichem Rückgang weiter sehr hoch (65% der SARI-Fälle mit RSV-Diagnose), so viele SARI-Fälle in dieser AG wie sonst nur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erhöht, ähnlich Werte aus Vorjahr in KW 44, aber höher als in den Jahren von der COVID-19-Pandemie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stabil, jedoch Anteil COVID-19 bei SARI-Intensivpatienten deutlich gestiegen im Vgl. zur Vorwoche (bei gleichbleibend hohen SARI-Intensivzahlen)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33% (KW 43: 31%)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64% (KW 43: 51%)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in KW 44 deutlicher Anstieg SARI-COVID mit Intensivbehandlung (unten)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Deutlicher Sprung in den COVID-SARI-Fallzahlen in KW 36, jetzt weiterer Sprung in KW 42;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ab KW 36/2021 gestiegen (oben, SARI-Fälle insgesamt AG 0-4!)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(CAVE: Nachmeldungen in den letzten Wochen bis zu 30% in diesen AG)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bei </a:t>
            </a:r>
            <a:r>
              <a:rPr lang="de-DE" b="1" dirty="0"/>
              <a:t>COVID-SARI Intensivbehandlungen in AG 60-79 </a:t>
            </a:r>
            <a:r>
              <a:rPr lang="de-DE" b="0" dirty="0"/>
              <a:t>durchaus vergleichbar zu Vorjahr 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der COVID-SARI-Fälle in den Altersgruppen 35-59, 60-79 und 80+ abgeflacht (CAVE: Nachmeldungen in den letzten Wochen bis zu 30% in diesen AG)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Anstieg bei </a:t>
            </a:r>
            <a:r>
              <a:rPr lang="de-DE" b="1" dirty="0"/>
              <a:t>COVID-SARI Intensivbehandlungen in AG 60-79 </a:t>
            </a:r>
            <a:r>
              <a:rPr lang="de-DE" b="0" dirty="0"/>
              <a:t>durchaus vergleichbar zu Vorjahr </a:t>
            </a:r>
            <a:endParaRPr lang="de-DE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9.11.2021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91128" y="1171008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44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800808" y="1184004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44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AC6B118-CF54-41AE-B2B6-64595FC3879E}"/>
              </a:ext>
            </a:extLst>
          </p:cNvPr>
          <p:cNvSpPr txBox="1"/>
          <p:nvPr/>
        </p:nvSpPr>
        <p:spPr>
          <a:xfrm>
            <a:off x="5310564" y="4224387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44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A04B06B7-0AA4-41FA-BAE5-DE1E257E706E}"/>
              </a:ext>
            </a:extLst>
          </p:cNvPr>
          <p:cNvSpPr txBox="1"/>
          <p:nvPr/>
        </p:nvSpPr>
        <p:spPr>
          <a:xfrm>
            <a:off x="771119" y="4248599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44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3BEBEE0-C23B-4678-B36F-849C5F172F3F}"/>
              </a:ext>
            </a:extLst>
          </p:cNvPr>
          <p:cNvCxnSpPr>
            <a:cxnSpLocks/>
          </p:cNvCxnSpPr>
          <p:nvPr/>
        </p:nvCxnSpPr>
        <p:spPr>
          <a:xfrm>
            <a:off x="7882466" y="4593719"/>
            <a:ext cx="0" cy="447752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AD13513-D338-4C96-BD3A-DD91DB72E409}"/>
              </a:ext>
            </a:extLst>
          </p:cNvPr>
          <p:cNvSpPr txBox="1"/>
          <p:nvPr/>
        </p:nvSpPr>
        <p:spPr>
          <a:xfrm>
            <a:off x="6926317" y="4269298"/>
            <a:ext cx="208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rgbClr val="C00000"/>
                </a:solidFill>
              </a:rPr>
              <a:t>RSV</a:t>
            </a:r>
            <a:r>
              <a:rPr lang="de-DE" sz="1200" b="1" dirty="0">
                <a:solidFill>
                  <a:srgbClr val="C00000"/>
                </a:solidFill>
              </a:rPr>
              <a:t> mit Intensivbehandlung: </a:t>
            </a:r>
          </a:p>
          <a:p>
            <a:r>
              <a:rPr lang="de-DE" sz="1200" b="1" dirty="0">
                <a:solidFill>
                  <a:srgbClr val="C00000"/>
                </a:solidFill>
              </a:rPr>
              <a:t>0 bis 4 Jahre</a:t>
            </a:r>
          </a:p>
        </p:txBody>
      </p:sp>
    </p:spTree>
    <p:extLst>
      <p:ext uri="{BB962C8B-B14F-4D97-AF65-F5344CB8AC3E}">
        <p14:creationId xmlns:p14="http://schemas.microsoft.com/office/powerpoint/2010/main" val="98170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(n=4.314)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08.11.2021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C28A79-63AA-4CFC-B9CF-B5587E12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7" y="1366736"/>
            <a:ext cx="8876545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</a:t>
            </a:r>
            <a:r>
              <a:rPr lang="de-DE"/>
              <a:t>=5.110)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08.11.2021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51A482-F867-4129-AE9B-C24E3075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" y="1039161"/>
            <a:ext cx="8937511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08.11.2021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743151" y="1360602"/>
            <a:ext cx="83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Hosp</a:t>
            </a:r>
            <a:r>
              <a:rPr lang="de-DE" b="1" dirty="0"/>
              <a:t>-Inzidenz							Anteil hospitalisiert im Vergleich zu 2020                        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244013-F742-4117-A289-57752E02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715"/>
            <a:ext cx="4442791" cy="28737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7ABCBF-4D7A-418E-BC2E-56A16CF6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08" y="2076166"/>
            <a:ext cx="4442791" cy="2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A532004-94AD-4FB0-98C2-76E3E0068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37"/>
          <a:stretch/>
        </p:blipFill>
        <p:spPr>
          <a:xfrm>
            <a:off x="124102" y="664951"/>
            <a:ext cx="5042020" cy="3091816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2129208" y="2128801"/>
            <a:ext cx="322638" cy="324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44.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44. KW 2021 bei ca. 5.500 ARE pro 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4,6 Millionen akuten Atem­wegs­er­kran­kungen (43. KW: ca. 5,1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91128" y="3875697"/>
            <a:ext cx="357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43. KW 2021:</a:t>
            </a:r>
          </a:p>
          <a:p>
            <a:r>
              <a:rPr lang="de-DE" dirty="0">
                <a:highlight>
                  <a:srgbClr val="FFFFFF"/>
                </a:highlight>
              </a:rPr>
              <a:t>Anstieg bei 5- bis 14-Jährigen und über 35-bis 59-Jährigen; Rückgang bei den Kleinkindern (0 bis 4 Jahre), bei den 15- bis 34-Jährigen und den über 59-Jährigen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971513"/>
            <a:ext cx="1941769" cy="26706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C050FE2-0B6F-43D6-A1FF-18641C5D7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58" y="3727853"/>
            <a:ext cx="5043600" cy="27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44.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6" y="5654205"/>
            <a:ext cx="8456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44. KW 2021 bei knapp 1.400 Arzt­konsul­ta­tionen wegen ARE pro 100.000 EW. </a:t>
            </a:r>
          </a:p>
          <a:p>
            <a:r>
              <a:rPr lang="de-DE" sz="1500" dirty="0"/>
              <a:t>Das entspricht einer Gesamtzahl von ca. 1,2 Mio. Arzt­besuchen wegen akuter Atem­wegs­er­kran­kungen.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F12879-3430-427C-B7AB-9E451A07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6" y="1203795"/>
            <a:ext cx="8456915" cy="45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829051" y="1136420"/>
            <a:ext cx="352056" cy="34669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65 %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753815" y="1331654"/>
            <a:ext cx="468565" cy="53341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177771" y="1014937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61 %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832088" y="5027589"/>
            <a:ext cx="436019" cy="55095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22380" y="4668036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708087" y="3087344"/>
            <a:ext cx="469685" cy="60648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22365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55 %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0" y="456459"/>
            <a:ext cx="7690576" cy="281987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1" y="3964869"/>
            <a:ext cx="7690576" cy="28198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44.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1" y="156695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7" y="1764753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1" y="450330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2948" y="4687970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10D0067-DCA3-41A4-B5CA-961D3082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41" y="967722"/>
            <a:ext cx="5577571" cy="27279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0B7BD0A-45E2-467F-9356-DB0810E0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55" y="3467384"/>
            <a:ext cx="5775457" cy="2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44.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44.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47939" y="5237946"/>
            <a:ext cx="219510" cy="287563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501059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99557" y="1751118"/>
            <a:ext cx="274696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97067" y="133122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57695" y="4747023"/>
            <a:ext cx="196120" cy="442135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7449" y="437505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8110314" y="2516856"/>
            <a:ext cx="303730" cy="244703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14044" y="253072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38072" y="2197468"/>
            <a:ext cx="274412" cy="169680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412484" y="19666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297068" y="5646135"/>
            <a:ext cx="120558" cy="230832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64613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91128" y="1171008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44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800808" y="1184004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44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AC6B118-CF54-41AE-B2B6-64595FC3879E}"/>
              </a:ext>
            </a:extLst>
          </p:cNvPr>
          <p:cNvSpPr txBox="1"/>
          <p:nvPr/>
        </p:nvSpPr>
        <p:spPr>
          <a:xfrm>
            <a:off x="5310564" y="4224387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bis KW 44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A04B06B7-0AA4-41FA-BAE5-DE1E257E706E}"/>
              </a:ext>
            </a:extLst>
          </p:cNvPr>
          <p:cNvSpPr txBox="1"/>
          <p:nvPr/>
        </p:nvSpPr>
        <p:spPr>
          <a:xfrm>
            <a:off x="771119" y="4248599"/>
            <a:ext cx="18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bis KW 44</a:t>
            </a:r>
          </a:p>
        </p:txBody>
      </p:sp>
    </p:spTree>
    <p:extLst>
      <p:ext uri="{BB962C8B-B14F-4D97-AF65-F5344CB8AC3E}">
        <p14:creationId xmlns:p14="http://schemas.microsoft.com/office/powerpoint/2010/main" val="252279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Bildschirmpräsentation (4:3)</PresentationFormat>
  <Paragraphs>159</Paragraphs>
  <Slides>13</Slides>
  <Notes>13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9.11.2021</vt:lpstr>
      <vt:lpstr>GrippeWeb bis zur 44. KW 2021 </vt:lpstr>
      <vt:lpstr>Arbeitsgemeinschaft Influenza ARE-Konsultationen bis zur 44.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(n=4.314)</vt:lpstr>
      <vt:lpstr>Ausbrüche in Schulen (n=5.110)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2707</cp:revision>
  <cp:lastPrinted>2020-05-13T06:04:10Z</cp:lastPrinted>
  <dcterms:created xsi:type="dcterms:W3CDTF">2015-11-02T12:29:13Z</dcterms:created>
  <dcterms:modified xsi:type="dcterms:W3CDTF">2021-11-10T07:55:21Z</dcterms:modified>
</cp:coreProperties>
</file>