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4">
  <p:sldMasterIdLst>
    <p:sldMasterId id="2147483662" r:id="rId1"/>
    <p:sldMasterId id="2147483678" r:id="rId2"/>
  </p:sldMasterIdLst>
  <p:notesMasterIdLst>
    <p:notesMasterId r:id="rId16"/>
  </p:notesMasterIdLst>
  <p:handoutMasterIdLst>
    <p:handoutMasterId r:id="rId17"/>
  </p:handoutMasterIdLst>
  <p:sldIdLst>
    <p:sldId id="261" r:id="rId3"/>
    <p:sldId id="536" r:id="rId4"/>
    <p:sldId id="537" r:id="rId5"/>
    <p:sldId id="538" r:id="rId6"/>
    <p:sldId id="539" r:id="rId7"/>
    <p:sldId id="546" r:id="rId8"/>
    <p:sldId id="540" r:id="rId9"/>
    <p:sldId id="544" r:id="rId10"/>
    <p:sldId id="541" r:id="rId11"/>
    <p:sldId id="542" r:id="rId12"/>
    <p:sldId id="543" r:id="rId13"/>
    <p:sldId id="547" r:id="rId14"/>
    <p:sldId id="548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tterich, Nadine" initials="SN" lastIdx="1" clrIdx="0">
    <p:extLst>
      <p:ext uri="{19B8F6BF-5375-455C-9EA6-DF929625EA0E}">
        <p15:presenceInfo xmlns:p15="http://schemas.microsoft.com/office/powerpoint/2012/main" userId="Stitterich, Nad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45AA6"/>
    <a:srgbClr val="006EC7"/>
    <a:srgbClr val="4D8AD2"/>
    <a:srgbClr val="80A5DC"/>
    <a:srgbClr val="66A8DD"/>
    <a:srgbClr val="689CCA"/>
    <a:srgbClr val="338BD2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3777" autoAdjust="0"/>
  </p:normalViewPr>
  <p:slideViewPr>
    <p:cSldViewPr snapToGrid="0" snapToObjects="1">
      <p:cViewPr varScale="1">
        <p:scale>
          <a:sx n="63" d="100"/>
          <a:sy n="63" d="100"/>
        </p:scale>
        <p:origin x="15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TACKLE: keine Angaben zum Impfstatus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90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000000"/>
                </a:solidFill>
                <a:latin typeface="Invention"/>
              </a:rPr>
              <a:t>Sequenzierung</a:t>
            </a:r>
            <a:r>
              <a:rPr lang="en-US" dirty="0">
                <a:solidFill>
                  <a:srgbClr val="000000"/>
                </a:solidFill>
                <a:latin typeface="Inventio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nvention"/>
              </a:rPr>
              <a:t>bei</a:t>
            </a:r>
            <a:r>
              <a:rPr lang="en-US" dirty="0">
                <a:solidFill>
                  <a:srgbClr val="000000"/>
                </a:solidFill>
                <a:latin typeface="Invention"/>
              </a:rPr>
              <a:t> 40% der </a:t>
            </a:r>
            <a:r>
              <a:rPr lang="en-US" dirty="0" err="1">
                <a:solidFill>
                  <a:srgbClr val="000000"/>
                </a:solidFill>
                <a:latin typeface="Invention"/>
              </a:rPr>
              <a:t>Teilnehmer</a:t>
            </a:r>
            <a:r>
              <a:rPr lang="en-US" dirty="0">
                <a:solidFill>
                  <a:srgbClr val="000000"/>
                </a:solidFill>
                <a:latin typeface="Invention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Invention"/>
              </a:rPr>
              <a:t>Wirksamkeit</a:t>
            </a:r>
            <a:r>
              <a:rPr lang="en-US" dirty="0">
                <a:solidFill>
                  <a:srgbClr val="000000"/>
                </a:solidFill>
                <a:latin typeface="Inventio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nvention"/>
              </a:rPr>
              <a:t>gegen</a:t>
            </a:r>
            <a:r>
              <a:rPr lang="en-US" dirty="0">
                <a:solidFill>
                  <a:srgbClr val="000000"/>
                </a:solidFill>
                <a:latin typeface="Invention"/>
              </a:rPr>
              <a:t> VOC Gamma, Delta, und Mu.</a:t>
            </a:r>
            <a:endParaRPr lang="de-DE" dirty="0"/>
          </a:p>
          <a:p>
            <a:r>
              <a:rPr lang="de-DE" sz="1200" dirty="0"/>
              <a:t>Antragstellung auf Zulassung </a:t>
            </a:r>
          </a:p>
          <a:p>
            <a:r>
              <a:rPr lang="de-DE" sz="1200" dirty="0"/>
              <a:t>(FDA und EMA) geplant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75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unklar, welche Begleitmedikation die Studienteilnehmenden erhalten hatten, insbesondere auch, ob eine Gabe von monoklonalen Antikörpern, welche z. B. in den USA im Rahmen der Emergency Use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Authorisation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verfügbar waren, erlaubt war und ob/wie häufig diese angewendet wurden. Auch wesentliche Patientencharakteristika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79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unklar, welche Begleitmedikation die Studienteilnehmenden erhalten hatten, insbesondere auch, ob eine Gabe von monoklonalen Antikörpern, welche z. B. in den USA im Rahmen der Emergency Use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Authorisation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verfügbar waren, erlaubt war und ob/wie häufig diese angewendet wurden. Auch wesentliche Patientencharakteristika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55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2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FB3CF-D9EC-4D29-A114-C80629BD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67FF2CA-0289-436E-9AA6-30BAE4573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36FF78-0C48-47AF-9799-241B0F377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6CFAC4-8125-44F7-84F9-3C87D3E4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95CF48-7994-4CF5-8E5C-2FFFC5AC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3DF4EF-50A9-4248-9E3F-50B8DACC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5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50E18-7257-4D55-B485-05FB697E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9FE3B4-37C6-4D51-9B2B-F9A9976E5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6A431C-E17F-4BD5-AB3C-F303914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E7C965-7664-4442-BB5E-760364BE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837E8A-01E5-4F74-A82F-1CCF606F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32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D55797B-2295-46E6-96DC-E0D9F71BD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7DF2DA-19F3-4B24-9D05-EF9096641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E50BB9-5120-4542-85E0-7225366C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1268D7-805A-4732-99DE-12EBEC49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4A478B-8365-46E9-A7CE-B5457827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99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35626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1A6AE-D6B2-4DC5-A08F-C241FD6FC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0403F6-F60F-401D-AF41-7320BF9F1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AF549C-D8B0-4FF7-AA21-D34D3B1B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2A853-7B46-4B73-9D57-9BD59EC5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EA81AE-EC74-4581-B9AC-D6970D3D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166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03747-1803-40C6-B085-8DCA0FFE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4B76F3-226B-4AC7-A54B-48F4F80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2BA6A-E36D-45D6-8FA0-B68516CB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FD5FB5-304F-4F4E-8244-3078809B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559C26-2516-4C2D-8354-978F07F1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858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D7277-2B9C-470F-B9AA-6B2BBB40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447EA-36E1-4688-82CD-6C8C87B71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6C4E78-6170-4077-A1CB-95565CDD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E613CD-78A9-4976-92F0-69724A1A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1E9A5E-D945-4E33-98D9-B974DA37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89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AAAC4-2647-4341-B48B-09EBCCE0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C99ED1-D561-4A88-8992-34069B5C7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582B67-FAF9-4FA2-B8B4-3E35EE7A5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F85564-F864-407F-AFDF-893F4DD3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487A24-DEDB-409C-BDB3-8A6D197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59352F-9023-4616-BC19-71582204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05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5A862-3915-4BC2-9FFC-31105654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E0F7D-FE3B-41C5-BC5D-A47DA24E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B87AD1-DE8C-419A-8A1E-76547235C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F3E56DB-65B0-49A8-9B2A-3D9564615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53DD40-100A-4C79-9D3A-AF94AF73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7FE7BFE-9E7E-496B-ACA8-3CE1E19A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A237764-D410-45CB-A397-62DFD62D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E659E7-5F10-4F5A-A0D1-94F91DA9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094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244F0-0DEC-454A-82EB-5B794A50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B0C574-D2A2-4D8B-B729-4C667975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1D7B3D-9FD2-4A6D-BB87-74444D7E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319D68-D7E3-4806-82DC-381FDE01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44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0398D-97F8-4E19-88BA-15929834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C02903-424A-4B23-8940-BBAA9CA6E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384CE4-9D31-4B18-8170-1DCDE032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0FBE0F-5F21-48CA-B0B8-1B2832FB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4065EB-D1AD-463C-AEAA-316760A3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490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00A3B7-ECBB-498D-8066-AA223334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F138FA-7240-46C0-AD09-C447DB47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6E5C5E-8546-4E88-B829-B03DD0BF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969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D1AB5-526A-44DC-883B-660B0459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334D9-BE21-4BB2-859D-51E82E438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24F0DB-A3D7-40AB-B263-A28623FA6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284BC1-17E3-4B4B-8796-3D634834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5E82E1-6441-4B42-86D4-954BED6D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9A4356-442C-4737-A6E6-2BA884FD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15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98D6B-459C-48C9-A634-730BFFB2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B190901-F5BA-46BA-BA1B-2B51B9B7F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B1AB37-C885-4260-BD2E-2E3C68337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D9978D1-EAF8-4D3A-9AD6-8CAAD9A4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CA4CC3-1076-4F25-A18D-26B63546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913A90-4AE3-4A31-95ED-8EE56575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141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32B56-D304-4C36-BCF2-3403E6FD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045B74-6CF2-4227-B9C7-25DAA6FBA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394BDC-F5DE-447B-9A9A-7A4AB273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11E22A-FCED-461B-815C-9B630279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BA8D2C-FCCA-4E43-A8B6-B7CA08C5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3210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077A9C-85F3-4977-ADE3-584835061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D60A16-F8B2-4D6F-8424-7B61A3695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0FCAC4-0B17-427A-9883-F905C008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8691-7CB2-4235-AE42-5F8763A78011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5E7343-74B8-41EE-BC6A-9F09426F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D3C7AA-4894-49C5-A580-C25F09D2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92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527F8-1323-427A-9DB1-95451F5E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E0E4FF-7AE5-4690-86B6-285C82C42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AC323E-3964-4349-AE70-FBF1E50B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EE11E3-4FD7-49D4-8AC7-CE6B754B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21C18D-E457-49E9-9734-F9B8F21B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1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F4D4D-3493-4F94-BADF-5DFCDCD4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F0AE1D-3CEF-44F7-A2C1-71E01379D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4DA64-6744-4C35-A4E5-48BB6A97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D9393-B4F8-4DB3-BD3E-272F71F8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76D74-4293-4CBB-A2AF-8076F3E3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15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D8740-B5F5-4238-9FC6-CE0975BA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9FD368-6B45-40B9-A065-EB2DFCCA8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744FBC-43CC-4344-BA0D-AE1BD0F03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8A55CD-0411-482C-B91D-89ECEDF1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E4584E-02A0-485A-9D0F-622B1280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1C4EAB-1DDB-4DDA-BC75-8AD5BA98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45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EF483-3929-4C94-8372-8C0211D5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DD56D5-0578-43CB-9A5D-E57D04FCC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2A993F-1050-4098-879D-2293A498C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BCFAB3-B7BB-45AA-80DD-0B5610A37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8C1DE6B-A3D0-4217-B311-442F75E64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691DE8-ED0D-4D88-A717-7BC017C50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025172F-3965-40AD-9CA0-39F73DA6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E7F5654-AEA7-43F2-B8EF-EDB0ED25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23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3C530-7B54-41E7-92CB-51EAD2CC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7D1E0F-B96A-4FC9-AE4B-0977CFAA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1252DF-C5F9-48BE-BA5A-7581CA23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EBD1FB-D719-45D6-9740-958D9A04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2B7E94-7E65-487A-92CE-8C6EBE56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799358-4742-498A-ADDE-3A02B9A4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2DE527-092D-49F6-8B64-8BA69503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3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9223-5F16-4454-8105-5E2819AD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D83D97-F569-4A34-812C-5452652D7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EDD9E6-1554-47A9-A286-A8C8DB24F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0E46D3-B55D-400D-B4EE-24B580FD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A21D-C7E2-4F50-AFF1-FFB345E5BBD6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0F648-AE19-4892-A273-27F21653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08D17E-E4C1-4DC7-A19B-DA20960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A8B-9655-4B41-868F-3374EA345A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3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305B2B-E971-48A1-AFB2-5A3C7B53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7821E9-FEF4-4C2D-AF68-EAE473A94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566DDC-B089-4786-B052-CA1040833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FA21D-C7E2-4F50-AFF1-FFB345E5BBD6}" type="datetimeFigureOut">
              <a:rPr lang="de-DE" smtClean="0"/>
              <a:t>12.11.2021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D68D34-3491-4AEB-B79A-6D69D011C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B7681A-3096-4F8E-941F-E7DD50B73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38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C46A334-6D71-4DE6-BE4F-030060D8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03D934-0DC7-4375-B0EE-42CD8D48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B49523-ECF1-46DC-9C33-930567678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58691-7CB2-4235-AE42-5F8763A78011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7F2C75-8751-464E-BA51-00C97C64D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B23C3A-48C6-4609-9F29-381757A6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368A2-C0D1-4ADE-9F19-0CAC8B4DB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76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ki.de/covid-19-covriin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awmf.org/uploads/tx_szleitlinien/113-001LGl_S3_Empfehlungen-zur-stationaeren-Therapie-von-Patienten-mit-COVID-19_2021-10_1.pdf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rki.de/covid-19-therapi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89500" y="2444216"/>
            <a:ext cx="4010401" cy="1969567"/>
          </a:xfrm>
        </p:spPr>
        <p:txBody>
          <a:bodyPr>
            <a:noAutofit/>
          </a:bodyPr>
          <a:lstStyle/>
          <a:p>
            <a:r>
              <a:rPr lang="de-DE" sz="2000" b="0" dirty="0">
                <a:latin typeface="Scala OT" panose="02010504040101020104" pitchFamily="2" charset="0"/>
              </a:rPr>
              <a:t>COVID-19: </a:t>
            </a:r>
            <a:br>
              <a:rPr lang="de-DE" sz="2000" b="0" dirty="0">
                <a:latin typeface="Scala OT" panose="02010504040101020104" pitchFamily="2" charset="0"/>
              </a:rPr>
            </a:br>
            <a:r>
              <a:rPr lang="de-DE" sz="2000" b="0" dirty="0">
                <a:latin typeface="Scala OT" panose="02010504040101020104" pitchFamily="2" charset="0"/>
              </a:rPr>
              <a:t>aktuelle Therapieoptionen und Ausblick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71ECFDD-3C5F-414A-83FE-A728A36FC22D}"/>
              </a:ext>
            </a:extLst>
          </p:cNvPr>
          <p:cNvSpPr/>
          <p:nvPr/>
        </p:nvSpPr>
        <p:spPr>
          <a:xfrm>
            <a:off x="1751961" y="6310631"/>
            <a:ext cx="7392040" cy="45719"/>
          </a:xfrm>
          <a:custGeom>
            <a:avLst/>
            <a:gdLst/>
            <a:ahLst/>
            <a:cxnLst/>
            <a:rect l="l" t="t" r="r" b="b"/>
            <a:pathLst>
              <a:path w="9859645">
                <a:moveTo>
                  <a:pt x="0" y="0"/>
                </a:moveTo>
                <a:lnTo>
                  <a:pt x="9859429" y="0"/>
                </a:lnTo>
              </a:path>
            </a:pathLst>
          </a:custGeom>
          <a:ln w="762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DEC335F-ACA3-403D-AF13-187165E56A01}"/>
              </a:ext>
            </a:extLst>
          </p:cNvPr>
          <p:cNvSpPr/>
          <p:nvPr/>
        </p:nvSpPr>
        <p:spPr>
          <a:xfrm>
            <a:off x="2220686" y="6310631"/>
            <a:ext cx="6923315" cy="45719"/>
          </a:xfrm>
          <a:custGeom>
            <a:avLst/>
            <a:gdLst/>
            <a:ahLst/>
            <a:cxnLst/>
            <a:rect l="l" t="t" r="r" b="b"/>
            <a:pathLst>
              <a:path w="9859645">
                <a:moveTo>
                  <a:pt x="0" y="0"/>
                </a:moveTo>
                <a:lnTo>
                  <a:pt x="9859429" y="0"/>
                </a:lnTo>
              </a:path>
            </a:pathLst>
          </a:custGeom>
          <a:ln w="762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B02D6C7-8072-4255-AE2B-AD5EB8202E1D}"/>
              </a:ext>
            </a:extLst>
          </p:cNvPr>
          <p:cNvSpPr/>
          <p:nvPr/>
        </p:nvSpPr>
        <p:spPr>
          <a:xfrm>
            <a:off x="4074180" y="3587215"/>
            <a:ext cx="243848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  <a:latin typeface="Scala OT" panose="02010504040101020104" pitchFamily="2" charset="0"/>
              </a:rPr>
              <a:t>Agata Mikolajewska</a:t>
            </a:r>
          </a:p>
          <a:p>
            <a:r>
              <a:rPr lang="de-DE" sz="1400" dirty="0">
                <a:solidFill>
                  <a:schemeClr val="bg1"/>
                </a:solidFill>
                <a:latin typeface="Scala OT" panose="02010504040101020104" pitchFamily="2" charset="0"/>
              </a:rPr>
              <a:t>ZBS7.1</a:t>
            </a:r>
          </a:p>
          <a:p>
            <a:endParaRPr lang="de-DE" sz="1400" dirty="0">
              <a:solidFill>
                <a:schemeClr val="bg1"/>
              </a:solidFill>
              <a:latin typeface="Scala OT" panose="02010504040101020104" pitchFamily="2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Scala OT" panose="02010504040101020104" pitchFamily="2" charset="0"/>
              </a:rPr>
              <a:t>Berlin den 12 November 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747E8F2-CA8C-4A3F-8B7F-065AB7F6F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" y="197384"/>
            <a:ext cx="1273002" cy="6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883B104-B26C-4F3E-84F0-FAF13421D0D0}"/>
              </a:ext>
            </a:extLst>
          </p:cNvPr>
          <p:cNvSpPr txBox="1"/>
          <p:nvPr/>
        </p:nvSpPr>
        <p:spPr>
          <a:xfrm>
            <a:off x="274320" y="144492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Ausblick: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D35E38-2E90-4962-AC9D-39B3C32D9C75}"/>
              </a:ext>
            </a:extLst>
          </p:cNvPr>
          <p:cNvSpPr txBox="1"/>
          <p:nvPr/>
        </p:nvSpPr>
        <p:spPr>
          <a:xfrm>
            <a:off x="410239" y="889143"/>
            <a:ext cx="85750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chemeClr val="accent1"/>
                </a:solidFill>
              </a:rPr>
              <a:t>Molnupiravir</a:t>
            </a:r>
            <a:r>
              <a:rPr lang="de-DE" sz="3200" b="1" dirty="0">
                <a:solidFill>
                  <a:schemeClr val="accent1"/>
                </a:solidFill>
              </a:rPr>
              <a:t> </a:t>
            </a:r>
            <a:r>
              <a:rPr lang="de-DE" sz="3200" dirty="0">
                <a:solidFill>
                  <a:schemeClr val="accent1"/>
                </a:solidFill>
              </a:rPr>
              <a:t>(LAGEVRIO®, Fa. Merck) </a:t>
            </a:r>
            <a:r>
              <a:rPr lang="de-DE" sz="3200" b="1" dirty="0">
                <a:solidFill>
                  <a:schemeClr val="accent1"/>
                </a:solidFill>
              </a:rPr>
              <a:t>:</a:t>
            </a:r>
          </a:p>
          <a:p>
            <a:endParaRPr lang="de-DE" sz="2400" b="1" dirty="0">
              <a:solidFill>
                <a:schemeClr val="accent1"/>
              </a:solidFill>
            </a:endParaRPr>
          </a:p>
          <a:p>
            <a:pPr marL="1200150" lvl="2" indent="-285750">
              <a:buFontTx/>
              <a:buChar char="-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926F180-83A3-4851-A3A7-31D064862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218" y="117369"/>
            <a:ext cx="2059622" cy="88056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A74EEC3-91C8-43AC-BC47-B44B8E3AE721}"/>
              </a:ext>
            </a:extLst>
          </p:cNvPr>
          <p:cNvSpPr txBox="1"/>
          <p:nvPr/>
        </p:nvSpPr>
        <p:spPr>
          <a:xfrm>
            <a:off x="375920" y="1554480"/>
            <a:ext cx="841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direkte antivirale Wirkung (</a:t>
            </a:r>
            <a:r>
              <a:rPr lang="de-DE" dirty="0" err="1"/>
              <a:t>Polymerasehemmung</a:t>
            </a:r>
            <a:r>
              <a:rPr lang="de-DE" dirty="0"/>
              <a:t>, stärker als </a:t>
            </a:r>
            <a:r>
              <a:rPr lang="de-DE" dirty="0" err="1"/>
              <a:t>Remdesivir</a:t>
            </a:r>
            <a:r>
              <a:rPr lang="de-DE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mutagenes Potenzial (Toxizität?), Hinweise auf Reproduktionstoxizität im Tierversuch </a:t>
            </a:r>
          </a:p>
          <a:p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30BCA47-ACD6-4F07-90E1-9103EBC19F91}"/>
              </a:ext>
            </a:extLst>
          </p:cNvPr>
          <p:cNvGrpSpPr/>
          <p:nvPr/>
        </p:nvGrpSpPr>
        <p:grpSpPr>
          <a:xfrm>
            <a:off x="400079" y="2314118"/>
            <a:ext cx="5055841" cy="4453762"/>
            <a:chOff x="400079" y="2314118"/>
            <a:chExt cx="5055841" cy="4453762"/>
          </a:xfrm>
        </p:grpSpPr>
        <p:pic>
          <p:nvPicPr>
            <p:cNvPr id="11" name="Content Placeholder 4">
              <a:extLst>
                <a:ext uri="{FF2B5EF4-FFF2-40B4-BE49-F238E27FC236}">
                  <a16:creationId xmlns:a16="http://schemas.microsoft.com/office/drawing/2014/main" id="{F8AFDFA5-B1C9-415B-8690-E460A8219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302" t="23076" r="70665" b="37544"/>
            <a:stretch/>
          </p:blipFill>
          <p:spPr>
            <a:xfrm>
              <a:off x="471199" y="2661414"/>
              <a:ext cx="3089110" cy="3787520"/>
            </a:xfrm>
            <a:prstGeom prst="rect">
              <a:avLst/>
            </a:prstGeom>
          </p:spPr>
        </p:pic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9914431-54D1-4052-9335-E27BB47E3A44}"/>
                </a:ext>
              </a:extLst>
            </p:cNvPr>
            <p:cNvSpPr/>
            <p:nvPr/>
          </p:nvSpPr>
          <p:spPr>
            <a:xfrm>
              <a:off x="471198" y="6490881"/>
              <a:ext cx="49847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https://www.medrxiv.org/content/10.1101/2021.06.17.21258639v1.full.pdf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D0D70337-3CA8-43B5-B45D-EEDF98F1C4D8}"/>
                </a:ext>
              </a:extLst>
            </p:cNvPr>
            <p:cNvSpPr txBox="1"/>
            <p:nvPr/>
          </p:nvSpPr>
          <p:spPr>
            <a:xfrm>
              <a:off x="400079" y="2314118"/>
              <a:ext cx="3089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Phase 2 Studie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0B2558D-BBD1-47E6-9DD6-B9CF0B46BA60}"/>
              </a:ext>
            </a:extLst>
          </p:cNvPr>
          <p:cNvGrpSpPr/>
          <p:nvPr/>
        </p:nvGrpSpPr>
        <p:grpSpPr>
          <a:xfrm>
            <a:off x="4470400" y="2319599"/>
            <a:ext cx="5642639" cy="2308324"/>
            <a:chOff x="4470400" y="2319599"/>
            <a:chExt cx="5642639" cy="2308324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7D133D5-5124-4A69-8EB8-622D1AEEDB87}"/>
                </a:ext>
              </a:extLst>
            </p:cNvPr>
            <p:cNvSpPr txBox="1"/>
            <p:nvPr/>
          </p:nvSpPr>
          <p:spPr>
            <a:xfrm>
              <a:off x="4697759" y="2319599"/>
              <a:ext cx="54152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Phase 2/3-Studien:</a:t>
              </a:r>
            </a:p>
            <a:p>
              <a:r>
                <a:rPr lang="en-US" b="1" dirty="0" err="1">
                  <a:solidFill>
                    <a:schemeClr val="accent1"/>
                  </a:solidFill>
                </a:rPr>
                <a:t>MOVe</a:t>
              </a:r>
              <a:r>
                <a:rPr lang="en-US" b="1" dirty="0">
                  <a:solidFill>
                    <a:schemeClr val="accent1"/>
                  </a:solidFill>
                </a:rPr>
                <a:t>-AHEAD </a:t>
              </a:r>
              <a:r>
                <a:rPr lang="en-US" dirty="0"/>
                <a:t>(PEP, ongoing)</a:t>
              </a:r>
            </a:p>
            <a:p>
              <a:endParaRPr lang="en-US" dirty="0"/>
            </a:p>
            <a:p>
              <a:r>
                <a:rPr lang="en-US" b="1" dirty="0" err="1">
                  <a:solidFill>
                    <a:schemeClr val="accent1"/>
                  </a:solidFill>
                </a:rPr>
                <a:t>MOVe</a:t>
              </a:r>
              <a:r>
                <a:rPr lang="en-US" b="1" dirty="0">
                  <a:solidFill>
                    <a:schemeClr val="accent1"/>
                  </a:solidFill>
                </a:rPr>
                <a:t>-OUT</a:t>
              </a:r>
              <a:r>
                <a:rPr lang="en-US" dirty="0"/>
                <a:t> (ambulant, </a:t>
              </a:r>
              <a:r>
                <a:rPr lang="en-US" dirty="0" err="1"/>
                <a:t>Zwischenanalyse</a:t>
              </a:r>
              <a:r>
                <a:rPr lang="en-US" dirty="0"/>
                <a:t>, </a:t>
              </a:r>
              <a:r>
                <a:rPr lang="en-US" dirty="0" err="1"/>
                <a:t>Presssemeldung</a:t>
              </a:r>
              <a:r>
                <a:rPr lang="en-US" dirty="0"/>
                <a:t>)</a:t>
              </a:r>
            </a:p>
            <a:p>
              <a:endParaRPr lang="en-US" dirty="0"/>
            </a:p>
            <a:p>
              <a:r>
                <a:rPr lang="en-US" b="1" dirty="0" err="1">
                  <a:solidFill>
                    <a:schemeClr val="accent1"/>
                  </a:solidFill>
                </a:rPr>
                <a:t>MOVe</a:t>
              </a:r>
              <a:r>
                <a:rPr lang="en-US" b="1" dirty="0">
                  <a:solidFill>
                    <a:schemeClr val="accent1"/>
                  </a:solidFill>
                </a:rPr>
                <a:t>-IN</a:t>
              </a:r>
              <a:r>
                <a:rPr lang="en-US" dirty="0"/>
                <a:t> (</a:t>
              </a:r>
              <a:r>
                <a:rPr lang="en-US" dirty="0" err="1"/>
                <a:t>hospitalisiert</a:t>
              </a:r>
              <a:r>
                <a:rPr lang="en-US" dirty="0"/>
                <a:t>, </a:t>
              </a:r>
              <a:r>
                <a:rPr lang="en-US" dirty="0" err="1"/>
                <a:t>terminiert</a:t>
              </a:r>
              <a:r>
                <a:rPr lang="en-US" dirty="0"/>
                <a:t>)</a:t>
              </a:r>
            </a:p>
            <a:p>
              <a:endParaRPr lang="de-DE" dirty="0"/>
            </a:p>
          </p:txBody>
        </p: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419A856A-89E7-41A0-82EC-5F49D2FBF35A}"/>
                </a:ext>
              </a:extLst>
            </p:cNvPr>
            <p:cNvSpPr/>
            <p:nvPr/>
          </p:nvSpPr>
          <p:spPr>
            <a:xfrm>
              <a:off x="4470400" y="3007360"/>
              <a:ext cx="4318000" cy="92333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768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883B104-B26C-4F3E-84F0-FAF13421D0D0}"/>
              </a:ext>
            </a:extLst>
          </p:cNvPr>
          <p:cNvSpPr txBox="1"/>
          <p:nvPr/>
        </p:nvSpPr>
        <p:spPr>
          <a:xfrm>
            <a:off x="121920" y="197544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Ausblick: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D35E38-2E90-4962-AC9D-39B3C32D9C75}"/>
              </a:ext>
            </a:extLst>
          </p:cNvPr>
          <p:cNvSpPr txBox="1"/>
          <p:nvPr/>
        </p:nvSpPr>
        <p:spPr>
          <a:xfrm>
            <a:off x="121920" y="873760"/>
            <a:ext cx="8879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cap="all" dirty="0">
                <a:solidFill>
                  <a:schemeClr val="accent1"/>
                </a:solidFill>
              </a:rPr>
              <a:t>PF-07321332 UND RITONAVIR </a:t>
            </a:r>
            <a:r>
              <a:rPr lang="de-DE" sz="3200" dirty="0">
                <a:solidFill>
                  <a:schemeClr val="accent1"/>
                </a:solidFill>
              </a:rPr>
              <a:t>(</a:t>
            </a:r>
            <a:r>
              <a:rPr lang="de-DE" sz="3200" dirty="0" err="1">
                <a:solidFill>
                  <a:schemeClr val="accent1"/>
                </a:solidFill>
              </a:rPr>
              <a:t>Paxlovid</a:t>
            </a:r>
            <a:r>
              <a:rPr lang="de-DE" sz="3200" dirty="0">
                <a:solidFill>
                  <a:schemeClr val="accent1"/>
                </a:solidFill>
              </a:rPr>
              <a:t>®, Fa. Pfizer)</a:t>
            </a:r>
          </a:p>
          <a:p>
            <a:pPr marL="1200150" lvl="2" indent="-285750">
              <a:buFontTx/>
              <a:buChar char="-"/>
            </a:pPr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00916A-EE0D-4D3C-8BCF-8FB78CE9A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218" y="117369"/>
            <a:ext cx="2059622" cy="88056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21608EC-4F18-44CE-B5DB-BF5B6ED12325}"/>
              </a:ext>
            </a:extLst>
          </p:cNvPr>
          <p:cNvSpPr txBox="1"/>
          <p:nvPr/>
        </p:nvSpPr>
        <p:spPr>
          <a:xfrm>
            <a:off x="142240" y="1538710"/>
            <a:ext cx="9001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open-sans"/>
              </a:rPr>
              <a:t>Proteaseinhibitor</a:t>
            </a:r>
            <a:r>
              <a:rPr lang="en-US" dirty="0">
                <a:latin typeface="open-sans"/>
              </a:rPr>
              <a:t> (main protease enzyme) + Ritonavir, </a:t>
            </a:r>
            <a:r>
              <a:rPr lang="de-DE" dirty="0"/>
              <a:t>2x150 mg + 100 mg über 5d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Ritonavir: viele Medikamenteninteraktionen!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endParaRPr lang="en-US" dirty="0">
              <a:latin typeface="open-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>
                <a:latin typeface="open-sans"/>
              </a:rPr>
              <a:t>Phase 2/3 </a:t>
            </a:r>
            <a:r>
              <a:rPr lang="en-US" u="sng" dirty="0" err="1">
                <a:latin typeface="open-sans"/>
              </a:rPr>
              <a:t>Studien</a:t>
            </a:r>
            <a:r>
              <a:rPr lang="en-US" u="sng" dirty="0">
                <a:latin typeface="open-sans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  <a:latin typeface="open-sans"/>
              </a:rPr>
              <a:t>PEP </a:t>
            </a:r>
            <a:r>
              <a:rPr lang="en-US" dirty="0">
                <a:latin typeface="open-sans"/>
              </a:rPr>
              <a:t>(ongoing)</a:t>
            </a:r>
          </a:p>
          <a:p>
            <a:pPr lvl="1"/>
            <a:endParaRPr lang="en-US" dirty="0">
              <a:latin typeface="open-sans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  <a:latin typeface="open-sans"/>
              </a:rPr>
              <a:t>EPI-HR</a:t>
            </a:r>
            <a:r>
              <a:rPr lang="en-US" dirty="0">
                <a:latin typeface="open-sans"/>
              </a:rPr>
              <a:t> (</a:t>
            </a:r>
            <a:r>
              <a:rPr lang="en-US" dirty="0" err="1">
                <a:latin typeface="open-sans"/>
              </a:rPr>
              <a:t>ambulante</a:t>
            </a:r>
            <a:r>
              <a:rPr lang="en-US" dirty="0">
                <a:latin typeface="open-sans"/>
              </a:rPr>
              <a:t> </a:t>
            </a:r>
            <a:r>
              <a:rPr lang="en-US" dirty="0" err="1">
                <a:latin typeface="open-sans"/>
              </a:rPr>
              <a:t>Therapie</a:t>
            </a:r>
            <a:r>
              <a:rPr lang="en-US" dirty="0">
                <a:latin typeface="open-sans"/>
              </a:rPr>
              <a:t> </a:t>
            </a:r>
            <a:r>
              <a:rPr lang="en-US" dirty="0" err="1">
                <a:latin typeface="open-sans"/>
              </a:rPr>
              <a:t>mit</a:t>
            </a:r>
            <a:r>
              <a:rPr lang="en-US" dirty="0">
                <a:latin typeface="open-sans"/>
              </a:rPr>
              <a:t> RF, completed, </a:t>
            </a:r>
            <a:r>
              <a:rPr lang="en-US" dirty="0" err="1">
                <a:latin typeface="open-sans"/>
              </a:rPr>
              <a:t>Pressemeldung</a:t>
            </a:r>
            <a:r>
              <a:rPr lang="en-US" dirty="0">
                <a:latin typeface="open-sans"/>
              </a:rPr>
              <a:t>)</a:t>
            </a:r>
          </a:p>
          <a:p>
            <a:pPr lvl="1"/>
            <a:endParaRPr lang="en-US" dirty="0">
              <a:latin typeface="open-sans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accent1"/>
                </a:solidFill>
                <a:latin typeface="open-sans"/>
              </a:rPr>
              <a:t>Ambulante</a:t>
            </a:r>
            <a:r>
              <a:rPr lang="en-US" b="1" dirty="0">
                <a:solidFill>
                  <a:schemeClr val="accent1"/>
                </a:solidFill>
                <a:latin typeface="open-sans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open-sans"/>
              </a:rPr>
              <a:t>Therapie</a:t>
            </a:r>
            <a:r>
              <a:rPr lang="en-US" b="1" dirty="0">
                <a:solidFill>
                  <a:schemeClr val="accent1"/>
                </a:solidFill>
                <a:latin typeface="open-sans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open-sans"/>
              </a:rPr>
              <a:t>ohne</a:t>
            </a:r>
            <a:r>
              <a:rPr lang="en-US" b="1" dirty="0">
                <a:solidFill>
                  <a:schemeClr val="accent1"/>
                </a:solidFill>
                <a:latin typeface="open-sans"/>
              </a:rPr>
              <a:t> RF</a:t>
            </a:r>
            <a:r>
              <a:rPr lang="en-US" dirty="0">
                <a:latin typeface="open-sans"/>
              </a:rPr>
              <a:t> (ongoing)</a:t>
            </a:r>
            <a:endParaRPr lang="de-DE" dirty="0"/>
          </a:p>
          <a:p>
            <a:endParaRPr lang="de-DE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Folienzoom 7">
                <a:extLst>
                  <a:ext uri="{FF2B5EF4-FFF2-40B4-BE49-F238E27FC236}">
                    <a16:creationId xmlns:a16="http://schemas.microsoft.com/office/drawing/2014/main" id="{FF87C9DE-D779-43B8-B110-56BBBECF84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852375"/>
                  </p:ext>
                </p:extLst>
              </p:nvPr>
            </p:nvGraphicFramePr>
            <p:xfrm>
              <a:off x="-2870200" y="4497070"/>
              <a:ext cx="2286000" cy="1714500"/>
            </p:xfrm>
            <a:graphic>
              <a:graphicData uri="http://schemas.microsoft.com/office/powerpoint/2016/slidezoom">
                <pslz:sldZm>
                  <pslz:sldZmObj sldId="545" cId="3479642311">
                    <pslz:zmPr id="{75E624B4-568B-4BD9-9DD4-6CC68A3F3119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Folienzoom 7">
                <a:extLst>
                  <a:ext uri="{FF2B5EF4-FFF2-40B4-BE49-F238E27FC236}">
                    <a16:creationId xmlns:a16="http://schemas.microsoft.com/office/drawing/2014/main" id="{FF87C9DE-D779-43B8-B110-56BBBECF84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870200" y="449707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3D57B01-C8C6-4914-871D-6D3854F970A7}"/>
              </a:ext>
            </a:extLst>
          </p:cNvPr>
          <p:cNvSpPr/>
          <p:nvPr/>
        </p:nvSpPr>
        <p:spPr>
          <a:xfrm>
            <a:off x="640080" y="3429000"/>
            <a:ext cx="6797040" cy="4521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96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883B104-B26C-4F3E-84F0-FAF13421D0D0}"/>
              </a:ext>
            </a:extLst>
          </p:cNvPr>
          <p:cNvSpPr txBox="1"/>
          <p:nvPr/>
        </p:nvSpPr>
        <p:spPr>
          <a:xfrm>
            <a:off x="121920" y="197544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Ausblick: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00916A-EE0D-4D3C-8BCF-8FB78CE9A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218" y="117369"/>
            <a:ext cx="2059622" cy="880563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258E6AD-D6ED-4F99-96F6-45664C7FED25}"/>
              </a:ext>
            </a:extLst>
          </p:cNvPr>
          <p:cNvGraphicFramePr>
            <a:graphicFrameLocks noGrp="1"/>
          </p:cNvGraphicFramePr>
          <p:nvPr/>
        </p:nvGraphicFramePr>
        <p:xfrm>
          <a:off x="223520" y="997932"/>
          <a:ext cx="8696960" cy="567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480">
                  <a:extLst>
                    <a:ext uri="{9D8B030D-6E8A-4147-A177-3AD203B41FA5}">
                      <a16:colId xmlns:a16="http://schemas.microsoft.com/office/drawing/2014/main" val="447102917"/>
                    </a:ext>
                  </a:extLst>
                </a:gridCol>
                <a:gridCol w="4348480">
                  <a:extLst>
                    <a:ext uri="{9D8B030D-6E8A-4147-A177-3AD203B41FA5}">
                      <a16:colId xmlns:a16="http://schemas.microsoft.com/office/drawing/2014/main" val="4037730124"/>
                    </a:ext>
                  </a:extLst>
                </a:gridCol>
              </a:tblGrid>
              <a:tr h="1021352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Molnupiravir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800" dirty="0">
                          <a:solidFill>
                            <a:schemeClr val="bg1"/>
                          </a:solidFill>
                        </a:rPr>
                        <a:t>(LAGEVRIO®, Fa. Merck) </a:t>
                      </a:r>
                    </a:p>
                    <a:p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Pressemeldung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01.10.21</a:t>
                      </a:r>
                    </a:p>
                    <a:p>
                      <a:r>
                        <a:rPr lang="en-US" b="0" dirty="0" err="1">
                          <a:solidFill>
                            <a:schemeClr val="bg1"/>
                          </a:solidFill>
                        </a:rPr>
                        <a:t>Zulassung</a:t>
                      </a: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 UK 04.11.21</a:t>
                      </a:r>
                      <a:endParaRPr lang="de-DE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cap="all" dirty="0">
                          <a:solidFill>
                            <a:schemeClr val="bg1"/>
                          </a:solidFill>
                        </a:rPr>
                        <a:t>PF-07321332 UND RITONAVIR </a:t>
                      </a:r>
                      <a:r>
                        <a:rPr lang="de-DE" sz="18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de-DE" sz="1800" dirty="0" err="1">
                          <a:solidFill>
                            <a:schemeClr val="bg1"/>
                          </a:solidFill>
                        </a:rPr>
                        <a:t>Paxlovid</a:t>
                      </a:r>
                      <a:r>
                        <a:rPr lang="de-DE" sz="1800" dirty="0">
                          <a:solidFill>
                            <a:schemeClr val="bg1"/>
                          </a:solidFill>
                        </a:rPr>
                        <a:t>®, Fa. Pfizer)</a:t>
                      </a:r>
                    </a:p>
                    <a:p>
                      <a:r>
                        <a:rPr lang="de-DE" b="0" dirty="0">
                          <a:solidFill>
                            <a:schemeClr val="bg1"/>
                          </a:solidFill>
                        </a:rPr>
                        <a:t>Pressemeldung 5.11.21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213043"/>
                  </a:ext>
                </a:extLst>
              </a:tr>
              <a:tr h="646856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chemeClr val="tx1"/>
                          </a:solidFill>
                        </a:rPr>
                        <a:t>MOVe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-Out-STUDIE</a:t>
                      </a: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Oktober 2020-August 2021; 55% Lateinamerika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EPIC-HR-Studie</a:t>
                      </a: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Juli 2021- September 2021; 45% USA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123257"/>
                  </a:ext>
                </a:extLst>
              </a:tr>
              <a:tr h="1327758">
                <a:tc>
                  <a:txBody>
                    <a:bodyPr/>
                    <a:lstStyle/>
                    <a:p>
                      <a:r>
                        <a:rPr lang="en-US" dirty="0" err="1"/>
                        <a:t>milde</a:t>
                      </a:r>
                      <a:r>
                        <a:rPr lang="en-US" dirty="0"/>
                        <a:t>/moderate COVID-19, </a:t>
                      </a:r>
                      <a:r>
                        <a:rPr lang="en-US" dirty="0" err="1"/>
                        <a:t>ungeimpft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Symptome</a:t>
                      </a:r>
                      <a:r>
                        <a:rPr lang="en-US" dirty="0"/>
                        <a:t> ≤5 </a:t>
                      </a:r>
                      <a:r>
                        <a:rPr lang="en-US" dirty="0" err="1"/>
                        <a:t>Tage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geplant</a:t>
                      </a:r>
                      <a:r>
                        <a:rPr lang="en-US" dirty="0"/>
                        <a:t> N=1550, </a:t>
                      </a:r>
                      <a:r>
                        <a:rPr lang="en-US" dirty="0" err="1"/>
                        <a:t>Zwischenanalyse</a:t>
                      </a:r>
                      <a:r>
                        <a:rPr lang="en-US" dirty="0"/>
                        <a:t> N= 762)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milde</a:t>
                      </a:r>
                      <a:r>
                        <a:rPr lang="en-US" dirty="0"/>
                        <a:t>/moderate COVID-19, </a:t>
                      </a:r>
                      <a:r>
                        <a:rPr lang="en-US" dirty="0" err="1"/>
                        <a:t>ungeimpft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Symptombeginn</a:t>
                      </a:r>
                      <a:r>
                        <a:rPr lang="en-US" dirty="0"/>
                        <a:t> ≤5 </a:t>
                      </a:r>
                      <a:r>
                        <a:rPr lang="en-US" dirty="0" err="1"/>
                        <a:t>Tage</a:t>
                      </a:r>
                      <a:r>
                        <a:rPr lang="de-DE" dirty="0"/>
                        <a:t>; Sauerstoffsättigung ≥ 92 % bei Raumluft (Analyse N=774 bzw. 1219)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79354"/>
                  </a:ext>
                </a:extLst>
              </a:tr>
              <a:tr h="4968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Primärer Endpunkt: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Hospitalisierung o. Tod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378004"/>
                  </a:ext>
                </a:extLst>
              </a:tr>
              <a:tr h="1940569">
                <a:tc>
                  <a:txBody>
                    <a:bodyPr/>
                    <a:lstStyle/>
                    <a:p>
                      <a:r>
                        <a:rPr lang="de-DE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Symptombeginn &lt; 5 Tage</a:t>
                      </a:r>
                      <a:r>
                        <a:rPr lang="de-DE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28/385 (7,3 %) </a:t>
                      </a:r>
                      <a:b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vs. 53/377 (14.1 </a:t>
                      </a: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%); 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Risikoreduktion 50%, NNT 18</a:t>
                      </a:r>
                    </a:p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Todesfälle: 0 vs. 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Symptombeginn &lt; 3 Tage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3/389 (0,8 %) vs. 27/385 (7 %); 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Risikoreduktion 89%</a:t>
                      </a:r>
                      <a:b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Todesfälle: 0 vs. 7</a:t>
                      </a:r>
                    </a:p>
                    <a:p>
                      <a:endParaRPr lang="de-DE" sz="18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Symptombeginn &lt;5 Tage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sek.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Endpunkt): 6/607 (1 %) vs. 41/612 (6.7 %); 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NNT 18,9</a:t>
                      </a:r>
                      <a:b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Todesfälle: 0 vs. 10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823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380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85C080B-E893-403C-AE48-9D0E292E200E}"/>
              </a:ext>
            </a:extLst>
          </p:cNvPr>
          <p:cNvSpPr txBox="1"/>
          <p:nvPr/>
        </p:nvSpPr>
        <p:spPr>
          <a:xfrm>
            <a:off x="1524000" y="2840653"/>
            <a:ext cx="6479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1"/>
                </a:solidFill>
              </a:rPr>
              <a:t>Vielen Dank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58837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0C50E3E-04D6-4BD0-BA89-989F44AB4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909531"/>
            <a:ext cx="6706870" cy="29675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482CF19-AD4C-42E5-9A02-E478526C4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39" y="4239273"/>
            <a:ext cx="4849495" cy="184742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445079B-BB22-4F2B-B27F-3D11C97FF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1436"/>
            <a:ext cx="8924925" cy="25717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92EB583-4115-431F-8D2E-CBE1362A2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994"/>
            <a:ext cx="5437187" cy="76429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11E8CCC-0F84-413C-B09B-D98B9978EF58}"/>
              </a:ext>
            </a:extLst>
          </p:cNvPr>
          <p:cNvSpPr/>
          <p:nvPr/>
        </p:nvSpPr>
        <p:spPr>
          <a:xfrm>
            <a:off x="7014012" y="6469298"/>
            <a:ext cx="1757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https://www.bio.org/</a:t>
            </a:r>
          </a:p>
        </p:txBody>
      </p:sp>
    </p:spTree>
    <p:extLst>
      <p:ext uri="{BB962C8B-B14F-4D97-AF65-F5344CB8AC3E}">
        <p14:creationId xmlns:p14="http://schemas.microsoft.com/office/powerpoint/2010/main" val="34911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D8A3E78-C849-4F08-85B2-35F189FB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7" y="0"/>
            <a:ext cx="4773706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2E689EF-1E11-4896-9028-6601FAE1E112}"/>
              </a:ext>
            </a:extLst>
          </p:cNvPr>
          <p:cNvSpPr/>
          <p:nvPr/>
        </p:nvSpPr>
        <p:spPr>
          <a:xfrm>
            <a:off x="5365865" y="2130981"/>
            <a:ext cx="2894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u="sng" dirty="0">
                <a:hlinkClick r:id="rId3"/>
              </a:rPr>
              <a:t>www.rki.de/covid-19-covriin</a:t>
            </a:r>
            <a:r>
              <a:rPr lang="de-DE" dirty="0"/>
              <a:t>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95B9A90-1AF2-41EF-B269-524FEC27AEBA}"/>
              </a:ext>
            </a:extLst>
          </p:cNvPr>
          <p:cNvSpPr/>
          <p:nvPr/>
        </p:nvSpPr>
        <p:spPr>
          <a:xfrm>
            <a:off x="5365865" y="2785310"/>
            <a:ext cx="3056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www.rki.de/covid-19-therapie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E072AE7-A744-4E6C-883B-FAED63FF0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865" y="158433"/>
            <a:ext cx="3664470" cy="136048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6202CCF-1C3B-4F87-A146-B468217671AB}"/>
              </a:ext>
            </a:extLst>
          </p:cNvPr>
          <p:cNvSpPr/>
          <p:nvPr/>
        </p:nvSpPr>
        <p:spPr>
          <a:xfrm>
            <a:off x="5365865" y="4081287"/>
            <a:ext cx="3473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113-001LGl_S3_Empfehlungen-zur-stationaeren-Therapie-von-Patienten-mit-COVID-19_2021-10_1.pdf (awmf.org)</a:t>
            </a:r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15F6448-2997-4FA8-97F8-C445EB76C41C}"/>
              </a:ext>
            </a:extLst>
          </p:cNvPr>
          <p:cNvSpPr/>
          <p:nvPr/>
        </p:nvSpPr>
        <p:spPr>
          <a:xfrm>
            <a:off x="5365865" y="3942080"/>
            <a:ext cx="3473335" cy="14528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35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FF7E2AB-CC81-40D3-86F2-A9041BC1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488173"/>
            <a:ext cx="9144000" cy="493294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581D1E9-F2CC-44DB-86AD-8F579AFCD7C0}"/>
              </a:ext>
            </a:extLst>
          </p:cNvPr>
          <p:cNvSpPr txBox="1"/>
          <p:nvPr/>
        </p:nvSpPr>
        <p:spPr>
          <a:xfrm>
            <a:off x="193040" y="436880"/>
            <a:ext cx="6001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Evidenzbasierte Therapieoptionen:</a:t>
            </a:r>
          </a:p>
        </p:txBody>
      </p:sp>
    </p:spTree>
    <p:extLst>
      <p:ext uri="{BB962C8B-B14F-4D97-AF65-F5344CB8AC3E}">
        <p14:creationId xmlns:p14="http://schemas.microsoft.com/office/powerpoint/2010/main" val="96896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D1D17FB-089E-41BF-9B25-2B7434B62B9D}"/>
              </a:ext>
            </a:extLst>
          </p:cNvPr>
          <p:cNvSpPr txBox="1"/>
          <p:nvPr/>
        </p:nvSpPr>
        <p:spPr>
          <a:xfrm>
            <a:off x="193040" y="436880"/>
            <a:ext cx="4006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Einzelfallentscheidung: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88B66DE-11B5-4B2F-ACCD-96D43DF149DE}"/>
              </a:ext>
            </a:extLst>
          </p:cNvPr>
          <p:cNvGrpSpPr/>
          <p:nvPr/>
        </p:nvGrpSpPr>
        <p:grpSpPr>
          <a:xfrm>
            <a:off x="0" y="1545131"/>
            <a:ext cx="9144000" cy="4435757"/>
            <a:chOff x="0" y="1985363"/>
            <a:chExt cx="9144000" cy="4435757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6303FA8D-07CB-4ADC-B25D-9AA12116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468370"/>
              <a:ext cx="9144000" cy="2952750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6907373-7710-4ED9-8EED-245955149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985363"/>
              <a:ext cx="9144000" cy="1044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562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E805905-6F3B-41D9-BD9B-24A119E1EBA9}"/>
              </a:ext>
            </a:extLst>
          </p:cNvPr>
          <p:cNvGrpSpPr/>
          <p:nvPr/>
        </p:nvGrpSpPr>
        <p:grpSpPr>
          <a:xfrm>
            <a:off x="85994" y="2373792"/>
            <a:ext cx="7323772" cy="3611948"/>
            <a:chOff x="11748" y="2261292"/>
            <a:chExt cx="7323772" cy="3611948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C3CDE46-86C9-45E3-BC56-A020ED4A1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48" y="2261292"/>
              <a:ext cx="7323772" cy="680292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F635BD0-94DA-4172-9F0A-D74DC5DFE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385" y="2941584"/>
              <a:ext cx="3829367" cy="2931656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808A57F-0F55-4790-BA5E-127A2EDE7325}"/>
              </a:ext>
            </a:extLst>
          </p:cNvPr>
          <p:cNvGrpSpPr/>
          <p:nvPr/>
        </p:nvGrpSpPr>
        <p:grpSpPr>
          <a:xfrm>
            <a:off x="4438239" y="3062351"/>
            <a:ext cx="4705761" cy="3585893"/>
            <a:chOff x="4134599" y="3062351"/>
            <a:chExt cx="4705761" cy="3585893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9188177-0521-41FA-9DBF-5EFE4885E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1050" y="3732239"/>
              <a:ext cx="3882500" cy="2916005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D16EA63-D9CE-49F5-A6EF-67FF84A27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4599" y="3062351"/>
              <a:ext cx="4705761" cy="733297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2F56E84-724D-4CFF-B2B3-A0F9F46173F3}"/>
              </a:ext>
            </a:extLst>
          </p:cNvPr>
          <p:cNvGrpSpPr/>
          <p:nvPr/>
        </p:nvGrpSpPr>
        <p:grpSpPr>
          <a:xfrm>
            <a:off x="36513" y="0"/>
            <a:ext cx="3941239" cy="1519628"/>
            <a:chOff x="36513" y="0"/>
            <a:chExt cx="3941239" cy="1519628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0A691AE-5869-42BA-B1DB-CF8C7FFC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13" y="0"/>
              <a:ext cx="3941239" cy="666650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018088C-59F5-452C-B0B5-3B8DB5E6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13" y="615769"/>
              <a:ext cx="3829367" cy="903859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34784B9-AFE2-4BAA-BAAB-B84A6A35F231}"/>
              </a:ext>
            </a:extLst>
          </p:cNvPr>
          <p:cNvGrpSpPr/>
          <p:nvPr/>
        </p:nvGrpSpPr>
        <p:grpSpPr>
          <a:xfrm>
            <a:off x="4085650" y="-19123"/>
            <a:ext cx="4021362" cy="2170722"/>
            <a:chOff x="4085650" y="-19123"/>
            <a:chExt cx="4021362" cy="217072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4A85608-3CE3-4A95-ADE9-18F7FAF34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85650" y="634584"/>
              <a:ext cx="4021362" cy="1517015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D23B3CB2-7A9B-435D-8DC3-0EAC41DFC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5711" y="-19123"/>
              <a:ext cx="3941240" cy="704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4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4B5B114-DAC9-4351-9CF1-6B0BBB5E8BF0}"/>
              </a:ext>
            </a:extLst>
          </p:cNvPr>
          <p:cNvSpPr txBox="1"/>
          <p:nvPr/>
        </p:nvSpPr>
        <p:spPr>
          <a:xfrm>
            <a:off x="426720" y="-10160"/>
            <a:ext cx="8537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1"/>
                </a:solidFill>
              </a:rPr>
              <a:t>MAK (monoklonale neutralisierende Antikörper):</a:t>
            </a:r>
          </a:p>
          <a:p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73BEFA-0D23-43B1-B975-B7AFC741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622182"/>
            <a:ext cx="4572000" cy="13488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F5C723F-41A1-43AD-9277-1ECAB2FBF5BA}"/>
              </a:ext>
            </a:extLst>
          </p:cNvPr>
          <p:cNvSpPr txBox="1"/>
          <p:nvPr/>
        </p:nvSpPr>
        <p:spPr>
          <a:xfrm>
            <a:off x="408061" y="5127446"/>
            <a:ext cx="857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accent1"/>
                </a:solidFill>
              </a:rPr>
              <a:t>Regdanvimab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dirty="0">
                <a:solidFill>
                  <a:schemeClr val="accent1"/>
                </a:solidFill>
              </a:rPr>
              <a:t>(</a:t>
            </a:r>
            <a:r>
              <a:rPr lang="de-DE" dirty="0" err="1">
                <a:solidFill>
                  <a:schemeClr val="accent1"/>
                </a:solidFill>
              </a:rPr>
              <a:t>Regkirona</a:t>
            </a:r>
            <a:r>
              <a:rPr lang="de-DE" dirty="0">
                <a:solidFill>
                  <a:schemeClr val="accent1"/>
                </a:solidFill>
              </a:rPr>
              <a:t>, Fa. </a:t>
            </a:r>
            <a:r>
              <a:rPr lang="de-DE" dirty="0" err="1">
                <a:solidFill>
                  <a:schemeClr val="accent1"/>
                </a:solidFill>
              </a:rPr>
              <a:t>Celltrion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Healthcare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Hungary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Kft</a:t>
            </a:r>
            <a:r>
              <a:rPr lang="de-DE" dirty="0">
                <a:solidFill>
                  <a:schemeClr val="accent1"/>
                </a:solidFill>
              </a:rPr>
              <a:t>): </a:t>
            </a:r>
          </a:p>
          <a:p>
            <a:r>
              <a:rPr lang="en-US" dirty="0"/>
              <a:t>“With regard to </a:t>
            </a:r>
            <a:r>
              <a:rPr lang="en-US" dirty="0" err="1"/>
              <a:t>Regkirona</a:t>
            </a:r>
            <a:r>
              <a:rPr lang="en-US" dirty="0"/>
              <a:t>, the Committee recommended </a:t>
            </a:r>
            <a:r>
              <a:rPr lang="en-US" dirty="0" err="1"/>
              <a:t>authorising</a:t>
            </a:r>
            <a:r>
              <a:rPr lang="en-US" dirty="0"/>
              <a:t> the medicine for </a:t>
            </a:r>
            <a:r>
              <a:rPr lang="en-US" b="1" dirty="0"/>
              <a:t>treating adults with COVID-19 who do not require supplemental oxygen and who are also at increased risk</a:t>
            </a:r>
            <a:r>
              <a:rPr lang="en-US" dirty="0"/>
              <a:t> of their disease becoming severe.”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CAAD529-3B5A-4989-AF7A-0529FB9CC65F}"/>
              </a:ext>
            </a:extLst>
          </p:cNvPr>
          <p:cNvGrpSpPr/>
          <p:nvPr/>
        </p:nvGrpSpPr>
        <p:grpSpPr>
          <a:xfrm>
            <a:off x="237002" y="2171059"/>
            <a:ext cx="8764758" cy="2715901"/>
            <a:chOff x="237002" y="2171059"/>
            <a:chExt cx="8764758" cy="2715901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87D35E38-2E90-4962-AC9D-39B3C32D9C75}"/>
                </a:ext>
              </a:extLst>
            </p:cNvPr>
            <p:cNvSpPr txBox="1"/>
            <p:nvPr/>
          </p:nvSpPr>
          <p:spPr>
            <a:xfrm>
              <a:off x="426720" y="2211199"/>
              <a:ext cx="857504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err="1">
                  <a:solidFill>
                    <a:schemeClr val="accent1"/>
                  </a:solidFill>
                </a:rPr>
                <a:t>Casirivimab</a:t>
              </a:r>
              <a:r>
                <a:rPr lang="de-DE" b="1" dirty="0">
                  <a:solidFill>
                    <a:schemeClr val="accent1"/>
                  </a:solidFill>
                </a:rPr>
                <a:t>/</a:t>
              </a:r>
              <a:r>
                <a:rPr lang="de-DE" b="1" dirty="0" err="1">
                  <a:solidFill>
                    <a:schemeClr val="accent1"/>
                  </a:solidFill>
                </a:rPr>
                <a:t>Imdevimab</a:t>
              </a:r>
              <a:r>
                <a:rPr lang="de-DE" b="1" dirty="0">
                  <a:solidFill>
                    <a:schemeClr val="accent1"/>
                  </a:solidFill>
                </a:rPr>
                <a:t> </a:t>
              </a:r>
              <a:r>
                <a:rPr lang="de-DE" dirty="0">
                  <a:solidFill>
                    <a:schemeClr val="accent1"/>
                  </a:solidFill>
                </a:rPr>
                <a:t>(</a:t>
              </a:r>
              <a:r>
                <a:rPr lang="de-DE" dirty="0" err="1">
                  <a:solidFill>
                    <a:schemeClr val="accent1"/>
                  </a:solidFill>
                </a:rPr>
                <a:t>Ronapreve</a:t>
              </a:r>
              <a:r>
                <a:rPr lang="de-DE" dirty="0">
                  <a:solidFill>
                    <a:schemeClr val="accent1"/>
                  </a:solidFill>
                </a:rPr>
                <a:t>, Fa. Roche): </a:t>
              </a:r>
            </a:p>
            <a:p>
              <a:r>
                <a:rPr lang="de-DE" dirty="0">
                  <a:solidFill>
                    <a:schemeClr val="accent1"/>
                  </a:solidFill>
                </a:rPr>
                <a:t>„</a:t>
              </a:r>
              <a:r>
                <a:rPr lang="en-US" dirty="0"/>
                <a:t>The Committee recommended </a:t>
              </a:r>
              <a:r>
                <a:rPr lang="en-US" dirty="0" err="1"/>
                <a:t>authorising</a:t>
              </a:r>
              <a:r>
                <a:rPr lang="en-US" dirty="0"/>
                <a:t> </a:t>
              </a:r>
              <a:r>
                <a:rPr lang="en-US" dirty="0" err="1"/>
                <a:t>Ronapreve</a:t>
              </a:r>
              <a:r>
                <a:rPr lang="en-US" dirty="0"/>
                <a:t> </a:t>
              </a:r>
              <a:r>
                <a:rPr lang="en-US" b="1" dirty="0"/>
                <a:t>for treating COVID-19 </a:t>
              </a:r>
              <a:r>
                <a:rPr lang="en-US" dirty="0"/>
                <a:t>in adults and adolescents (from 12 years of age and weighing at least 40 kilograms) </a:t>
              </a:r>
              <a:r>
                <a:rPr lang="en-US" b="1" dirty="0"/>
                <a:t>who do not require supplemental oxygen and who are at increased risk</a:t>
              </a:r>
              <a:r>
                <a:rPr lang="en-US" dirty="0"/>
                <a:t> of their disease becoming severe. </a:t>
              </a:r>
              <a:r>
                <a:rPr lang="en-US" dirty="0" err="1"/>
                <a:t>Ronapreve</a:t>
              </a:r>
              <a:r>
                <a:rPr lang="en-US" dirty="0"/>
                <a:t> can also be used </a:t>
              </a:r>
              <a:r>
                <a:rPr lang="en-US" b="1" dirty="0"/>
                <a:t>for preventing COVID-19 </a:t>
              </a:r>
              <a:r>
                <a:rPr lang="en-US" dirty="0"/>
                <a:t>in people aged 12 years and older weighing at least 40 kilograms.”</a:t>
              </a:r>
            </a:p>
            <a:p>
              <a:endParaRPr lang="de-DE" dirty="0">
                <a:solidFill>
                  <a:schemeClr val="accent1"/>
                </a:solidFill>
              </a:endParaRP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de-DE" dirty="0"/>
                <a:t>Einsatz auch bei Low-Flow-O2-Gabe und bei </a:t>
              </a:r>
              <a:r>
                <a:rPr lang="de-DE" dirty="0" err="1"/>
                <a:t>Seronegatitivität</a:t>
              </a:r>
              <a:endParaRPr lang="de-DE" dirty="0"/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de-DE" dirty="0"/>
                <a:t>Ggf. als Prä-Expositionsprophylaxe (</a:t>
              </a:r>
              <a:r>
                <a:rPr lang="de-DE" dirty="0" err="1"/>
                <a:t>PrEP</a:t>
              </a:r>
              <a:r>
                <a:rPr lang="de-DE" dirty="0"/>
                <a:t>) bei Risikogruppen?</a:t>
              </a:r>
            </a:p>
          </p:txBody>
        </p:sp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3D38D06F-1F70-45C7-A556-E2982C73B36D}"/>
                </a:ext>
              </a:extLst>
            </p:cNvPr>
            <p:cNvSpPr/>
            <p:nvPr/>
          </p:nvSpPr>
          <p:spPr>
            <a:xfrm>
              <a:off x="237002" y="2171059"/>
              <a:ext cx="8727440" cy="271590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DC1CEC51-C1A2-4618-87E7-23EFE0550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078" y="728469"/>
            <a:ext cx="1138473" cy="10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89CE46F-47F8-426D-BC19-FF808D1C13DC}"/>
              </a:ext>
            </a:extLst>
          </p:cNvPr>
          <p:cNvSpPr/>
          <p:nvPr/>
        </p:nvSpPr>
        <p:spPr>
          <a:xfrm>
            <a:off x="426720" y="1997839"/>
            <a:ext cx="85377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chemeClr val="accent1"/>
                </a:solidFill>
              </a:rPr>
              <a:t>Bamlanivimab</a:t>
            </a:r>
            <a:r>
              <a:rPr lang="de-DE" b="1" dirty="0">
                <a:solidFill>
                  <a:schemeClr val="accent1"/>
                </a:solidFill>
              </a:rPr>
              <a:t> und </a:t>
            </a:r>
            <a:r>
              <a:rPr lang="de-DE" b="1" dirty="0" err="1">
                <a:solidFill>
                  <a:schemeClr val="accent1"/>
                </a:solidFill>
              </a:rPr>
              <a:t>Etesevimab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dirty="0">
                <a:solidFill>
                  <a:schemeClr val="accent1"/>
                </a:solidFill>
              </a:rPr>
              <a:t>(Fa. Lilly)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Im Rolling Review, seit 03/2021 Vorschlag für Empfehlung: für Risikopatienten in der Frühphase</a:t>
            </a:r>
          </a:p>
          <a:p>
            <a:pPr marL="1200150" lvl="2" indent="-285750">
              <a:buFont typeface="Symbol" panose="05050102010706020507" pitchFamily="18" charset="2"/>
              <a:buChar char="-"/>
            </a:pPr>
            <a:r>
              <a:rPr lang="de-DE" dirty="0"/>
              <a:t>Zulassungsantrag zurückgezogen (11/21)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In DEU zentral beschafft durch BMG, verfügbar über ausgewählte Apotheken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de-DE" dirty="0"/>
              <a:t>Einsatz nachrangig zu </a:t>
            </a:r>
            <a:r>
              <a:rPr lang="de-DE" dirty="0" err="1"/>
              <a:t>Casirivimab</a:t>
            </a:r>
            <a:r>
              <a:rPr lang="de-DE" dirty="0"/>
              <a:t>/</a:t>
            </a:r>
            <a:r>
              <a:rPr lang="de-DE" dirty="0" err="1"/>
              <a:t>Imdevimab</a:t>
            </a:r>
            <a:r>
              <a:rPr lang="de-DE" dirty="0"/>
              <a:t>, da nur </a:t>
            </a:r>
            <a:r>
              <a:rPr lang="de-DE" dirty="0" err="1"/>
              <a:t>Etesevimab</a:t>
            </a:r>
            <a:r>
              <a:rPr lang="de-DE" dirty="0"/>
              <a:t> wirksam gegen Delta VOC</a:t>
            </a:r>
          </a:p>
          <a:p>
            <a:pPr lvl="2"/>
            <a:endParaRPr lang="de-DE" dirty="0"/>
          </a:p>
          <a:p>
            <a:r>
              <a:rPr lang="de-DE" b="1" dirty="0" err="1">
                <a:solidFill>
                  <a:schemeClr val="accent1"/>
                </a:solidFill>
              </a:rPr>
              <a:t>Sotrovimab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dirty="0">
                <a:solidFill>
                  <a:schemeClr val="accent1"/>
                </a:solidFill>
              </a:rPr>
              <a:t>(Fa. GlaxoSmithKline)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de-DE" dirty="0"/>
              <a:t>Im Rolling review, seit 05/2021 im Rolling Review Vorschlag für Empfehlung: für Risikopatienten in der Frühphase</a:t>
            </a:r>
            <a:endParaRPr lang="de-DE" i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136EDB-3616-417D-8640-E6F911E90DE9}"/>
              </a:ext>
            </a:extLst>
          </p:cNvPr>
          <p:cNvSpPr txBox="1"/>
          <p:nvPr/>
        </p:nvSpPr>
        <p:spPr>
          <a:xfrm>
            <a:off x="426720" y="-10160"/>
            <a:ext cx="8537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accent1"/>
                </a:solidFill>
              </a:rPr>
              <a:t>MAK (monoklonale neutralisierende Antikörper):</a:t>
            </a:r>
          </a:p>
          <a:p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AC310B-829D-481E-94B8-3A10CC5B1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078" y="728469"/>
            <a:ext cx="1138473" cy="10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9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883B104-B26C-4F3E-84F0-FAF13421D0D0}"/>
              </a:ext>
            </a:extLst>
          </p:cNvPr>
          <p:cNvSpPr txBox="1"/>
          <p:nvPr/>
        </p:nvSpPr>
        <p:spPr>
          <a:xfrm>
            <a:off x="274320" y="144492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Ausblick: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7D35E38-2E90-4962-AC9D-39B3C32D9C75}"/>
              </a:ext>
            </a:extLst>
          </p:cNvPr>
          <p:cNvSpPr txBox="1"/>
          <p:nvPr/>
        </p:nvSpPr>
        <p:spPr>
          <a:xfrm>
            <a:off x="294640" y="602114"/>
            <a:ext cx="85750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1"/>
                </a:solidFill>
              </a:rPr>
              <a:t>AZD7442 </a:t>
            </a:r>
            <a:r>
              <a:rPr lang="de-DE" sz="3200" dirty="0">
                <a:solidFill>
                  <a:schemeClr val="accent1"/>
                </a:solidFill>
              </a:rPr>
              <a:t>(</a:t>
            </a:r>
            <a:r>
              <a:rPr lang="de-DE" sz="3200" dirty="0" err="1">
                <a:solidFill>
                  <a:schemeClr val="accent1"/>
                </a:solidFill>
              </a:rPr>
              <a:t>Evusheld</a:t>
            </a:r>
            <a:r>
              <a:rPr lang="de-DE" sz="3200" dirty="0">
                <a:solidFill>
                  <a:schemeClr val="accent1"/>
                </a:solidFill>
              </a:rPr>
              <a:t>,</a:t>
            </a:r>
            <a:r>
              <a:rPr lang="de-DE" sz="3200" dirty="0"/>
              <a:t> </a:t>
            </a:r>
            <a:r>
              <a:rPr lang="de-DE" sz="3200" dirty="0">
                <a:solidFill>
                  <a:schemeClr val="accent1"/>
                </a:solidFill>
              </a:rPr>
              <a:t>Fa. Astra </a:t>
            </a:r>
            <a:r>
              <a:rPr lang="de-DE" sz="3200" dirty="0" err="1">
                <a:solidFill>
                  <a:schemeClr val="accent1"/>
                </a:solidFill>
              </a:rPr>
              <a:t>Zeneca</a:t>
            </a:r>
            <a:r>
              <a:rPr lang="de-DE" sz="3200" dirty="0">
                <a:solidFill>
                  <a:schemeClr val="accent1"/>
                </a:solidFill>
              </a:rPr>
              <a:t>):</a:t>
            </a:r>
          </a:p>
          <a:p>
            <a:endParaRPr lang="de-DE" sz="2400" b="1" dirty="0">
              <a:solidFill>
                <a:schemeClr val="accent1"/>
              </a:solidFill>
            </a:endParaRPr>
          </a:p>
          <a:p>
            <a:endParaRPr lang="de-DE" sz="2400" b="1" dirty="0">
              <a:solidFill>
                <a:schemeClr val="accent1"/>
              </a:solidFill>
            </a:endParaRPr>
          </a:p>
          <a:p>
            <a:pPr marL="1200150" lvl="2" indent="-285750">
              <a:buFontTx/>
              <a:buChar char="-"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B69EFD-A888-472E-82C6-728885CA1305}"/>
              </a:ext>
            </a:extLst>
          </p:cNvPr>
          <p:cNvSpPr txBox="1"/>
          <p:nvPr/>
        </p:nvSpPr>
        <p:spPr>
          <a:xfrm>
            <a:off x="284480" y="1062788"/>
            <a:ext cx="8392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Kombination aus </a:t>
            </a:r>
            <a:r>
              <a:rPr lang="de-DE" b="1" dirty="0"/>
              <a:t>2 Long-lasting-AB </a:t>
            </a:r>
            <a:r>
              <a:rPr lang="de-DE" dirty="0"/>
              <a:t>(LAAB) </a:t>
            </a:r>
            <a:r>
              <a:rPr lang="de-DE" b="1" dirty="0">
                <a:solidFill>
                  <a:schemeClr val="accent1"/>
                </a:solidFill>
              </a:rPr>
              <a:t>AZD8895</a:t>
            </a:r>
            <a:r>
              <a:rPr lang="de-DE" dirty="0"/>
              <a:t> (</a:t>
            </a:r>
            <a:r>
              <a:rPr lang="de-DE" dirty="0" err="1"/>
              <a:t>tixagevimab</a:t>
            </a:r>
            <a:r>
              <a:rPr lang="de-DE" dirty="0"/>
              <a:t>) and </a:t>
            </a:r>
            <a:r>
              <a:rPr lang="de-DE" b="1" dirty="0">
                <a:solidFill>
                  <a:schemeClr val="accent1"/>
                </a:solidFill>
              </a:rPr>
              <a:t>AZD1061 </a:t>
            </a:r>
            <a:r>
              <a:rPr lang="de-DE" dirty="0"/>
              <a:t>(</a:t>
            </a:r>
            <a:r>
              <a:rPr lang="de-DE" dirty="0" err="1"/>
              <a:t>cilgavimab</a:t>
            </a:r>
            <a:r>
              <a:rPr lang="de-DE" dirty="0"/>
              <a:t>) gegen Spike-Protein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Wirkungsdauer 6-12 Monate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‘in vitro’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Neutralisation</a:t>
            </a:r>
            <a:r>
              <a:rPr lang="en-US" dirty="0"/>
              <a:t> von VOC </a:t>
            </a:r>
            <a:r>
              <a:rPr lang="en-US" dirty="0" err="1"/>
              <a:t>inkl</a:t>
            </a:r>
            <a:r>
              <a:rPr lang="en-US" dirty="0"/>
              <a:t>. Delta.-VOC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einmalig</a:t>
            </a:r>
            <a:r>
              <a:rPr lang="en-US" dirty="0"/>
              <a:t> 300 mg (</a:t>
            </a:r>
            <a:r>
              <a:rPr lang="en-US" dirty="0" err="1"/>
              <a:t>Prophylaxe</a:t>
            </a:r>
            <a:r>
              <a:rPr lang="en-US" dirty="0"/>
              <a:t>) </a:t>
            </a:r>
            <a:r>
              <a:rPr lang="en-US" dirty="0" err="1"/>
              <a:t>bzw</a:t>
            </a:r>
            <a:r>
              <a:rPr lang="en-US" dirty="0"/>
              <a:t>. 600 mg (</a:t>
            </a:r>
            <a:r>
              <a:rPr lang="en-US" dirty="0" err="1"/>
              <a:t>Therapie</a:t>
            </a:r>
            <a:r>
              <a:rPr lang="en-US" dirty="0"/>
              <a:t>) </a:t>
            </a:r>
            <a:r>
              <a:rPr lang="en-US" dirty="0" err="1"/>
              <a:t>i.m.</a:t>
            </a: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AEDECC-5947-4231-86F6-751AE3299576}"/>
              </a:ext>
            </a:extLst>
          </p:cNvPr>
          <p:cNvSpPr txBox="1"/>
          <p:nvPr/>
        </p:nvSpPr>
        <p:spPr>
          <a:xfrm>
            <a:off x="274320" y="2613247"/>
            <a:ext cx="8481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accent1"/>
                </a:solidFill>
              </a:rPr>
              <a:t>PrEP</a:t>
            </a:r>
            <a:r>
              <a:rPr lang="de-DE" dirty="0"/>
              <a:t> (</a:t>
            </a:r>
            <a:r>
              <a:rPr lang="de-DE" dirty="0">
                <a:solidFill>
                  <a:schemeClr val="accent1"/>
                </a:solidFill>
              </a:rPr>
              <a:t>PROVENT Phase 3-Studie, Pressemeldung 08/21</a:t>
            </a:r>
            <a:r>
              <a:rPr lang="de-DE" dirty="0"/>
              <a:t>):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5197 (5172) ( Pat. ungeimpft, 75% mit Komorbiditäten)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b="1" dirty="0"/>
              <a:t>77% Risikoreduktion bzgl. Entwicklung von </a:t>
            </a:r>
            <a:r>
              <a:rPr lang="de-DE" b="1" dirty="0" err="1"/>
              <a:t>sympt</a:t>
            </a:r>
            <a:r>
              <a:rPr lang="de-DE" b="1" dirty="0"/>
              <a:t>. COVID-19 bis d183</a:t>
            </a:r>
            <a:r>
              <a:rPr lang="de-DE" dirty="0"/>
              <a:t> (schwere COVID-19: 0/3460 vs. 3/1737, 0 vs. 1 Tod)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053249D-C274-4FE8-8A8E-B820778ED749}"/>
              </a:ext>
            </a:extLst>
          </p:cNvPr>
          <p:cNvSpPr txBox="1"/>
          <p:nvPr/>
        </p:nvSpPr>
        <p:spPr>
          <a:xfrm>
            <a:off x="274320" y="5056494"/>
            <a:ext cx="8850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Frühzeitige Therapie</a:t>
            </a:r>
            <a:r>
              <a:rPr lang="de-DE" dirty="0"/>
              <a:t> (</a:t>
            </a:r>
            <a:r>
              <a:rPr lang="de-DE" dirty="0">
                <a:solidFill>
                  <a:schemeClr val="accent1"/>
                </a:solidFill>
              </a:rPr>
              <a:t>TACKLE Phase 3-Studie, Pressemeldung 10/21</a:t>
            </a:r>
            <a:r>
              <a:rPr lang="de-DE" dirty="0"/>
              <a:t>):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903 (822) Pat. (Symptome ≤7d, 90% mit Komorbiditäten)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b="1" dirty="0"/>
              <a:t>50% Risikoreduktion bzgl. Entwicklung von schwerem COVID-19 oder Tod </a:t>
            </a:r>
            <a:r>
              <a:rPr lang="de-DE" dirty="0"/>
              <a:t>(18/407 vs. 37/415) </a:t>
            </a:r>
            <a:r>
              <a:rPr lang="de-DE" b="1" dirty="0"/>
              <a:t>bei Symptomen ≤7d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b="1" dirty="0"/>
              <a:t>67% Risikoreduktion bzgl. Entwicklung von schwerem COVID-19 oder Tod </a:t>
            </a:r>
            <a:r>
              <a:rPr lang="de-DE" dirty="0"/>
              <a:t>(9/253 vs. 27/251) </a:t>
            </a:r>
            <a:r>
              <a:rPr lang="de-DE" b="1" dirty="0"/>
              <a:t>bei Symptomen ≤5d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856FAB1-1437-4C39-A2BC-522350327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88" y="112020"/>
            <a:ext cx="989332" cy="95535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3721251-DE40-4E78-80AE-8999E6C93ADB}"/>
              </a:ext>
            </a:extLst>
          </p:cNvPr>
          <p:cNvSpPr txBox="1"/>
          <p:nvPr/>
        </p:nvSpPr>
        <p:spPr>
          <a:xfrm>
            <a:off x="274320" y="3689061"/>
            <a:ext cx="8481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PEP</a:t>
            </a:r>
            <a:r>
              <a:rPr lang="de-DE" dirty="0"/>
              <a:t> (</a:t>
            </a:r>
            <a:r>
              <a:rPr lang="de-DE" dirty="0">
                <a:solidFill>
                  <a:schemeClr val="accent1"/>
                </a:solidFill>
              </a:rPr>
              <a:t>STORM CHASER, Phase 3-Studie, Pressemeldung 08/21</a:t>
            </a:r>
            <a:r>
              <a:rPr lang="de-DE" dirty="0"/>
              <a:t>):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1121 Pat. , neg. Serologie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b="1" dirty="0"/>
              <a:t>33% Risikoreduktion für die Entwicklung von </a:t>
            </a:r>
            <a:r>
              <a:rPr lang="de-DE" b="1" dirty="0" err="1"/>
              <a:t>sympt</a:t>
            </a:r>
            <a:r>
              <a:rPr lang="de-DE" b="1" dirty="0"/>
              <a:t>. COVID-19</a:t>
            </a:r>
            <a:r>
              <a:rPr lang="de-DE" dirty="0"/>
              <a:t> (23/749 vs. 17/372), statistisch nicht signifikant.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u="sng" dirty="0"/>
              <a:t>PCR-neg. Pat</a:t>
            </a:r>
            <a:r>
              <a:rPr lang="en-US" dirty="0"/>
              <a:t>.: </a:t>
            </a:r>
            <a:r>
              <a:rPr lang="en-US" b="1" dirty="0"/>
              <a:t>73% </a:t>
            </a:r>
            <a:r>
              <a:rPr lang="de-DE" b="1" dirty="0"/>
              <a:t>Risikoreduktion</a:t>
            </a:r>
            <a:r>
              <a:rPr lang="en-US" b="1" dirty="0"/>
              <a:t> </a:t>
            </a:r>
            <a:r>
              <a:rPr lang="en-US" dirty="0"/>
              <a:t>(95% CI: 27, 90) 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C425550-42C3-475D-BCBA-8635AFBDF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617" y="1462899"/>
            <a:ext cx="1138473" cy="10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973</Words>
  <Application>Microsoft Office PowerPoint</Application>
  <PresentationFormat>Bildschirmpräsentation (4:3)</PresentationFormat>
  <Paragraphs>101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Invention</vt:lpstr>
      <vt:lpstr>ＭＳ 明朝</vt:lpstr>
      <vt:lpstr>open-sans</vt:lpstr>
      <vt:lpstr>Scala OT</vt:lpstr>
      <vt:lpstr>Symbol</vt:lpstr>
      <vt:lpstr>Times New Roman</vt:lpstr>
      <vt:lpstr>Wingdings</vt:lpstr>
      <vt:lpstr>Benutzerdefiniertes Design</vt:lpstr>
      <vt:lpstr>1_Benutzerdefiniertes Design</vt:lpstr>
      <vt:lpstr>COVID-19:  aktuelle Therapieoptionen und Ausblick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Mikolajewska, Agata</cp:lastModifiedBy>
  <cp:revision>716</cp:revision>
  <dcterms:created xsi:type="dcterms:W3CDTF">2015-11-02T12:29:13Z</dcterms:created>
  <dcterms:modified xsi:type="dcterms:W3CDTF">2021-11-12T10:46:35Z</dcterms:modified>
</cp:coreProperties>
</file>