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302" r:id="rId4"/>
    <p:sldId id="298" r:id="rId5"/>
    <p:sldId id="301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1462" autoAdjust="0"/>
  </p:normalViewPr>
  <p:slideViewPr>
    <p:cSldViewPr snapToGrid="0">
      <p:cViewPr varScale="1">
        <p:scale>
          <a:sx n="119" d="100"/>
          <a:sy n="119" d="100"/>
        </p:scale>
        <p:origin x="438" y="114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2.738  (am 10.11)  -&gt; Anstieg ITS-Belegung zur Vorwochen  : +547, es geht also weiter rasant nach oben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+1.465  -&gt; also auch hier eine Steigerung 20% in der Neuaufnahmen Anzahl! 1.781 insgesamt innerhalb von 7 Tagen (!) die auf eine ITS aufgenommen wurden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Länder ansteigend, außer SH</a:t>
            </a:r>
            <a:br>
              <a:rPr lang="de-DE" dirty="0"/>
            </a:br>
            <a:r>
              <a:rPr lang="de-DE" dirty="0"/>
              <a:t>Bremen auf hohem Niveau</a:t>
            </a:r>
          </a:p>
          <a:p>
            <a:r>
              <a:rPr lang="de-DE" dirty="0"/>
              <a:t>Besonders starke Anstiege: Sachsen, Thüringen, Bayern, BW, Sachsen-Anhalt letzten 2 Wochen auch Meck-Pomm</a:t>
            </a:r>
          </a:p>
          <a:p>
            <a:r>
              <a:rPr lang="de-DE" dirty="0"/>
              <a:t>&lt; 3% Linie (Basisstufe): 0 Länder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&gt; 3 % (Stufe 1): 16 Länder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&gt;12%: 7-8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Behandlungen werden aktuell eingesetzt? Hoher Belegungs-Anteil schwere Fälle mit invasiver Beatmung (in grün) und mit ECMO (dunkelgrün)</a:t>
            </a:r>
          </a:p>
          <a:p>
            <a:r>
              <a:rPr lang="de-DE" dirty="0"/>
              <a:t>Auch die Verstorbenen-zahlen pro Tag gehen tendenziell weiter hoch, im Schnitt </a:t>
            </a:r>
            <a:r>
              <a:rPr lang="de-DE" dirty="0" err="1"/>
              <a:t>ca</a:t>
            </a:r>
            <a:r>
              <a:rPr lang="de-DE" dirty="0"/>
              <a:t> 80 pro Tag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29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64,4% über 60J in aktueller ITS-Belegung</a:t>
            </a:r>
          </a:p>
          <a:p>
            <a:r>
              <a:rPr lang="de-DE" dirty="0"/>
              <a:t>Anteil Belegung der 60+ Jährigen steigt prozentual (rechte Graphik)</a:t>
            </a:r>
          </a:p>
          <a:p>
            <a:r>
              <a:rPr lang="de-DE" dirty="0"/>
              <a:t>Alle Altersgruppen steigen in absoluten Zahlen an (auch die unter 18, kleine Zahl aber auch nun bei 15), besonders starke Anstiege ab 40+, extrem starke Anstiege in Gruppe 60-69 (gelb) und 70-79 (braun)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Einschränkung durch Personalmangel spitzt sich weiter zu, Höchstwert-Angaben in der Pandemie, gleichzeitig fällt dazu in Konsequenz die Anzahl freier betreibbarer Betten</a:t>
            </a:r>
          </a:p>
          <a:p>
            <a:r>
              <a:rPr lang="de-DE" dirty="0"/>
              <a:t>~ </a:t>
            </a:r>
            <a:r>
              <a:rPr lang="de-DE" dirty="0" err="1"/>
              <a:t>ca</a:t>
            </a:r>
            <a:r>
              <a:rPr lang="de-DE" dirty="0"/>
              <a:t> 72% der </a:t>
            </a:r>
            <a:r>
              <a:rPr lang="de-DE" dirty="0" err="1"/>
              <a:t>Intensivsbereiche</a:t>
            </a:r>
            <a:r>
              <a:rPr lang="de-DE" dirty="0"/>
              <a:t> geben eine „begrenzte </a:t>
            </a:r>
            <a:r>
              <a:rPr lang="de-DE" dirty="0" err="1"/>
              <a:t>bzw</a:t>
            </a:r>
            <a:r>
              <a:rPr lang="de-DE" dirty="0"/>
              <a:t> keine Verfügbarkeit“ an, davon allein 38% aktuell mit Angabe ‚keine Verfügbarkeit‘ an im Bereich </a:t>
            </a:r>
            <a:r>
              <a:rPr lang="de-DE" dirty="0" err="1"/>
              <a:t>Hogh</a:t>
            </a:r>
            <a:r>
              <a:rPr lang="de-DE" dirty="0"/>
              <a:t>-Care (sprich invasive Behandlung), das ist der Höchstwert der bisher in der Pandemie erreicht wurde!!</a:t>
            </a:r>
          </a:p>
          <a:p>
            <a:r>
              <a:rPr lang="de-DE" dirty="0"/>
              <a:t>Die Lage ist ernst.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4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Prognosen für die nächsten 20 Tage!</a:t>
            </a:r>
            <a:br>
              <a:rPr lang="de-DE" dirty="0"/>
            </a:br>
            <a:r>
              <a:rPr lang="de-DE" dirty="0"/>
              <a:t>Prognosen düster – hierbei ist zu beachten, dass dies die Trends anzeigt wenn der jetzige Zustand und Trend sich fortsetzt (sprich keine Maßnahmen oder andere Effekte die nächsten Tage einsetzen).  Verlässlich sind also </a:t>
            </a:r>
            <a:r>
              <a:rPr lang="de-DE" dirty="0" err="1"/>
              <a:t>va</a:t>
            </a:r>
            <a:r>
              <a:rPr lang="de-DE" dirty="0"/>
              <a:t> eher die nächsten 10 (!) Tage der Prognose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16.11.2021 werden </a:t>
            </a:r>
            <a:r>
              <a:rPr lang="de-DE" sz="1600" b="1" dirty="0"/>
              <a:t>3.285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fast allen Bundesländern ist ein Anstieg in der COVID-ITS-Belegung zu beobachten, wenige Länder mit Plateau.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in täglichen ITS-Neuaufnahmen von COVID-Patienten mit </a:t>
            </a:r>
            <a:r>
              <a:rPr lang="de-DE" sz="1600" b="1" dirty="0"/>
              <a:t>+1.781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16.11.2021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6" y="2030994"/>
            <a:ext cx="6511624" cy="418604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985427" y="2245917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463354" y="2247568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56258" y="2159750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33770" y="3134232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397791" y="3627497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3.285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88454" y="2192056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91" y="2519407"/>
            <a:ext cx="4377902" cy="36159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16.11.2021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61" y="-5024"/>
            <a:ext cx="9531253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518980" y="1842527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518980" y="261467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518980" y="534388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18980" y="611781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03517" y="5342159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358300" y="184849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358300" y="262472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358300" y="6125670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2356D20-C444-4F3D-84F0-681ADE82B8F4}"/>
              </a:ext>
            </a:extLst>
          </p:cNvPr>
          <p:cNvSpPr txBox="1"/>
          <p:nvPr/>
        </p:nvSpPr>
        <p:spPr>
          <a:xfrm>
            <a:off x="142296" y="302745"/>
            <a:ext cx="453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Behandlungsbelegung COVID-19 nach Schweregrad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10CAE3-9834-420B-B545-EC18CA920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"/>
          <a:stretch/>
        </p:blipFill>
        <p:spPr>
          <a:xfrm>
            <a:off x="175362" y="1169724"/>
            <a:ext cx="5207652" cy="45474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33731E-8C95-4BAA-9523-30D09CEA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889" y="791874"/>
            <a:ext cx="1821165" cy="137867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7678CE-B498-4791-BF3E-F0008B58B6A0}"/>
              </a:ext>
            </a:extLst>
          </p:cNvPr>
          <p:cNvGrpSpPr/>
          <p:nvPr/>
        </p:nvGrpSpPr>
        <p:grpSpPr>
          <a:xfrm>
            <a:off x="5899459" y="2016918"/>
            <a:ext cx="6014782" cy="3866645"/>
            <a:chOff x="5899459" y="2016918"/>
            <a:chExt cx="6014782" cy="386664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B716D4A-8182-43C4-8DE5-56396616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459" y="2016918"/>
              <a:ext cx="6014782" cy="3866645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C712ED7-405C-43FD-9A25-A52BE30D9739}"/>
                </a:ext>
              </a:extLst>
            </p:cNvPr>
            <p:cNvSpPr/>
            <p:nvPr/>
          </p:nvSpPr>
          <p:spPr>
            <a:xfrm>
              <a:off x="9947564" y="2290618"/>
              <a:ext cx="184727" cy="2955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6726849D-9DD1-4840-BA6D-CBB317B06842}"/>
              </a:ext>
            </a:extLst>
          </p:cNvPr>
          <p:cNvSpPr/>
          <p:nvPr/>
        </p:nvSpPr>
        <p:spPr>
          <a:xfrm>
            <a:off x="10418618" y="4876800"/>
            <a:ext cx="106078" cy="572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3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4" y="123752"/>
            <a:ext cx="5608186" cy="341367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617314" y="4723445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04" y="578017"/>
            <a:ext cx="5466129" cy="2975423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5356354-278A-44E9-9B97-6265F93A309F}"/>
              </a:ext>
            </a:extLst>
          </p:cNvPr>
          <p:cNvCxnSpPr>
            <a:cxnSpLocks/>
          </p:cNvCxnSpPr>
          <p:nvPr/>
        </p:nvCxnSpPr>
        <p:spPr>
          <a:xfrm flipH="1">
            <a:off x="11334281" y="2079025"/>
            <a:ext cx="401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3534FBD-9C9F-443E-BA3E-15884A186A68}"/>
              </a:ext>
            </a:extLst>
          </p:cNvPr>
          <p:cNvCxnSpPr>
            <a:cxnSpLocks/>
          </p:cNvCxnSpPr>
          <p:nvPr/>
        </p:nvCxnSpPr>
        <p:spPr>
          <a:xfrm flipH="1">
            <a:off x="11360457" y="2372628"/>
            <a:ext cx="401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429" y="4382317"/>
            <a:ext cx="1066800" cy="18383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57"/>
          <a:stretch/>
        </p:blipFill>
        <p:spPr>
          <a:xfrm>
            <a:off x="11207821" y="113393"/>
            <a:ext cx="950575" cy="129967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DE2F54-1E58-4209-8F9D-8B369EF3DA1D}"/>
              </a:ext>
            </a:extLst>
          </p:cNvPr>
          <p:cNvSpPr/>
          <p:nvPr/>
        </p:nvSpPr>
        <p:spPr>
          <a:xfrm>
            <a:off x="8853153" y="5289847"/>
            <a:ext cx="756104" cy="930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47C85B-F549-4B37-864E-84E2FFC79693}"/>
              </a:ext>
            </a:extLst>
          </p:cNvPr>
          <p:cNvGrpSpPr/>
          <p:nvPr/>
        </p:nvGrpSpPr>
        <p:grpSpPr>
          <a:xfrm>
            <a:off x="3127329" y="3601163"/>
            <a:ext cx="5247982" cy="3208319"/>
            <a:chOff x="3123757" y="3601163"/>
            <a:chExt cx="5005646" cy="320831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D18E34-70DE-445C-B52A-E82495D5B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757" y="3691871"/>
              <a:ext cx="5005646" cy="3117611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2496697-2B49-460B-910E-C1C5C050A94D}"/>
                </a:ext>
              </a:extLst>
            </p:cNvPr>
            <p:cNvSpPr/>
            <p:nvPr/>
          </p:nvSpPr>
          <p:spPr>
            <a:xfrm>
              <a:off x="5341545" y="3601163"/>
              <a:ext cx="1462781" cy="181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 flipH="1" flipV="1">
            <a:off x="8140978" y="3860802"/>
            <a:ext cx="711882" cy="1815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6F6B93-F812-4628-B5AB-B55D828308D4}"/>
              </a:ext>
            </a:extLst>
          </p:cNvPr>
          <p:cNvCxnSpPr>
            <a:cxnSpLocks/>
          </p:cNvCxnSpPr>
          <p:nvPr/>
        </p:nvCxnSpPr>
        <p:spPr>
          <a:xfrm flipH="1" flipV="1">
            <a:off x="8096756" y="5554442"/>
            <a:ext cx="756104" cy="580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4F34D4-DFB3-4E25-A1E3-9A439450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" y="1793399"/>
            <a:ext cx="5190603" cy="46767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2B21FCC-0DED-454C-A93E-156029FAE94F}"/>
              </a:ext>
            </a:extLst>
          </p:cNvPr>
          <p:cNvSpPr txBox="1"/>
          <p:nvPr/>
        </p:nvSpPr>
        <p:spPr>
          <a:xfrm>
            <a:off x="202944" y="520182"/>
            <a:ext cx="354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Personal-Raum Einschränkung in der COVID-Entwicklung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A48F82-03D0-42D5-B1DC-0D0D20F492BF}"/>
              </a:ext>
            </a:extLst>
          </p:cNvPr>
          <p:cNvGrpSpPr/>
          <p:nvPr/>
        </p:nvGrpSpPr>
        <p:grpSpPr>
          <a:xfrm>
            <a:off x="3743101" y="982299"/>
            <a:ext cx="1247775" cy="811101"/>
            <a:chOff x="3931885" y="685946"/>
            <a:chExt cx="1247775" cy="811101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0596A317-2E60-47F8-A718-CD7471E14D63}"/>
                </a:ext>
              </a:extLst>
            </p:cNvPr>
            <p:cNvGrpSpPr/>
            <p:nvPr/>
          </p:nvGrpSpPr>
          <p:grpSpPr>
            <a:xfrm>
              <a:off x="3931885" y="708996"/>
              <a:ext cx="1247775" cy="788051"/>
              <a:chOff x="3931885" y="708996"/>
              <a:chExt cx="1247775" cy="788051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FBE2B894-F7AA-46E0-9172-0EEA0BCC1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885" y="1277972"/>
                <a:ext cx="1228725" cy="219075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AA32950A-B83B-41AE-8D63-3B7F9E7AB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1885" y="708997"/>
                <a:ext cx="1247775" cy="628650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00FE0BE-5B9C-467B-88B5-2EB6B8971BDB}"/>
                  </a:ext>
                </a:extLst>
              </p:cNvPr>
              <p:cNvSpPr/>
              <p:nvPr/>
            </p:nvSpPr>
            <p:spPr>
              <a:xfrm>
                <a:off x="4253855" y="708996"/>
                <a:ext cx="706072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011334F-8A3E-49A5-89AB-BAE604E7E2E4}"/>
                </a:ext>
              </a:extLst>
            </p:cNvPr>
            <p:cNvSpPr txBox="1"/>
            <p:nvPr/>
          </p:nvSpPr>
          <p:spPr>
            <a:xfrm>
              <a:off x="4253855" y="685946"/>
              <a:ext cx="891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COVID-Fälle</a:t>
              </a: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4F4C9185-0C6B-4415-8961-96C6D51C0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623" y="5674963"/>
            <a:ext cx="1657350" cy="762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0629EF4-3F04-4F01-9401-8C5E91CAB137}"/>
              </a:ext>
            </a:extLst>
          </p:cNvPr>
          <p:cNvSpPr txBox="1"/>
          <p:nvPr/>
        </p:nvSpPr>
        <p:spPr>
          <a:xfrm>
            <a:off x="6545451" y="519775"/>
            <a:ext cx="51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Verfügbarkeits-Einschätzung: High-Care Bereich (invasive Beatmungsbehandlung)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848F0A-E33C-446B-9574-0DF24CDFA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54" y="1402271"/>
            <a:ext cx="5731713" cy="41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38" y="490866"/>
            <a:ext cx="3983922" cy="235108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2302055"/>
            <a:ext cx="7319559" cy="44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Breitbild</PresentationFormat>
  <Paragraphs>45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413</cp:revision>
  <dcterms:created xsi:type="dcterms:W3CDTF">2021-01-13T08:46:29Z</dcterms:created>
  <dcterms:modified xsi:type="dcterms:W3CDTF">2021-11-17T09:50:17Z</dcterms:modified>
</cp:coreProperties>
</file>