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19" r:id="rId2"/>
    <p:sldId id="528" r:id="rId3"/>
    <p:sldId id="532" r:id="rId4"/>
    <p:sldId id="533" r:id="rId5"/>
    <p:sldId id="534" r:id="rId6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7B17D5-2B13-41E9-AEE1-EBB7003FF214}">
          <p14:sldIdLst>
            <p14:sldId id="519"/>
            <p14:sldId id="528"/>
            <p14:sldId id="532"/>
            <p14:sldId id="533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askevopoulou, Sofia" initials="PS" lastIdx="1" clrIdx="0">
    <p:extLst>
      <p:ext uri="{19B8F6BF-5375-455C-9EA6-DF929625EA0E}">
        <p15:presenceInfo xmlns:p15="http://schemas.microsoft.com/office/powerpoint/2012/main" userId="Paraskevopoulou, Sof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FFFFFF"/>
    <a:srgbClr val="4F81BD"/>
    <a:srgbClr val="E7E5E5"/>
    <a:srgbClr val="FBD4B4"/>
    <a:srgbClr val="D260B1"/>
    <a:srgbClr val="EAECEF"/>
    <a:srgbClr val="367BB8"/>
    <a:srgbClr val="689CCA"/>
    <a:srgbClr val="D2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3883" autoAdjust="0"/>
  </p:normalViewPr>
  <p:slideViewPr>
    <p:cSldViewPr snapToGrid="0">
      <p:cViewPr varScale="1">
        <p:scale>
          <a:sx n="129" d="100"/>
          <a:sy n="129" d="100"/>
        </p:scale>
        <p:origin x="90" y="408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69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67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24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50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ssets.publishing.service.gov.uk/government/uploads/system/uploads/attachment_data/file/1033101/Technical_Briefing_28_12_Nov_2021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457200" y="322375"/>
            <a:ext cx="8092592" cy="323165"/>
          </a:xfrm>
        </p:spPr>
        <p:txBody>
          <a:bodyPr/>
          <a:lstStyle/>
          <a:p>
            <a:r>
              <a:rPr lang="de-DE" sz="2800" dirty="0"/>
              <a:t>SARS-CoV-2 Population in Deutschland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17.11.2021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 dirty="0"/>
              <a:t>MF1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132419-1C72-457B-BE75-721FAD697468}"/>
              </a:ext>
            </a:extLst>
          </p:cNvPr>
          <p:cNvSpPr txBox="1"/>
          <p:nvPr/>
        </p:nvSpPr>
        <p:spPr>
          <a:xfrm>
            <a:off x="5358141" y="1057365"/>
            <a:ext cx="3546477" cy="523220"/>
          </a:xfrm>
          <a:prstGeom prst="rect">
            <a:avLst/>
          </a:prstGeom>
          <a:solidFill>
            <a:srgbClr val="FBD4B4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Delta (B.1.617.2) ist seit Juli 2021 die in Deutschland dominierende Linie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2FF2208-4325-4885-9FB9-55BD7A30A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79" y="1019424"/>
            <a:ext cx="4886044" cy="35539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7C5B34E-CE45-454E-8FD5-215A89DA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140" y="2506820"/>
            <a:ext cx="3583066" cy="17194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7A3C7C-7FE6-4270-A854-F6EEB084950B}"/>
              </a:ext>
            </a:extLst>
          </p:cNvPr>
          <p:cNvSpPr txBox="1"/>
          <p:nvPr/>
        </p:nvSpPr>
        <p:spPr>
          <a:xfrm>
            <a:off x="5358140" y="1636705"/>
            <a:ext cx="3546477" cy="738664"/>
          </a:xfrm>
          <a:prstGeom prst="rect">
            <a:avLst/>
          </a:prstGeom>
          <a:solidFill>
            <a:srgbClr val="E7E5E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Die RKI Datenkollektion umfasst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352.868</a:t>
            </a:r>
            <a:r>
              <a:rPr lang="de-DE" sz="1400" dirty="0"/>
              <a:t> (Stichprobe: </a:t>
            </a:r>
            <a:r>
              <a:rPr lang="de-D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134.621</a:t>
            </a:r>
            <a:r>
              <a:rPr lang="de-DE" sz="1400" dirty="0"/>
              <a:t>) SARS-CoV-2 Genom-sequenzen aus Deutschland.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C88A27-71E7-408B-8ACB-2916D720205A}"/>
              </a:ext>
            </a:extLst>
          </p:cNvPr>
          <p:cNvSpPr/>
          <p:nvPr/>
        </p:nvSpPr>
        <p:spPr>
          <a:xfrm>
            <a:off x="6450673" y="4836647"/>
            <a:ext cx="1585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Stand Lagebericht KW46</a:t>
            </a:r>
          </a:p>
        </p:txBody>
      </p:sp>
    </p:spTree>
    <p:extLst>
      <p:ext uri="{BB962C8B-B14F-4D97-AF65-F5344CB8AC3E}">
        <p14:creationId xmlns:p14="http://schemas.microsoft.com/office/powerpoint/2010/main" val="178431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457200" y="322375"/>
            <a:ext cx="8092592" cy="323165"/>
          </a:xfrm>
        </p:spPr>
        <p:txBody>
          <a:bodyPr/>
          <a:lstStyle/>
          <a:p>
            <a:r>
              <a:rPr lang="de-DE" sz="2800" dirty="0"/>
              <a:t>Delta Linie (B.1.617.2) und Sublinien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17.11.2021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 dirty="0"/>
              <a:t>MF1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C89C040-1F7F-473C-AA09-4E65F00F2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502387"/>
              </p:ext>
            </p:extLst>
          </p:nvPr>
        </p:nvGraphicFramePr>
        <p:xfrm>
          <a:off x="457199" y="2935644"/>
          <a:ext cx="499001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797">
                  <a:extLst>
                    <a:ext uri="{9D8B030D-6E8A-4147-A177-3AD203B41FA5}">
                      <a16:colId xmlns:a16="http://schemas.microsoft.com/office/drawing/2014/main" val="2235160960"/>
                    </a:ext>
                  </a:extLst>
                </a:gridCol>
                <a:gridCol w="1499798">
                  <a:extLst>
                    <a:ext uri="{9D8B030D-6E8A-4147-A177-3AD203B41FA5}">
                      <a16:colId xmlns:a16="http://schemas.microsoft.com/office/drawing/2014/main" val="2615566552"/>
                    </a:ext>
                  </a:extLst>
                </a:gridCol>
                <a:gridCol w="1493416">
                  <a:extLst>
                    <a:ext uri="{9D8B030D-6E8A-4147-A177-3AD203B41FA5}">
                      <a16:colId xmlns:a16="http://schemas.microsoft.com/office/drawing/2014/main" val="1399677295"/>
                    </a:ext>
                  </a:extLst>
                </a:gridCol>
              </a:tblGrid>
              <a:tr h="265322">
                <a:tc>
                  <a:txBody>
                    <a:bodyPr/>
                    <a:lstStyle/>
                    <a:p>
                      <a:r>
                        <a:rPr lang="de-DE" sz="1400" dirty="0" err="1"/>
                        <a:t>Pango</a:t>
                      </a:r>
                      <a:r>
                        <a:rPr lang="de-DE" sz="1400" dirty="0"/>
                        <a:t>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Weltweit auftretend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/>
                        <a:t>inn</a:t>
                      </a:r>
                      <a:r>
                        <a:rPr lang="de-DE" sz="1400" dirty="0"/>
                        <a:t> Deutschland auftretend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125445"/>
                  </a:ext>
                </a:extLst>
              </a:tr>
              <a:tr h="265322">
                <a:tc>
                  <a:txBody>
                    <a:bodyPr/>
                    <a:lstStyle/>
                    <a:p>
                      <a:r>
                        <a:rPr lang="de-DE" sz="1400" dirty="0"/>
                        <a:t>Stand Lagebericht KW46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638836"/>
                  </a:ext>
                </a:extLst>
              </a:tr>
              <a:tr h="265322">
                <a:tc>
                  <a:txBody>
                    <a:bodyPr/>
                    <a:lstStyle/>
                    <a:p>
                      <a:r>
                        <a:rPr lang="de-DE" sz="1400" dirty="0"/>
                        <a:t>Stand 16.11.2021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4230039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6EB7269-AD8E-4D3D-A3FF-59BE77984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89851"/>
              </p:ext>
            </p:extLst>
          </p:nvPr>
        </p:nvGraphicFramePr>
        <p:xfrm>
          <a:off x="5911508" y="2940126"/>
          <a:ext cx="2279790" cy="133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95">
                  <a:extLst>
                    <a:ext uri="{9D8B030D-6E8A-4147-A177-3AD203B41FA5}">
                      <a16:colId xmlns:a16="http://schemas.microsoft.com/office/drawing/2014/main" val="1295988787"/>
                    </a:ext>
                  </a:extLst>
                </a:gridCol>
                <a:gridCol w="1139895">
                  <a:extLst>
                    <a:ext uri="{9D8B030D-6E8A-4147-A177-3AD203B41FA5}">
                      <a16:colId xmlns:a16="http://schemas.microsoft.com/office/drawing/2014/main" val="215239923"/>
                    </a:ext>
                  </a:extLst>
                </a:gridCol>
              </a:tblGrid>
              <a:tr h="334160">
                <a:tc>
                  <a:txBody>
                    <a:bodyPr/>
                    <a:lstStyle/>
                    <a:p>
                      <a:r>
                        <a:rPr lang="de-DE" sz="1400" dirty="0"/>
                        <a:t>(Sub-) Linie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Anteil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78017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r>
                        <a:rPr lang="de-DE" sz="1400" dirty="0"/>
                        <a:t>AY.43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36.2%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562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r>
                        <a:rPr lang="de-DE" sz="1400" dirty="0"/>
                        <a:t>B.1.617.2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27.9%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13802"/>
                  </a:ext>
                </a:extLst>
              </a:tr>
              <a:tr h="334160">
                <a:tc>
                  <a:txBody>
                    <a:bodyPr/>
                    <a:lstStyle/>
                    <a:p>
                      <a:r>
                        <a:rPr lang="de-DE" sz="1400" dirty="0"/>
                        <a:t>AY.4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8.7%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75587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A85496FA-164C-49D8-A606-E35275435436}"/>
              </a:ext>
            </a:extLst>
          </p:cNvPr>
          <p:cNvSpPr txBox="1"/>
          <p:nvPr/>
        </p:nvSpPr>
        <p:spPr>
          <a:xfrm>
            <a:off x="386708" y="2376126"/>
            <a:ext cx="2015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Als Delta bezeichnete </a:t>
            </a:r>
          </a:p>
          <a:p>
            <a:r>
              <a:rPr lang="de-DE" sz="1600" dirty="0" err="1"/>
              <a:t>Pango</a:t>
            </a:r>
            <a:r>
              <a:rPr lang="de-DE" sz="1600" dirty="0"/>
              <a:t>-Viruslinien: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FB8FE0-0CF5-437A-918E-FA9C4E4E914E}"/>
              </a:ext>
            </a:extLst>
          </p:cNvPr>
          <p:cNvSpPr txBox="1"/>
          <p:nvPr/>
        </p:nvSpPr>
        <p:spPr>
          <a:xfrm>
            <a:off x="5852357" y="2376126"/>
            <a:ext cx="2244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TOP3 Delta (Sub-) Linien </a:t>
            </a:r>
          </a:p>
          <a:p>
            <a:r>
              <a:rPr lang="de-DE" sz="1600" dirty="0"/>
              <a:t>in Deutschland:</a:t>
            </a:r>
            <a:endParaRPr lang="de-DE" sz="20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14CE376-6637-4ECB-B080-B388D3A93F81}"/>
              </a:ext>
            </a:extLst>
          </p:cNvPr>
          <p:cNvSpPr txBox="1"/>
          <p:nvPr/>
        </p:nvSpPr>
        <p:spPr>
          <a:xfrm>
            <a:off x="457200" y="1057365"/>
            <a:ext cx="8242664" cy="523220"/>
          </a:xfrm>
          <a:prstGeom prst="rect">
            <a:avLst/>
          </a:prstGeom>
          <a:solidFill>
            <a:srgbClr val="FBD4B4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Basierend auf ihren genomischen Mutationsprofilen und regionaler Häufung werden inzwischen zahlreiche Sublinien von Delta unterschieden.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33F4FA-07B4-47B1-8C83-767405ADF1A4}"/>
              </a:ext>
            </a:extLst>
          </p:cNvPr>
          <p:cNvSpPr txBox="1"/>
          <p:nvPr/>
        </p:nvSpPr>
        <p:spPr>
          <a:xfrm>
            <a:off x="457198" y="1636705"/>
            <a:ext cx="8242665" cy="523220"/>
          </a:xfrm>
          <a:prstGeom prst="rect">
            <a:avLst/>
          </a:prstGeom>
          <a:solidFill>
            <a:srgbClr val="E7E5E5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Von B.1.617.2 direkt abstammende Sublinien werden in der </a:t>
            </a:r>
            <a:r>
              <a:rPr lang="de-DE" sz="1400" dirty="0" err="1"/>
              <a:t>Pango</a:t>
            </a:r>
            <a:r>
              <a:rPr lang="de-DE" sz="1400" dirty="0"/>
              <a:t>-Nomenklatur nach dem Schema „AY.[Zahl]“ benannt.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3F75762-0E86-4841-83AB-2AB2554587F7}"/>
              </a:ext>
            </a:extLst>
          </p:cNvPr>
          <p:cNvSpPr/>
          <p:nvPr/>
        </p:nvSpPr>
        <p:spPr>
          <a:xfrm>
            <a:off x="7214528" y="4238925"/>
            <a:ext cx="1101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Stand 16.11.2021</a:t>
            </a:r>
          </a:p>
        </p:txBody>
      </p:sp>
    </p:spTree>
    <p:extLst>
      <p:ext uri="{BB962C8B-B14F-4D97-AF65-F5344CB8AC3E}">
        <p14:creationId xmlns:p14="http://schemas.microsoft.com/office/powerpoint/2010/main" val="1940273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1229840" y="322375"/>
            <a:ext cx="8092592" cy="323165"/>
          </a:xfrm>
        </p:spPr>
        <p:txBody>
          <a:bodyPr/>
          <a:lstStyle/>
          <a:p>
            <a:r>
              <a:rPr lang="de-DE" sz="2800" dirty="0"/>
              <a:t>Delta Sub-</a:t>
            </a:r>
            <a:r>
              <a:rPr lang="de-DE" sz="2800" dirty="0" err="1"/>
              <a:t>Sublinie</a:t>
            </a:r>
            <a:r>
              <a:rPr lang="de-DE" sz="2800" dirty="0"/>
              <a:t> AY.4.2 in UK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17.11.2021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 dirty="0"/>
              <a:t>MF1 / AG Evo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132419-1C72-457B-BE75-721FAD697468}"/>
              </a:ext>
            </a:extLst>
          </p:cNvPr>
          <p:cNvSpPr txBox="1"/>
          <p:nvPr/>
        </p:nvSpPr>
        <p:spPr>
          <a:xfrm>
            <a:off x="202089" y="815058"/>
            <a:ext cx="8739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Aufgrund des Verdachts auf eine erhöhte Übertragbarkeit wurde AY.4.2 seitens PHE als VUI deklariert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600" dirty="0"/>
              <a:t>AY.4.2 unterscheidet sich von AY.4 durch zwei zusätzliche Mutationen im Spike-Gen an</a:t>
            </a:r>
          </a:p>
          <a:p>
            <a:pPr marL="627063" lvl="1" indent="-169863">
              <a:buFont typeface="Wingdings" panose="05000000000000000000" pitchFamily="2" charset="2"/>
              <a:buChar char="§"/>
            </a:pPr>
            <a:r>
              <a:rPr lang="de-DE" sz="1600" dirty="0"/>
              <a:t>Position 145 (innerhalb eines Antikörper Epitops, konvergent zu Alpha &amp; Mu)</a:t>
            </a:r>
          </a:p>
          <a:p>
            <a:pPr marL="627063" lvl="1" indent="-169863">
              <a:buFont typeface="Wingdings" panose="05000000000000000000" pitchFamily="2" charset="2"/>
              <a:buChar char="§"/>
            </a:pPr>
            <a:r>
              <a:rPr lang="de-DE" sz="1600" dirty="0"/>
              <a:t>Position 222 (Spekulation hinsichtlich Fitnessvorteil, konvergent zu B.1.177)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757EF7-7959-4B3A-AC8F-3CBDC752674A}"/>
              </a:ext>
            </a:extLst>
          </p:cNvPr>
          <p:cNvSpPr txBox="1"/>
          <p:nvPr/>
        </p:nvSpPr>
        <p:spPr>
          <a:xfrm>
            <a:off x="457200" y="299291"/>
            <a:ext cx="53283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VUI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88F5765-B73A-4CF9-B7AA-DFD66173E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6" y="2063867"/>
            <a:ext cx="5450958" cy="27076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FB8BE01-5F86-4C0A-8F11-168B2D505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73" y="2822559"/>
            <a:ext cx="2595009" cy="42436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6DBD859-E12C-4AB5-95D1-222B56141FEF}"/>
              </a:ext>
            </a:extLst>
          </p:cNvPr>
          <p:cNvSpPr/>
          <p:nvPr/>
        </p:nvSpPr>
        <p:spPr>
          <a:xfrm>
            <a:off x="7026529" y="3139811"/>
            <a:ext cx="535048" cy="10043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F22311-589D-4FB7-9E87-E253360DCCF7}"/>
              </a:ext>
            </a:extLst>
          </p:cNvPr>
          <p:cNvSpPr txBox="1"/>
          <p:nvPr/>
        </p:nvSpPr>
        <p:spPr>
          <a:xfrm>
            <a:off x="4520673" y="3179309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AY.4.2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5B84F7A-9BAC-4496-9672-5537B9836957}"/>
              </a:ext>
            </a:extLst>
          </p:cNvPr>
          <p:cNvCxnSpPr>
            <a:cxnSpLocks/>
          </p:cNvCxnSpPr>
          <p:nvPr/>
        </p:nvCxnSpPr>
        <p:spPr>
          <a:xfrm>
            <a:off x="4988526" y="3525556"/>
            <a:ext cx="230845" cy="361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FF24105-7337-4E21-B8C0-14C93FB1CE7E}"/>
              </a:ext>
            </a:extLst>
          </p:cNvPr>
          <p:cNvSpPr txBox="1"/>
          <p:nvPr/>
        </p:nvSpPr>
        <p:spPr>
          <a:xfrm>
            <a:off x="6148588" y="2100544"/>
            <a:ext cx="1794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PHE Technical Briefing</a:t>
            </a:r>
          </a:p>
          <a:p>
            <a:r>
              <a:rPr lang="de-DE" sz="1400" dirty="0"/>
              <a:t>vom 12.11.2021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523AD08-CDD3-4E0A-A37E-0B22D4B213CE}"/>
              </a:ext>
            </a:extLst>
          </p:cNvPr>
          <p:cNvSpPr/>
          <p:nvPr/>
        </p:nvSpPr>
        <p:spPr>
          <a:xfrm>
            <a:off x="6148588" y="3417688"/>
            <a:ext cx="2710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>
                <a:hlinkClick r:id="rId5"/>
              </a:rPr>
              <a:t>https://assets.publishing.service.gov.uk/government/uploads/system/uploads/attachment_data/file/1033101/Technical_Briefing_28_12_Nov_2021.pdf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92110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1229840" y="322375"/>
            <a:ext cx="8092592" cy="323165"/>
          </a:xfrm>
        </p:spPr>
        <p:txBody>
          <a:bodyPr/>
          <a:lstStyle/>
          <a:p>
            <a:r>
              <a:rPr lang="de-DE" sz="2800" dirty="0"/>
              <a:t>Delta Sub-</a:t>
            </a:r>
            <a:r>
              <a:rPr lang="de-DE" sz="2800" dirty="0" err="1"/>
              <a:t>Sublinie</a:t>
            </a:r>
            <a:r>
              <a:rPr lang="de-DE" sz="2800" dirty="0"/>
              <a:t> AY.4.2 in Deutschland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17.11.2021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/>
              <a:t>MF1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757EF7-7959-4B3A-AC8F-3CBDC752674A}"/>
              </a:ext>
            </a:extLst>
          </p:cNvPr>
          <p:cNvSpPr txBox="1"/>
          <p:nvPr/>
        </p:nvSpPr>
        <p:spPr>
          <a:xfrm>
            <a:off x="457200" y="299291"/>
            <a:ext cx="53251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VUI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9EF74D-EBBE-40C4-8E5C-CDD0ED8F4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54" y="711502"/>
            <a:ext cx="5682471" cy="413270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D5A68F2-EEEA-4353-9314-56F78E3B7FB2}"/>
              </a:ext>
            </a:extLst>
          </p:cNvPr>
          <p:cNvSpPr/>
          <p:nvPr/>
        </p:nvSpPr>
        <p:spPr>
          <a:xfrm>
            <a:off x="1229829" y="2189893"/>
            <a:ext cx="598967" cy="1346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B3A42CD-BF0F-4891-91ED-E67404D1D2B6}"/>
              </a:ext>
            </a:extLst>
          </p:cNvPr>
          <p:cNvSpPr txBox="1"/>
          <p:nvPr/>
        </p:nvSpPr>
        <p:spPr>
          <a:xfrm>
            <a:off x="6587125" y="3441781"/>
            <a:ext cx="7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AY.4.2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3392C0-93F4-4AB8-99F4-85AEC5D783A0}"/>
              </a:ext>
            </a:extLst>
          </p:cNvPr>
          <p:cNvCxnSpPr>
            <a:cxnSpLocks/>
          </p:cNvCxnSpPr>
          <p:nvPr/>
        </p:nvCxnSpPr>
        <p:spPr>
          <a:xfrm flipH="1">
            <a:off x="6426915" y="3757717"/>
            <a:ext cx="253680" cy="263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BFD50FA-7927-42B7-ADEF-68553DB514FA}"/>
              </a:ext>
            </a:extLst>
          </p:cNvPr>
          <p:cNvSpPr txBox="1"/>
          <p:nvPr/>
        </p:nvSpPr>
        <p:spPr>
          <a:xfrm>
            <a:off x="6680595" y="2094696"/>
            <a:ext cx="2058993" cy="954107"/>
          </a:xfrm>
          <a:prstGeom prst="rect">
            <a:avLst/>
          </a:prstGeom>
          <a:solidFill>
            <a:srgbClr val="FBD4B4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ca. 8 Wochen nach dem Auftreten in UK ist AY4.2 auch in Deutschland nachweisbar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D4895B3-3055-43C4-8902-381BD9104355}"/>
              </a:ext>
            </a:extLst>
          </p:cNvPr>
          <p:cNvSpPr/>
          <p:nvPr/>
        </p:nvSpPr>
        <p:spPr>
          <a:xfrm>
            <a:off x="7369196" y="3048803"/>
            <a:ext cx="14638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Stand Lagebericht KW46</a:t>
            </a:r>
          </a:p>
        </p:txBody>
      </p:sp>
    </p:spTree>
    <p:extLst>
      <p:ext uri="{BB962C8B-B14F-4D97-AF65-F5344CB8AC3E}">
        <p14:creationId xmlns:p14="http://schemas.microsoft.com/office/powerpoint/2010/main" val="1398172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/>
          <p:cNvSpPr>
            <a:spLocks noGrp="1"/>
          </p:cNvSpPr>
          <p:nvPr>
            <p:ph type="title"/>
          </p:nvPr>
        </p:nvSpPr>
        <p:spPr>
          <a:xfrm>
            <a:off x="1229840" y="322375"/>
            <a:ext cx="8092592" cy="323165"/>
          </a:xfrm>
        </p:spPr>
        <p:txBody>
          <a:bodyPr/>
          <a:lstStyle/>
          <a:p>
            <a:r>
              <a:rPr lang="de-DE" sz="2800" dirty="0"/>
              <a:t>Delta Sub-</a:t>
            </a:r>
            <a:r>
              <a:rPr lang="de-DE" sz="2800" dirty="0" err="1"/>
              <a:t>Sublinie</a:t>
            </a:r>
            <a:r>
              <a:rPr lang="de-DE" sz="2800" dirty="0"/>
              <a:t> AY.4.2 in Deutschland</a:t>
            </a:r>
          </a:p>
        </p:txBody>
      </p:sp>
      <p:sp>
        <p:nvSpPr>
          <p:cNvPr id="33" name="Datumsplatzhalter 1">
            <a:extLst>
              <a:ext uri="{FF2B5EF4-FFF2-40B4-BE49-F238E27FC236}">
                <a16:creationId xmlns:a16="http://schemas.microsoft.com/office/drawing/2014/main" id="{028599ED-7974-5F47-9443-C2557794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/>
              <a:t>17.11.2021</a:t>
            </a:r>
            <a:endParaRPr lang="de-DE" dirty="0"/>
          </a:p>
        </p:txBody>
      </p:sp>
      <p:sp>
        <p:nvSpPr>
          <p:cNvPr id="34" name="Foliennummernplatzhalter 3">
            <a:extLst>
              <a:ext uri="{FF2B5EF4-FFF2-40B4-BE49-F238E27FC236}">
                <a16:creationId xmlns:a16="http://schemas.microsoft.com/office/drawing/2014/main" id="{56DD5060-FB69-AF43-9C36-AA34BA45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35" name="Fußzeilenplatzhalter 2">
            <a:extLst>
              <a:ext uri="{FF2B5EF4-FFF2-40B4-BE49-F238E27FC236}">
                <a16:creationId xmlns:a16="http://schemas.microsoft.com/office/drawing/2014/main" id="{459E3398-225A-284F-BEA2-4B39FF5A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2895600" cy="273844"/>
          </a:xfrm>
        </p:spPr>
        <p:txBody>
          <a:bodyPr/>
          <a:lstStyle/>
          <a:p>
            <a:r>
              <a:rPr lang="de-DE"/>
              <a:t>MF1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A757EF7-7959-4B3A-AC8F-3CBDC752674A}"/>
              </a:ext>
            </a:extLst>
          </p:cNvPr>
          <p:cNvSpPr txBox="1"/>
          <p:nvPr/>
        </p:nvSpPr>
        <p:spPr>
          <a:xfrm>
            <a:off x="457200" y="299291"/>
            <a:ext cx="53251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VUI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1A48B0-8E93-4E16-A74D-F0708FDB6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7" y="1118631"/>
            <a:ext cx="8945526" cy="35782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61352DC-4362-4AF2-8491-4B701FCCF343}"/>
              </a:ext>
            </a:extLst>
          </p:cNvPr>
          <p:cNvSpPr txBox="1"/>
          <p:nvPr/>
        </p:nvSpPr>
        <p:spPr>
          <a:xfrm>
            <a:off x="692391" y="1631941"/>
            <a:ext cx="200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>
                <a:latin typeface="+mj-lt"/>
              </a:rPr>
              <a:t>Nachweis (Probenentnahme)</a:t>
            </a:r>
          </a:p>
          <a:p>
            <a:r>
              <a:rPr lang="de-DE" sz="1200" dirty="0">
                <a:latin typeface="+mj-lt"/>
              </a:rPr>
              <a:t>kumulativ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08E4955-74ED-4168-89DF-15C78163E529}"/>
              </a:ext>
            </a:extLst>
          </p:cNvPr>
          <p:cNvCxnSpPr/>
          <p:nvPr/>
        </p:nvCxnSpPr>
        <p:spPr>
          <a:xfrm>
            <a:off x="482981" y="1962289"/>
            <a:ext cx="2094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5DFF5052-2511-49F4-8075-C68C35533114}"/>
              </a:ext>
            </a:extLst>
          </p:cNvPr>
          <p:cNvCxnSpPr/>
          <p:nvPr/>
        </p:nvCxnSpPr>
        <p:spPr>
          <a:xfrm>
            <a:off x="482981" y="1780966"/>
            <a:ext cx="20941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BD4E3749-230C-4874-9C35-18313D9DE529}"/>
              </a:ext>
            </a:extLst>
          </p:cNvPr>
          <p:cNvSpPr/>
          <p:nvPr/>
        </p:nvSpPr>
        <p:spPr>
          <a:xfrm>
            <a:off x="564826" y="1758106"/>
            <a:ext cx="45719" cy="45719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17B5D1A-9D5F-4936-85E8-5AFD865FB26B}"/>
              </a:ext>
            </a:extLst>
          </p:cNvPr>
          <p:cNvSpPr/>
          <p:nvPr/>
        </p:nvSpPr>
        <p:spPr>
          <a:xfrm>
            <a:off x="6841278" y="4852036"/>
            <a:ext cx="11015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Stand 16.11.2021</a:t>
            </a:r>
          </a:p>
        </p:txBody>
      </p:sp>
    </p:spTree>
    <p:extLst>
      <p:ext uri="{BB962C8B-B14F-4D97-AF65-F5344CB8AC3E}">
        <p14:creationId xmlns:p14="http://schemas.microsoft.com/office/powerpoint/2010/main" val="298921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Bildschirmpräsentation (16:9)</PresentationFormat>
  <Paragraphs>69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ＭＳ 明朝</vt:lpstr>
      <vt:lpstr>Times New Roman</vt:lpstr>
      <vt:lpstr>Wingdings</vt:lpstr>
      <vt:lpstr>Office-Design</vt:lpstr>
      <vt:lpstr>SARS-CoV-2 Population in Deutschland</vt:lpstr>
      <vt:lpstr>Delta Linie (B.1.617.2) und Sublinien</vt:lpstr>
      <vt:lpstr>Delta Sub-Sublinie AY.4.2 in UK</vt:lpstr>
      <vt:lpstr>Delta Sub-Sublinie AY.4.2 in Deutschland</vt:lpstr>
      <vt:lpstr>Delta Sub-Sublinie AY.4.2 in Deutschland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Fuchs, Stephan</cp:lastModifiedBy>
  <cp:revision>833</cp:revision>
  <dcterms:created xsi:type="dcterms:W3CDTF">2015-11-02T12:29:13Z</dcterms:created>
  <dcterms:modified xsi:type="dcterms:W3CDTF">2021-11-17T10:08:30Z</dcterms:modified>
</cp:coreProperties>
</file>