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98" r:id="rId3"/>
    <p:sldId id="305" r:id="rId4"/>
    <p:sldId id="295" r:id="rId5"/>
    <p:sldId id="310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  <p:cmAuthor id="1" name="Grote, Ulrike" initials="GU" lastIdx="1" clrIdx="1">
    <p:extLst>
      <p:ext uri="{19B8F6BF-5375-455C-9EA6-DF929625EA0E}">
        <p15:presenceInfo xmlns:p15="http://schemas.microsoft.com/office/powerpoint/2012/main" userId="Grote, Ulr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8579" autoAdjust="0"/>
  </p:normalViewPr>
  <p:slideViewPr>
    <p:cSldViewPr snapToGrid="0" snapToObjects="1">
      <p:cViewPr varScale="1">
        <p:scale>
          <a:sx n="85" d="100"/>
          <a:sy n="85" d="100"/>
        </p:scale>
        <p:origin x="1104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16.11.2021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16.11.2021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3BDA-8368-4A01-947F-86968CC3EEC2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835E-5456-45BB-AEE8-08E6DE09BF8A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E2DC07-E288-4E2C-A493-1376A1084884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EFB25-F562-442A-AE1F-2CF2BD6DC9AD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2BCB-90DA-4173-A135-C13E2FE0EF9A}" type="datetime1">
              <a:rPr lang="de-DE" smtClean="0"/>
              <a:t>16.11.2021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2DDF-6197-48A8-BAC8-76D7DD06E22E}" type="datetime1">
              <a:rPr lang="de-DE" smtClean="0"/>
              <a:t>16.11.2021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97FC-476E-493B-B44D-6468760AB64B}" type="datetime1">
              <a:rPr lang="de-DE" smtClean="0"/>
              <a:t>16.11.2021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0F75-35FF-4708-AEB3-C023A43F7012}" type="datetime1">
              <a:rPr lang="de-DE" smtClean="0"/>
              <a:t>16.11.2021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D9B2-709A-4D13-85B6-B36D300AB213}" type="datetime1">
              <a:rPr lang="de-DE" smtClean="0"/>
              <a:t>16.11.2021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fld id="{5389CC4E-0677-44F2-B932-2AFE096F315C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306" y="1653587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de-DE"/>
              <a:t>VOC/VOI </a:t>
            </a:r>
            <a:r>
              <a:rPr lang="de-DE" dirty="0"/>
              <a:t>in Deutschland </a:t>
            </a:r>
            <a:br>
              <a:rPr lang="de-DE" dirty="0"/>
            </a:br>
            <a:r>
              <a:rPr lang="de-DE" b="0" i="1" dirty="0"/>
              <a:t>aktuelle Situation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78369"/>
            <a:ext cx="4503737" cy="1046389"/>
          </a:xfrm>
        </p:spPr>
        <p:txBody>
          <a:bodyPr/>
          <a:lstStyle/>
          <a:p>
            <a:r>
              <a:rPr lang="de-DE" dirty="0"/>
              <a:t>Berlin, 17.11.2021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66D96F-13FD-47B0-B720-B9F359B5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6686-C347-4BC0-A9AB-6650D09CBF48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1ECECD7-AC5F-40D8-8C2D-12892FA9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4B8CCB-4625-4483-B9A4-E41CDB90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ABF0-D70D-4A2C-A05C-CDD93A938506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CCF5DE-929F-45A1-AD4E-E5082142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22DD1D9-03E6-45C6-95D3-7C7C0EBE5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2393"/>
            <a:ext cx="7983646" cy="714291"/>
          </a:xfrm>
        </p:spPr>
        <p:txBody>
          <a:bodyPr/>
          <a:lstStyle/>
          <a:p>
            <a:r>
              <a:rPr lang="de-DE" dirty="0">
                <a:latin typeface="+mn-lt"/>
              </a:rPr>
              <a:t>Übersicht VOC/VOI in Erhebungssystemen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4AD3042A-D3AA-4BEA-AD2B-C845B831E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497452"/>
              </p:ext>
            </p:extLst>
          </p:nvPr>
        </p:nvGraphicFramePr>
        <p:xfrm>
          <a:off x="355555" y="1324979"/>
          <a:ext cx="7753395" cy="293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4">
                  <a:extLst>
                    <a:ext uri="{9D8B030D-6E8A-4147-A177-3AD203B41FA5}">
                      <a16:colId xmlns:a16="http://schemas.microsoft.com/office/drawing/2014/main" val="3595258273"/>
                    </a:ext>
                  </a:extLst>
                </a:gridCol>
                <a:gridCol w="957752">
                  <a:extLst>
                    <a:ext uri="{9D8B030D-6E8A-4147-A177-3AD203B41FA5}">
                      <a16:colId xmlns:a16="http://schemas.microsoft.com/office/drawing/2014/main" val="4248662983"/>
                    </a:ext>
                  </a:extLst>
                </a:gridCol>
                <a:gridCol w="958627">
                  <a:extLst>
                    <a:ext uri="{9D8B030D-6E8A-4147-A177-3AD203B41FA5}">
                      <a16:colId xmlns:a16="http://schemas.microsoft.com/office/drawing/2014/main" val="51220529"/>
                    </a:ext>
                  </a:extLst>
                </a:gridCol>
                <a:gridCol w="958627">
                  <a:extLst>
                    <a:ext uri="{9D8B030D-6E8A-4147-A177-3AD203B41FA5}">
                      <a16:colId xmlns:a16="http://schemas.microsoft.com/office/drawing/2014/main" val="4083187979"/>
                    </a:ext>
                  </a:extLst>
                </a:gridCol>
                <a:gridCol w="958627">
                  <a:extLst>
                    <a:ext uri="{9D8B030D-6E8A-4147-A177-3AD203B41FA5}">
                      <a16:colId xmlns:a16="http://schemas.microsoft.com/office/drawing/2014/main" val="715696317"/>
                    </a:ext>
                  </a:extLst>
                </a:gridCol>
                <a:gridCol w="776091">
                  <a:extLst>
                    <a:ext uri="{9D8B030D-6E8A-4147-A177-3AD203B41FA5}">
                      <a16:colId xmlns:a16="http://schemas.microsoft.com/office/drawing/2014/main" val="181049259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47562936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828099809"/>
                    </a:ext>
                  </a:extLst>
                </a:gridCol>
                <a:gridCol w="802427">
                  <a:extLst>
                    <a:ext uri="{9D8B030D-6E8A-4147-A177-3AD203B41FA5}">
                      <a16:colId xmlns:a16="http://schemas.microsoft.com/office/drawing/2014/main" val="156776686"/>
                    </a:ext>
                  </a:extLst>
                </a:gridCol>
              </a:tblGrid>
              <a:tr h="281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5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latin typeface="+mn-lt"/>
                        </a:rPr>
                        <a:t>Genomsequenzierung (IMS Stichprobe)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RKI-Testzahl-erfassung</a:t>
                      </a: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IfSG-Daten</a:t>
                      </a: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163332"/>
                  </a:ext>
                </a:extLst>
              </a:tr>
              <a:tr h="28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KW 2021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B.1.1.7 (Alpha)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B.1.351 (Beta)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P.1 (Gamma)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B.1.617.2 (Delta)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B.1.621 </a:t>
                      </a:r>
                      <a:b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DE" sz="105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C.37 </a:t>
                      </a:r>
                      <a:b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(Lambda)</a:t>
                      </a: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B.1.617.2 (Delta)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B.1.617.2 (Delta)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770368"/>
                  </a:ext>
                </a:extLst>
              </a:tr>
              <a:tr h="28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Anzahl</a:t>
                      </a: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Anzahl</a:t>
                      </a: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Anzahl</a:t>
                      </a: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Anzahl</a:t>
                      </a: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%</a:t>
                      </a: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 %</a:t>
                      </a:r>
                      <a:endParaRPr lang="de-DE" sz="10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55878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002661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4720220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8566880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0232381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1868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latin typeface="+mj-lt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5217558"/>
                  </a:ext>
                </a:extLst>
              </a:tr>
              <a:tr h="29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1901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74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694A13-BD83-4390-B4DF-14B5F4E7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055-CA29-4E1A-A73D-E9C8014C9BFE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3CAB061-6708-4F35-8187-571AD65A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0"/>
            <a:ext cx="7983646" cy="714291"/>
          </a:xfrm>
        </p:spPr>
        <p:txBody>
          <a:bodyPr/>
          <a:lstStyle/>
          <a:p>
            <a:r>
              <a:rPr lang="de-DE" dirty="0"/>
              <a:t>Anteile der Genomsequenzierung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FD206E9-80F5-4E5F-9B3E-05391503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292167"/>
              </p:ext>
            </p:extLst>
          </p:nvPr>
        </p:nvGraphicFramePr>
        <p:xfrm>
          <a:off x="7156993" y="937767"/>
          <a:ext cx="1790157" cy="320230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96719">
                  <a:extLst>
                    <a:ext uri="{9D8B030D-6E8A-4147-A177-3AD203B41FA5}">
                      <a16:colId xmlns:a16="http://schemas.microsoft.com/office/drawing/2014/main" val="2918548725"/>
                    </a:ext>
                  </a:extLst>
                </a:gridCol>
                <a:gridCol w="596719">
                  <a:extLst>
                    <a:ext uri="{9D8B030D-6E8A-4147-A177-3AD203B41FA5}">
                      <a16:colId xmlns:a16="http://schemas.microsoft.com/office/drawing/2014/main" val="4170897334"/>
                    </a:ext>
                  </a:extLst>
                </a:gridCol>
                <a:gridCol w="596719">
                  <a:extLst>
                    <a:ext uri="{9D8B030D-6E8A-4147-A177-3AD203B41FA5}">
                      <a16:colId xmlns:a16="http://schemas.microsoft.com/office/drawing/2014/main" val="780079492"/>
                    </a:ext>
                  </a:extLst>
                </a:gridCol>
              </a:tblGrid>
              <a:tr h="1452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Zeitraum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Global 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Stich-probe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077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KW30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14341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KW31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92419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KW32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69742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838698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5523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92442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69351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91966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872198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4578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88238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67372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27160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7211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13423559"/>
                  </a:ext>
                </a:extLst>
              </a:tr>
            </a:tbl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6C1006-74FD-4A93-AB51-B842C1AE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B296634-E494-4AAE-9407-4FAFFBB78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088145"/>
            <a:ext cx="6681795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8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FA4A699-6225-484C-A95E-C0D8DACCF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423" y="462086"/>
            <a:ext cx="6194073" cy="4505334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10EEA0-501B-47CB-8F2F-3CC0B473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5AF3-3A50-4FFD-A5EC-C7254D03E212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306673B-1E13-492C-AD60-BDD2F940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92" y="-52048"/>
            <a:ext cx="7983646" cy="714291"/>
          </a:xfrm>
        </p:spPr>
        <p:txBody>
          <a:bodyPr/>
          <a:lstStyle/>
          <a:p>
            <a:r>
              <a:rPr lang="de-DE" dirty="0"/>
              <a:t>VOC /VOI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F4A493B-E466-4F10-AC0A-3026CF6F41B0}"/>
              </a:ext>
            </a:extLst>
          </p:cNvPr>
          <p:cNvSpPr txBox="1"/>
          <p:nvPr/>
        </p:nvSpPr>
        <p:spPr>
          <a:xfrm>
            <a:off x="6290089" y="1241513"/>
            <a:ext cx="68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Delta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B5654A2-04E5-4E6D-AA35-9A135BD5CB12}"/>
              </a:ext>
            </a:extLst>
          </p:cNvPr>
          <p:cNvSpPr txBox="1"/>
          <p:nvPr/>
        </p:nvSpPr>
        <p:spPr>
          <a:xfrm>
            <a:off x="3874655" y="124151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Alpha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9C13069-9C12-4B18-A31A-18A66803BF19}"/>
              </a:ext>
            </a:extLst>
          </p:cNvPr>
          <p:cNvSpPr txBox="1"/>
          <p:nvPr/>
        </p:nvSpPr>
        <p:spPr>
          <a:xfrm>
            <a:off x="3796832" y="3508377"/>
            <a:ext cx="60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Beta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0121A5A-38EC-4DAA-8B4C-47A294C2483B}"/>
              </a:ext>
            </a:extLst>
          </p:cNvPr>
          <p:cNvSpPr txBox="1"/>
          <p:nvPr/>
        </p:nvSpPr>
        <p:spPr>
          <a:xfrm>
            <a:off x="5369644" y="355326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Gamma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B9396E1-0D1F-4F9D-9453-280181AB3A33}"/>
              </a:ext>
            </a:extLst>
          </p:cNvPr>
          <p:cNvCxnSpPr>
            <a:cxnSpLocks/>
          </p:cNvCxnSpPr>
          <p:nvPr/>
        </p:nvCxnSpPr>
        <p:spPr>
          <a:xfrm flipV="1">
            <a:off x="3494775" y="3785718"/>
            <a:ext cx="369455" cy="4341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11D37C59-E465-455B-A69D-4B298A46D876}"/>
              </a:ext>
            </a:extLst>
          </p:cNvPr>
          <p:cNvCxnSpPr>
            <a:cxnSpLocks/>
          </p:cNvCxnSpPr>
          <p:nvPr/>
        </p:nvCxnSpPr>
        <p:spPr>
          <a:xfrm flipV="1">
            <a:off x="5032782" y="3822333"/>
            <a:ext cx="369455" cy="4341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801DC6F-25B3-404F-A367-F36D843C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37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4B8CCB-4625-4483-B9A4-E41CDB90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74637"/>
            <a:ext cx="1860421" cy="273844"/>
          </a:xfrm>
        </p:spPr>
        <p:txBody>
          <a:bodyPr/>
          <a:lstStyle/>
          <a:p>
            <a:fld id="{6F42857C-392D-43BB-8247-34136535631B}" type="datetime1">
              <a:rPr lang="de-DE" smtClean="0"/>
              <a:t>16.11.2021</a:t>
            </a:fld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CCF5DE-929F-45A1-AD4E-E5082142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4774637"/>
            <a:ext cx="496872" cy="273844"/>
          </a:xfrm>
        </p:spPr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22DD1D9-03E6-45C6-95D3-7C7C0EBE5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2393"/>
            <a:ext cx="7983646" cy="714291"/>
          </a:xfrm>
        </p:spPr>
        <p:txBody>
          <a:bodyPr/>
          <a:lstStyle/>
          <a:p>
            <a:r>
              <a:rPr lang="de-DE" dirty="0">
                <a:latin typeface="+mn-lt"/>
              </a:rPr>
              <a:t>Varianten unter Beobachtung</a:t>
            </a: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F9AD1420-7990-46C3-B7DE-DBF153CA2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929632"/>
              </p:ext>
            </p:extLst>
          </p:nvPr>
        </p:nvGraphicFramePr>
        <p:xfrm>
          <a:off x="579060" y="1855153"/>
          <a:ext cx="4074855" cy="1644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941">
                  <a:extLst>
                    <a:ext uri="{9D8B030D-6E8A-4147-A177-3AD203B41FA5}">
                      <a16:colId xmlns:a16="http://schemas.microsoft.com/office/drawing/2014/main" val="1209752020"/>
                    </a:ext>
                  </a:extLst>
                </a:gridCol>
                <a:gridCol w="825453">
                  <a:extLst>
                    <a:ext uri="{9D8B030D-6E8A-4147-A177-3AD203B41FA5}">
                      <a16:colId xmlns:a16="http://schemas.microsoft.com/office/drawing/2014/main" val="3791308185"/>
                    </a:ext>
                  </a:extLst>
                </a:gridCol>
                <a:gridCol w="825453">
                  <a:extLst>
                    <a:ext uri="{9D8B030D-6E8A-4147-A177-3AD203B41FA5}">
                      <a16:colId xmlns:a16="http://schemas.microsoft.com/office/drawing/2014/main" val="1597711670"/>
                    </a:ext>
                  </a:extLst>
                </a:gridCol>
                <a:gridCol w="832004">
                  <a:extLst>
                    <a:ext uri="{9D8B030D-6E8A-4147-A177-3AD203B41FA5}">
                      <a16:colId xmlns:a16="http://schemas.microsoft.com/office/drawing/2014/main" val="127723187"/>
                    </a:ext>
                  </a:extLst>
                </a:gridCol>
                <a:gridCol w="832004">
                  <a:extLst>
                    <a:ext uri="{9D8B030D-6E8A-4147-A177-3AD203B41FA5}">
                      <a16:colId xmlns:a16="http://schemas.microsoft.com/office/drawing/2014/main" val="33220000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variant </a:t>
                      </a:r>
                      <a:r>
                        <a:rPr lang="de-DE" sz="11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</a:t>
                      </a:r>
                      <a:r>
                        <a:rPr lang="de-DE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</a:t>
                      </a:r>
                      <a:endParaRPr lang="de-DE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22169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KW 2021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AY.4.2 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AY.4.2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%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AY33*</a:t>
                      </a:r>
                      <a:b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de-DE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AY.33*</a:t>
                      </a:r>
                      <a:br>
                        <a:rPr lang="de-DE" sz="11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de-DE" sz="11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%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40191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39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46428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99788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9722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3578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144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49484780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42625D6D-B398-4BBA-A72E-57B5326454C1}"/>
              </a:ext>
            </a:extLst>
          </p:cNvPr>
          <p:cNvSpPr txBox="1"/>
          <p:nvPr/>
        </p:nvSpPr>
        <p:spPr>
          <a:xfrm>
            <a:off x="457200" y="1138444"/>
            <a:ext cx="3645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IMS-</a:t>
            </a:r>
            <a:r>
              <a:rPr lang="de-DE" dirty="0" err="1"/>
              <a:t>Genomseq</a:t>
            </a:r>
            <a:r>
              <a:rPr lang="de-DE" dirty="0"/>
              <a:t>. (alle </a:t>
            </a:r>
            <a:r>
              <a:rPr lang="de-DE" dirty="0" err="1"/>
              <a:t>CorSurV</a:t>
            </a:r>
            <a:r>
              <a:rPr lang="de-DE" dirty="0"/>
              <a:t>-Daten)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0E94CF5-4B1E-40EB-9797-0B69C0FABADD}"/>
              </a:ext>
            </a:extLst>
          </p:cNvPr>
          <p:cNvSpPr/>
          <p:nvPr/>
        </p:nvSpPr>
        <p:spPr>
          <a:xfrm>
            <a:off x="3020994" y="3484785"/>
            <a:ext cx="972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/>
              <a:t>* w/o E484K</a:t>
            </a:r>
          </a:p>
        </p:txBody>
      </p:sp>
    </p:spTree>
    <p:extLst>
      <p:ext uri="{BB962C8B-B14F-4D97-AF65-F5344CB8AC3E}">
        <p14:creationId xmlns:p14="http://schemas.microsoft.com/office/powerpoint/2010/main" val="305568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Bildschirmpräsentation (16:9)</PresentationFormat>
  <Paragraphs>172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ＭＳ 明朝</vt:lpstr>
      <vt:lpstr>Scala Sans OT</vt:lpstr>
      <vt:lpstr>Times New Roman</vt:lpstr>
      <vt:lpstr>Wingdings</vt:lpstr>
      <vt:lpstr>Office-Design</vt:lpstr>
      <vt:lpstr>VOC/VOI in Deutschland  aktuelle Situation  </vt:lpstr>
      <vt:lpstr>Übersicht VOC/VOI in Erhebungssystemen</vt:lpstr>
      <vt:lpstr>Anteile der Genomsequenzierung</vt:lpstr>
      <vt:lpstr>VOC /VOI</vt:lpstr>
      <vt:lpstr>Varianten unter Beobachtung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sieversc</cp:lastModifiedBy>
  <cp:revision>761</cp:revision>
  <dcterms:created xsi:type="dcterms:W3CDTF">2015-11-02T12:29:13Z</dcterms:created>
  <dcterms:modified xsi:type="dcterms:W3CDTF">2021-11-16T11:56:20Z</dcterms:modified>
</cp:coreProperties>
</file>