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655" r:id="rId5"/>
    <p:sldId id="656" r:id="rId6"/>
    <p:sldId id="657" r:id="rId7"/>
    <p:sldId id="658" r:id="rId8"/>
    <p:sldId id="659" r:id="rId9"/>
    <p:sldId id="661" r:id="rId10"/>
    <p:sldId id="662" r:id="rId11"/>
    <p:sldId id="638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0718" autoAdjust="0"/>
  </p:normalViewPr>
  <p:slideViewPr>
    <p:cSldViewPr snapToGrid="0" snapToObjects="1">
      <p:cViewPr varScale="1">
        <p:scale>
          <a:sx n="54" d="100"/>
          <a:sy n="54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der COVID-SARI-Fälle in den Altersgruppen 35-59, 60-79 und 80+ abgeflacht (bis zur KW 44. vergleichbar zum Vorjahr, für KW 45 noch ca. 20% Nachmeldungen)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Dynamik bei </a:t>
            </a:r>
            <a:r>
              <a:rPr lang="de-DE" b="1" dirty="0"/>
              <a:t>COVID-SARI Intensivbehandlungen in AG ab 35 Jahren </a:t>
            </a:r>
            <a:r>
              <a:rPr lang="de-DE" b="0" dirty="0"/>
              <a:t>in den letzten Wochen durchaus vergleichbar zu Vorjahr (AG 35-59 und 60-79 leicht höher, AG 80+ leicht niedriger)</a:t>
            </a:r>
            <a:endParaRPr lang="de-DE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68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b="1" u="sng" dirty="0"/>
              <a:t>KITAs:</a:t>
            </a:r>
            <a:r>
              <a:rPr lang="de-DE" dirty="0"/>
              <a:t> 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Seit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Oktober zeichnet sich wieder Anstieg ab</a:t>
            </a:r>
          </a:p>
          <a:p>
            <a:pPr marL="171450" indent="-171450">
              <a:buFontTx/>
              <a:buChar char="-"/>
            </a:pPr>
            <a:r>
              <a:rPr lang="de-DE" dirty="0"/>
              <a:t>Ende Oktober (KW 43) etwa doppelt so viele Ausbrüche als im Vorjahr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seit Aug zurückgegangen (von 62 auf 46%); AG 15+ nimmt zu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351 Ausbrüche für die letzten 4 Wochen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SN (n=56), BW (n=50)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3 Fälle; (30 Ausbrüche mit &gt;=10 Fällen/Ausbruch)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/>
              <a:t>Schulen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Ausbrüche steigen nach Herbstferien wieder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Mit Ausnahme der letzten Woche (Nachmeldungen) seit Mitte Sep bei durchschnittlich 250 Ausbrüchen/Woche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Anteil AG 6-10 nahm Mitte Oktober deutlich zu auf 50%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856 Ausbrüche für die letzten 4 Wochen</a:t>
            </a:r>
            <a:endParaRPr lang="de-DE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BW (n=195), BY (n=119)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 (gleich wie Kita); 65 Ausbrüche mit &gt;=10 Fällen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 in den einzelnen BL ähnlich bis auf BB: median=6, durchschnitt=10 (n=68 Ausbrüche) </a:t>
            </a:r>
          </a:p>
          <a:p>
            <a:pPr marL="171450" lvl="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frühe RSV-Welle mit „Nachholeffekt“ aus 2020/21: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 auf RSV-Diagnosen bezogen stärker als in den Vorjahren (wegen „Ausfall der Welle in der Saison 2020/21)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alle SARI-Fälle bezogen ähnlich heftig wie RSV und Influenza-Aktivität in den </a:t>
            </a:r>
            <a:r>
              <a:rPr lang="de-DE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Vorsaisons zusammen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COVID-Meldedaten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Hospitalisierungen AG 0-5 haben wieder zugenommen (KW43,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=1,8)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 1,7-mal mehr hospitalisierte Kinder als im Vorjahr (52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87 in KW 43)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hospitalisierter Kinder nimmt weiterhin ab und ist niedriger als im Vorjahr (etwa 3% vs. etwa 2,5%)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gestiegen in 45. KW zur Vorwoche (6,2 %; Vorwoche: 5,6 %)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Anstieg bei Kindern (0- bis 14-Jährige),  Bei den Erwachsenen: 35-59 Jährige gesunken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45. KW im Bereich der der Saison 2019/20 (vorpandemisch).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gesunken. In  45. KW: 1.608 (Vorwoche: 1.484)</a:t>
            </a:r>
          </a:p>
          <a:p>
            <a:pPr marL="171450" indent="-171450">
              <a:buFontTx/>
              <a:buChar char="-"/>
            </a:pPr>
            <a:r>
              <a:rPr lang="de-DE" dirty="0"/>
              <a:t>Keine Herbstferien mehr in 45. KW; für die 5-14 Jährigen in folgenden BL </a:t>
            </a:r>
            <a:r>
              <a:rPr lang="de-DE" dirty="0" err="1"/>
              <a:t>bzw</a:t>
            </a:r>
            <a:r>
              <a:rPr lang="de-DE" dirty="0"/>
              <a:t> AGI-Regionen Anstieg (BaWü, Berlin/Brandenburg; MVP, NRW, RP/Saarland, Sachsen-Anhalt, Schleswig-Holstein/HH und Thüringen)</a:t>
            </a:r>
          </a:p>
          <a:p>
            <a:pPr marL="0" indent="0">
              <a:buFontTx/>
              <a:buNone/>
            </a:pPr>
            <a:r>
              <a:rPr lang="de-DE" dirty="0"/>
              <a:t>- BL: \\rki.local\daten\Projekte\FG36_AGI\Wochenberichte\Berichterstellung\Saison_2021_22\Woche_45_2021\AGI-Wochenbericht_2021-11-16.xls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leicht gesunken, insgesamt deutlich über Niveau der Vorjahre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(CAVE: in den letzten Wochen gab es 20-30% Nachmeldungen, deshalb kann der scheinbare Rückgang auch täuschen!)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AG 0 bis 4 Jahre trotz deutlichem Rückgang weiter sehr hoch (65% der SARI-Fälle mit RSV-Diagnose), so viele SARI-Fälle in dieser AG wie sonst nur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erhöht, ähnlich Werte aus Vorjahr in KW 44, aber höher als in den Jahren von der COVID-19-Pandemie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leicht gesunken, insgesamt deutlich über Niveau der Vorjahre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(CAVE: in den letzten Wochen gab es 20% Nachmeldungen, deshalb täuscht der scheinbare Rückgang in den höheren AG!)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AG 0 bis 4 Jahre trotz deutlichem Rückgang weiter sehr hoch (67% der SARI-Fälle mit RSV-Diagnose), so viele SARI-Fälle in dieser AG wie sonst nur während Grippe/RSV-Welle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erhöht/hoch, ähnliche bzw. höhere Werte wie im Vorjahr; Anteil COVID-19 steigt in diesen Altersgruppen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 bis KW 44 höhere Fallzahlen (AG 60-79, 80+) als im Vorjahr, für 45. KW werden noch ca. 20% Nachmeldungen erwartet und damit Fortsetzen des Anstiegs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mit weitestgehend stabilen Fallzahlen seit KW 42 (4 Wochen)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bei Hospitalisierungen seit KW 41 kontinuierlich ansteigend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38% (KW 44: 35%)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64% (KW 44: 67%)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in KW 44 deutlicher Anstieg SARI-COVID mit Intensivbehandlung (unten)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Deutlicher Sprung in den COVID-SARI-Fallzahlen in KW 36, jetzt weiterer Sprung in KW 42;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ab KW 36/2021 gestiegen (oben, SARI-Fälle insgesamt AG 0-4!)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der COVID-SARI-Fälle in den Altersgruppen 35-59, 60-79 und 80+ abgeflacht (CAVE: Nachmeldungen in den letzten Wochen bis zu 30% in diesen AG)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bei </a:t>
            </a:r>
            <a:r>
              <a:rPr lang="de-DE" b="1" dirty="0"/>
              <a:t>COVID-SARI Intensivbehandlungen in AG 60-79 </a:t>
            </a:r>
            <a:r>
              <a:rPr lang="de-DE" b="0" dirty="0"/>
              <a:t>durchaus vergleichbar zu Vorjahr 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der COVID-SARI-Fälle in den Altersgruppen 35-59, 60-79 und 80+ abgeflacht (bis zur KW 44. vergleichbar zum Vorjahr, für KW 45 noch ca. 20% Nachmeldungen)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Dynamik bei </a:t>
            </a:r>
            <a:r>
              <a:rPr lang="de-DE" b="1" dirty="0"/>
              <a:t>COVID-SARI Intensivbehandlungen in AG ab 35 Jahren </a:t>
            </a:r>
            <a:r>
              <a:rPr lang="de-DE" b="0" dirty="0"/>
              <a:t>in den letzten Wochen durchaus vergleichbar zu Vorjahr (AG 35-59 und 60-79 leicht höher, AG 80+ leicht niedriger)</a:t>
            </a:r>
            <a:endParaRPr lang="de-DE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1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16.11.2021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261439" y="1079330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35 - KW 45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771119" y="1083979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35 - KW 45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1" y="4155920"/>
            <a:ext cx="4490320" cy="269419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BDD577-A22E-41F7-9519-F9115FD12AAB}"/>
              </a:ext>
            </a:extLst>
          </p:cNvPr>
          <p:cNvSpPr txBox="1"/>
          <p:nvPr/>
        </p:nvSpPr>
        <p:spPr>
          <a:xfrm>
            <a:off x="5261438" y="4210041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35 - KW 45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A69767C-7C25-4261-BCBA-8F1A78A064C6}"/>
              </a:ext>
            </a:extLst>
          </p:cNvPr>
          <p:cNvSpPr txBox="1"/>
          <p:nvPr/>
        </p:nvSpPr>
        <p:spPr>
          <a:xfrm>
            <a:off x="753307" y="4237195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35 - KW 45</a:t>
            </a:r>
          </a:p>
        </p:txBody>
      </p:sp>
    </p:spTree>
    <p:extLst>
      <p:ext uri="{BB962C8B-B14F-4D97-AF65-F5344CB8AC3E}">
        <p14:creationId xmlns:p14="http://schemas.microsoft.com/office/powerpoint/2010/main" val="58766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(n=4.473)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15.11.2021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81F5B1-D2CE-4B8C-93BD-8B6D10DB5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07" y="852051"/>
            <a:ext cx="5269546" cy="28157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B07586-8C99-4FC5-8CA7-A17B9070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584" y="3799463"/>
            <a:ext cx="5462208" cy="2921126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4472627" y="3459759"/>
            <a:ext cx="3983226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in Schulen (n=5.502)</a:t>
            </a:r>
          </a:p>
        </p:txBody>
      </p:sp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Hospitalisierte Kinder (0 bis 4 bzw. 5 Jahre)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4366029" y="1037436"/>
            <a:ext cx="449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COVID-19 ALLE KH (Vollerfassung)</a:t>
            </a:r>
          </a:p>
          <a:p>
            <a:r>
              <a:rPr lang="de-DE" sz="1600" b="1" dirty="0"/>
              <a:t>AG 0-5: Anzahl &amp; Anteil im Vergleich zum Vorjahr                        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8153AB-42BF-4C65-B75D-080C1C29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029" y="1904627"/>
            <a:ext cx="4718150" cy="304874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0C5E030-556A-40D5-B126-E4C51FDE64F6}"/>
              </a:ext>
            </a:extLst>
          </p:cNvPr>
          <p:cNvGrpSpPr/>
          <p:nvPr/>
        </p:nvGrpSpPr>
        <p:grpSpPr>
          <a:xfrm>
            <a:off x="0" y="2507480"/>
            <a:ext cx="4492963" cy="2648197"/>
            <a:chOff x="864223" y="731217"/>
            <a:chExt cx="3600000" cy="216000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D7133D6-5877-4D4A-A891-53645127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23" y="731217"/>
              <a:ext cx="3600000" cy="2160000"/>
            </a:xfrm>
            <a:prstGeom prst="rect">
              <a:avLst/>
            </a:prstGeom>
          </p:spPr>
        </p:pic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327676A8-87DE-41A8-912B-6A395E0AC716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1829051" y="1136420"/>
              <a:ext cx="352056" cy="346692"/>
            </a:xfrm>
            <a:prstGeom prst="straightConnector1">
              <a:avLst/>
            </a:prstGeom>
            <a:ln>
              <a:solidFill>
                <a:srgbClr val="006EC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D746170-A116-4A54-BE0F-B369DF928520}"/>
                </a:ext>
              </a:extLst>
            </p:cNvPr>
            <p:cNvSpPr txBox="1"/>
            <p:nvPr/>
          </p:nvSpPr>
          <p:spPr>
            <a:xfrm>
              <a:off x="2181107" y="967143"/>
              <a:ext cx="1099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6EC7"/>
                  </a:solidFill>
                </a:rPr>
                <a:t>67 % RSV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56311480-715A-4272-BA6B-9D1AAE30F664}"/>
              </a:ext>
            </a:extLst>
          </p:cNvPr>
          <p:cNvSpPr txBox="1"/>
          <p:nvPr/>
        </p:nvSpPr>
        <p:spPr>
          <a:xfrm>
            <a:off x="332508" y="1044214"/>
            <a:ext cx="449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SARI-Fälle 72 KH (Sentinel)</a:t>
            </a:r>
          </a:p>
          <a:p>
            <a:r>
              <a:rPr lang="de-DE" sz="1600" b="1" dirty="0"/>
              <a:t>AG 0-4: Anzahl im Vergleich zu Vorsaisons                         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479DD4D-5FF2-43DC-ADD2-EE00B4A53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44" y="5145743"/>
            <a:ext cx="3898554" cy="14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45.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16.11.2021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407774" y="875475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45. KW 2021 bei ca. 6.200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5,2 Millionen akuten Atem­wegs­er­kran­kungen (44. KW: ca. 4,7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338126" y="5663109"/>
            <a:ext cx="2731195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91128" y="3875697"/>
            <a:ext cx="35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44. KW 2021:</a:t>
            </a:r>
          </a:p>
          <a:p>
            <a:r>
              <a:rPr lang="de-DE" dirty="0">
                <a:highlight>
                  <a:srgbClr val="FFFFFF"/>
                </a:highlight>
              </a:rPr>
              <a:t>Anstieg in allen AG, Ausnahme die 35- bis 59 Jährigen,</a:t>
            </a:r>
          </a:p>
          <a:p>
            <a:r>
              <a:rPr lang="de-DE" dirty="0">
                <a:highlight>
                  <a:srgbClr val="FFFFFF"/>
                </a:highlight>
              </a:rPr>
              <a:t>in keinem BL waren Ferien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B1E7DC-AA40-4E6C-9422-E52A4402B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463"/>
          <a:stretch/>
        </p:blipFill>
        <p:spPr>
          <a:xfrm>
            <a:off x="134560" y="820882"/>
            <a:ext cx="5040000" cy="307712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C4B8527-7F72-493A-916C-B83B78EF2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313" y="980840"/>
            <a:ext cx="1941769" cy="267064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>
            <a:off x="1804086" y="1665455"/>
            <a:ext cx="288051" cy="4448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BC18DEF6-5F62-44C4-B7EB-2B60F4055C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11"/>
          <a:stretch/>
        </p:blipFill>
        <p:spPr>
          <a:xfrm>
            <a:off x="134560" y="3913912"/>
            <a:ext cx="5040000" cy="26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45.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16.11.2021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5704" y="4758956"/>
            <a:ext cx="30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45. KW 2021: knapp </a:t>
            </a:r>
            <a:r>
              <a:rPr lang="de-DE" sz="1500" dirty="0">
                <a:highlight>
                  <a:srgbClr val="FFFFFF"/>
                </a:highlight>
              </a:rPr>
              <a:t>1.600 </a:t>
            </a:r>
            <a:r>
              <a:rPr lang="de-DE" sz="1500" dirty="0"/>
              <a:t>Arzt­konsul­ta­tionen wegen ARE pro 100.000 EW (= </a:t>
            </a:r>
            <a:r>
              <a:rPr lang="de-DE" sz="1500" dirty="0">
                <a:highlight>
                  <a:srgbClr val="FFFFFF"/>
                </a:highlight>
              </a:rPr>
              <a:t>ca. 1,3 Mio</a:t>
            </a:r>
            <a:r>
              <a:rPr lang="de-DE" sz="1500" dirty="0"/>
              <a:t>. Arzt­besuche wegen ARE.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E9F5A9-5A9F-49A0-A0EA-BBE841EA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71" y="3962894"/>
            <a:ext cx="4863140" cy="247507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D3BC82-BD17-4158-998D-C8443C6AC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31"/>
          <a:stretch/>
        </p:blipFill>
        <p:spPr>
          <a:xfrm>
            <a:off x="239816" y="1469570"/>
            <a:ext cx="5110212" cy="251070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583521-2D6D-430A-94CC-B71F8B30A289}"/>
              </a:ext>
            </a:extLst>
          </p:cNvPr>
          <p:cNvSpPr txBox="1"/>
          <p:nvPr/>
        </p:nvSpPr>
        <p:spPr>
          <a:xfrm>
            <a:off x="5613840" y="1469570"/>
            <a:ext cx="30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Arztbesuche wegen ARE über Niveau der Vorsaisons. </a:t>
            </a:r>
          </a:p>
          <a:p>
            <a:r>
              <a:rPr lang="de-DE" sz="1500" dirty="0"/>
              <a:t>Mögliche Gründe: starke RSV-Zirkulation, mehr Erwachsene gehen zum Testen auch bei leichter ARE-Symptomatik zum Arzt. Evtl. auch: eigentlich COVID-19 Impfwunsch, dann ARE-Diagnose.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16.11.2021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829051" y="1136420"/>
            <a:ext cx="352056" cy="34669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67 %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861312" y="1331654"/>
            <a:ext cx="361069" cy="42142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177771" y="1014937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73 %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5832088" y="5027589"/>
            <a:ext cx="436019" cy="55095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22380" y="4668036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47 %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5708087" y="3087344"/>
            <a:ext cx="469685" cy="60648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22365" y="2819174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58 %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1" y="456459"/>
            <a:ext cx="7690573" cy="2819877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32" y="3964869"/>
            <a:ext cx="7690573" cy="28198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45.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1" y="150631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69525" y="1736332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1" y="450330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2948" y="4687970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065802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CCF6EAA2-F820-4626-8111-812964A7D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39" y="3653626"/>
            <a:ext cx="5584273" cy="2727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7F7520-9BD6-4F97-9A86-CFBA48E5E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626" y="1010057"/>
            <a:ext cx="5571166" cy="27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45.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47939" y="5237946"/>
            <a:ext cx="219510" cy="287563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467449" y="501059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 flipV="1">
            <a:off x="8063681" y="2428300"/>
            <a:ext cx="274696" cy="221457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325134" y="247708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287187" y="4904250"/>
            <a:ext cx="196120" cy="442135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67449" y="4545900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138072" y="1813007"/>
            <a:ext cx="237882" cy="237927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297068" y="138973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B703AB-64CE-4EC6-9D7F-D9E4CD057DF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164108" y="2197468"/>
            <a:ext cx="248376" cy="82968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C798535-424B-4B19-91F9-E5E6AC9442B9}"/>
              </a:ext>
            </a:extLst>
          </p:cNvPr>
          <p:cNvSpPr txBox="1"/>
          <p:nvPr/>
        </p:nvSpPr>
        <p:spPr>
          <a:xfrm>
            <a:off x="8412484" y="19666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71D4217-122C-45BD-AEB8-5A0AA14DD9F6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297068" y="5626983"/>
            <a:ext cx="120558" cy="177585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BDAB61F-EE5A-491B-8182-76A3B9C0B0CE}"/>
              </a:ext>
            </a:extLst>
          </p:cNvPr>
          <p:cNvSpPr txBox="1"/>
          <p:nvPr/>
        </p:nvSpPr>
        <p:spPr>
          <a:xfrm>
            <a:off x="8417626" y="55737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</p:spTree>
    <p:extLst>
      <p:ext uri="{BB962C8B-B14F-4D97-AF65-F5344CB8AC3E}">
        <p14:creationId xmlns:p14="http://schemas.microsoft.com/office/powerpoint/2010/main" val="326652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261439" y="1079330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35 - KW 45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771119" y="1083979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35 - KW 45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1" y="4155920"/>
            <a:ext cx="4490320" cy="269419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BDD577-A22E-41F7-9519-F9115FD12AAB}"/>
              </a:ext>
            </a:extLst>
          </p:cNvPr>
          <p:cNvSpPr txBox="1"/>
          <p:nvPr/>
        </p:nvSpPr>
        <p:spPr>
          <a:xfrm>
            <a:off x="5261438" y="4210041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35 - KW 45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A69767C-7C25-4261-BCBA-8F1A78A064C6}"/>
              </a:ext>
            </a:extLst>
          </p:cNvPr>
          <p:cNvSpPr txBox="1"/>
          <p:nvPr/>
        </p:nvSpPr>
        <p:spPr>
          <a:xfrm>
            <a:off x="753307" y="4237195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35 - KW 45</a:t>
            </a:r>
          </a:p>
        </p:txBody>
      </p:sp>
    </p:spTree>
    <p:extLst>
      <p:ext uri="{BB962C8B-B14F-4D97-AF65-F5344CB8AC3E}">
        <p14:creationId xmlns:p14="http://schemas.microsoft.com/office/powerpoint/2010/main" val="252279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Microsoft Office PowerPoint</Application>
  <PresentationFormat>Bildschirmpräsentation (4:3)</PresentationFormat>
  <Paragraphs>173</Paragraphs>
  <Slides>12</Slides>
  <Notes>12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ＭＳ 明朝</vt:lpstr>
      <vt:lpstr>Symbol</vt:lpstr>
      <vt:lpstr>Wingdings</vt:lpstr>
      <vt:lpstr>Office-Design</vt:lpstr>
      <vt:lpstr>Ergebnisse der  syndromischen ARE-Surveillance GrippeWeb,  Arbeitsgemeinschaft Influenza, ICOSARI KiTa- und Schulausbrüche (Meldedaten) Datenstand 16.11.2021</vt:lpstr>
      <vt:lpstr>GrippeWeb bis zur 45. KW 2021 </vt:lpstr>
      <vt:lpstr>Arbeitsgemeinschaft Influenza ARE-Konsultationen bis zur 45.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(n=4.473)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2730</cp:revision>
  <cp:lastPrinted>2020-05-13T06:04:10Z</cp:lastPrinted>
  <dcterms:created xsi:type="dcterms:W3CDTF">2015-11-02T12:29:13Z</dcterms:created>
  <dcterms:modified xsi:type="dcterms:W3CDTF">2021-11-17T09:42:59Z</dcterms:modified>
</cp:coreProperties>
</file>