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4" r:id="rId2"/>
    <p:sldId id="296" r:id="rId3"/>
    <p:sldId id="302" r:id="rId4"/>
    <p:sldId id="298" r:id="rId5"/>
    <p:sldId id="301" r:id="rId6"/>
    <p:sldId id="259" r:id="rId7"/>
    <p:sldId id="30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0" autoAdjust="0"/>
    <p:restoredTop sz="91462" autoAdjust="0"/>
  </p:normalViewPr>
  <p:slideViewPr>
    <p:cSldViewPr snapToGrid="0">
      <p:cViewPr>
        <p:scale>
          <a:sx n="125" d="100"/>
          <a:sy n="125" d="100"/>
        </p:scale>
        <p:origin x="198" y="-354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Belegung: 3.285  (am 23.11)  -&gt; Anstieg ITS-Belegung zur Vorwochen  : +756, es geht also weiter rasant nach oben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Aufnahmen: +1.781  -&gt; also auch hier eine Steigerung 15% in der Neuaufnahmen Anzahl! 2.055 insgesamt innerhalb von 7 Tagen (!) die auf eine ITS aufgenommen wurden - unfassbar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Länder ansteigend</a:t>
            </a:r>
            <a:br>
              <a:rPr lang="de-DE" dirty="0"/>
            </a:br>
            <a:r>
              <a:rPr lang="de-DE" dirty="0"/>
              <a:t>Besonders starke Anstiege: Sachsen, Thüringen, Bayern, BW, Sachsen-Anhalt, Brandenburg</a:t>
            </a:r>
          </a:p>
          <a:p>
            <a:r>
              <a:rPr lang="de-DE" dirty="0"/>
              <a:t>&lt; 3% Linie (Basisstufe): 0 Länder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&gt; 3 % (Stufe 1): 16 Länder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&gt;12%: 9 Länder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Welche Behandlungen werden aktuell eingesetzt? Hoher Belegungs-Anteil schwere Fälle mit invasiver Beatmung (in grün) und mit ECMO (dunkelgrün)</a:t>
            </a:r>
          </a:p>
          <a:p>
            <a:r>
              <a:rPr lang="de-DE" dirty="0"/>
              <a:t>Auch die Verstorbenen-zahlen pro Tag gehen tendenziell weiter hoch, im Schnitt </a:t>
            </a:r>
            <a:r>
              <a:rPr lang="de-DE" dirty="0" err="1"/>
              <a:t>ca</a:t>
            </a:r>
            <a:r>
              <a:rPr lang="de-DE" dirty="0"/>
              <a:t> 80 pro Tag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290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64,4% über 60J in aktueller ITS-Belegung</a:t>
            </a:r>
          </a:p>
          <a:p>
            <a:r>
              <a:rPr lang="de-DE" dirty="0"/>
              <a:t>Anteil Belegung der 60+ Jährigen steigt prozentual (rechte Graphik)</a:t>
            </a:r>
          </a:p>
          <a:p>
            <a:r>
              <a:rPr lang="de-DE" dirty="0"/>
              <a:t>Alle Altersgruppen steigen in absoluten Zahlen an (auch die unter 18, kleine Zahl aber auch nun bei 28!), besonders starke Anstiege ab 40+, extrem starke Anstiege in Gruppe 60-69 (gelb) und 70-79 (braun)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Einschränkung durch Personalmangel spitzt sich weiter zu, Höchstwert-Angaben in der Pandemie, gleichzeitig fällt dazu in Konsequenz die Anzahl freier betreibbarer Betten</a:t>
            </a:r>
          </a:p>
          <a:p>
            <a:r>
              <a:rPr lang="de-DE" dirty="0"/>
              <a:t>~ </a:t>
            </a:r>
            <a:r>
              <a:rPr lang="de-DE" dirty="0" err="1"/>
              <a:t>ca</a:t>
            </a:r>
            <a:r>
              <a:rPr lang="de-DE" dirty="0"/>
              <a:t> 75% der </a:t>
            </a:r>
            <a:r>
              <a:rPr lang="de-DE" dirty="0" err="1"/>
              <a:t>Intensivsbereiche</a:t>
            </a:r>
            <a:r>
              <a:rPr lang="de-DE" dirty="0"/>
              <a:t> geben eine „begrenzte </a:t>
            </a:r>
            <a:r>
              <a:rPr lang="de-DE" dirty="0" err="1"/>
              <a:t>bzw</a:t>
            </a:r>
            <a:r>
              <a:rPr lang="de-DE" dirty="0"/>
              <a:t> keine Verfügbarkeit“ an, davon allein 38% aktuell mit Angabe ‚keine Verfügbarkeit‘ an im Bereich </a:t>
            </a:r>
            <a:r>
              <a:rPr lang="de-DE" dirty="0" err="1"/>
              <a:t>Hogh</a:t>
            </a:r>
            <a:r>
              <a:rPr lang="de-DE" dirty="0"/>
              <a:t>-Care (sprich invasive Behandlung), das ist der Höchstwert der bisher in der Pandemie erreicht wurde!!</a:t>
            </a:r>
          </a:p>
          <a:p>
            <a:r>
              <a:rPr lang="de-DE" dirty="0"/>
              <a:t>Die Lage ist ernst.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44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Prognosen für die nächsten 20 Tage!</a:t>
            </a:r>
            <a:br>
              <a:rPr lang="de-DE" dirty="0"/>
            </a:br>
            <a:r>
              <a:rPr lang="de-DE" dirty="0"/>
              <a:t>Prognosen düster – hierbei ist zu beachten, dass dies die Trends anzeigt wenn der jetzige Zustand und Trend sich fortsetzt (sprich keine Maßnahmen oder andere Effekte die nächsten Tage einsetzen).  Verlässlich sind also </a:t>
            </a:r>
            <a:r>
              <a:rPr lang="de-DE" dirty="0" err="1"/>
              <a:t>va</a:t>
            </a:r>
            <a:r>
              <a:rPr lang="de-DE" dirty="0"/>
              <a:t> eher die nächsten 10 (!) Tage der Prognose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4461" y="718241"/>
            <a:ext cx="11822513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24.11.2021 werden </a:t>
            </a:r>
            <a:r>
              <a:rPr lang="de-DE" sz="1600" b="1" dirty="0"/>
              <a:t>4.041 </a:t>
            </a:r>
            <a:r>
              <a:rPr lang="de-DE" sz="1600" dirty="0"/>
              <a:t>COVID-19-Patient*innen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In allen Bundesländern ist ein Anstieg in der COVID-ITS-Belegung zu sehen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Erneuter Anstieg in täglichen ITS-Neuaufnahmen von COVID-Patienten mit </a:t>
            </a:r>
            <a:r>
              <a:rPr lang="de-DE" sz="1600" b="1" dirty="0"/>
              <a:t>+2.055 </a:t>
            </a:r>
            <a:r>
              <a:rPr lang="de-DE" sz="1600" dirty="0"/>
              <a:t>in den letzten 7 Tagen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24.11.2021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09C2B-C649-47CF-9B15-0F2B8895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268"/>
            <a:ext cx="7047204" cy="407549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2985427" y="2245917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2463354" y="2247568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3639030" y="2282811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808577" y="2789415"/>
            <a:ext cx="138829" cy="387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603184" y="3176685"/>
            <a:ext cx="54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4.041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7888454" y="2192056"/>
            <a:ext cx="387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Neuaufnahmen auf die ITS  </a:t>
            </a:r>
            <a:r>
              <a:rPr lang="de-DE" sz="1600" i="1" dirty="0"/>
              <a:t>(pro Tag)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522198-6521-40A9-9BBC-734A9B55D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91" y="2595264"/>
            <a:ext cx="4377902" cy="346425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0C983B-F653-4AA0-B1CC-67F2568CD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411" y="6180625"/>
            <a:ext cx="22574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709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ITS-Betten </a:t>
            </a:r>
            <a:br>
              <a:rPr lang="de-DE" sz="2000" b="1" dirty="0">
                <a:latin typeface="+mj-lt"/>
              </a:rPr>
            </a:b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(* 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C6B324-7386-4982-97A9-CBF160342B9A}"/>
              </a:ext>
            </a:extLst>
          </p:cNvPr>
          <p:cNvSpPr txBox="1"/>
          <p:nvPr/>
        </p:nvSpPr>
        <p:spPr>
          <a:xfrm>
            <a:off x="0" y="6518818"/>
            <a:ext cx="17104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 23.11.2021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EC7B37-7AF6-4380-803F-2A0F4975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04" y="-5024"/>
            <a:ext cx="9618740" cy="6858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DFA1662-5BDB-4999-B315-327CEC94A366}"/>
              </a:ext>
            </a:extLst>
          </p:cNvPr>
          <p:cNvCxnSpPr/>
          <p:nvPr/>
        </p:nvCxnSpPr>
        <p:spPr>
          <a:xfrm>
            <a:off x="2585348" y="1997385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A9EE8BC-AAA1-4D1A-8099-5F9E6041C875}"/>
              </a:ext>
            </a:extLst>
          </p:cNvPr>
          <p:cNvCxnSpPr/>
          <p:nvPr/>
        </p:nvCxnSpPr>
        <p:spPr>
          <a:xfrm>
            <a:off x="2518980" y="2623816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74A4D1-E367-4A07-8922-58E50DB7EEFB}"/>
              </a:ext>
            </a:extLst>
          </p:cNvPr>
          <p:cNvCxnSpPr/>
          <p:nvPr/>
        </p:nvCxnSpPr>
        <p:spPr>
          <a:xfrm>
            <a:off x="2585348" y="5535610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BB99B30-B45A-43E8-9F22-BC419D03DAEF}"/>
              </a:ext>
            </a:extLst>
          </p:cNvPr>
          <p:cNvCxnSpPr/>
          <p:nvPr/>
        </p:nvCxnSpPr>
        <p:spPr>
          <a:xfrm>
            <a:off x="2533728" y="6198933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63DC62E-BBA5-4F4B-935E-C76FAC1A4F62}"/>
              </a:ext>
            </a:extLst>
          </p:cNvPr>
          <p:cNvCxnSpPr>
            <a:cxnSpLocks/>
          </p:cNvCxnSpPr>
          <p:nvPr/>
        </p:nvCxnSpPr>
        <p:spPr>
          <a:xfrm>
            <a:off x="7468913" y="5553601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1E29F48-54CB-4442-9B8B-9B8E2396DE5E}"/>
              </a:ext>
            </a:extLst>
          </p:cNvPr>
          <p:cNvCxnSpPr/>
          <p:nvPr/>
        </p:nvCxnSpPr>
        <p:spPr>
          <a:xfrm>
            <a:off x="7468913" y="2002332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238F765-4C30-497C-A431-C7B014592D50}"/>
              </a:ext>
            </a:extLst>
          </p:cNvPr>
          <p:cNvCxnSpPr/>
          <p:nvPr/>
        </p:nvCxnSpPr>
        <p:spPr>
          <a:xfrm>
            <a:off x="7403517" y="2645938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F8E386F-50D0-4F09-8916-2E3E200D047A}"/>
              </a:ext>
            </a:extLst>
          </p:cNvPr>
          <p:cNvCxnSpPr>
            <a:cxnSpLocks/>
          </p:cNvCxnSpPr>
          <p:nvPr/>
        </p:nvCxnSpPr>
        <p:spPr>
          <a:xfrm>
            <a:off x="7403517" y="6198933"/>
            <a:ext cx="275982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2356D20-C444-4F3D-84F0-681ADE82B8F4}"/>
              </a:ext>
            </a:extLst>
          </p:cNvPr>
          <p:cNvSpPr txBox="1"/>
          <p:nvPr/>
        </p:nvSpPr>
        <p:spPr>
          <a:xfrm>
            <a:off x="142296" y="302745"/>
            <a:ext cx="4539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Behandlungsbelegung COVID-19 nach Schweregrad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10CAE3-9834-420B-B545-EC18CA920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" y="1184751"/>
            <a:ext cx="5324272" cy="461852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833731E-8C95-4BAA-9523-30D09CEAC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889" y="791874"/>
            <a:ext cx="1821165" cy="1378671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87678CE-B498-4791-BF3E-F0008B58B6A0}"/>
              </a:ext>
            </a:extLst>
          </p:cNvPr>
          <p:cNvGrpSpPr/>
          <p:nvPr/>
        </p:nvGrpSpPr>
        <p:grpSpPr>
          <a:xfrm>
            <a:off x="5863244" y="2137830"/>
            <a:ext cx="6159757" cy="3788944"/>
            <a:chOff x="5827031" y="2487376"/>
            <a:chExt cx="6014782" cy="355947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B716D4A-8182-43C4-8DE5-56396616F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031" y="2487376"/>
              <a:ext cx="6014782" cy="3559472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C712ED7-405C-43FD-9A25-A52BE30D9739}"/>
                </a:ext>
              </a:extLst>
            </p:cNvPr>
            <p:cNvSpPr/>
            <p:nvPr/>
          </p:nvSpPr>
          <p:spPr>
            <a:xfrm flipH="1">
              <a:off x="9947565" y="2843453"/>
              <a:ext cx="103581" cy="2394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6726849D-9DD1-4840-BA6D-CBB317B06842}"/>
              </a:ext>
            </a:extLst>
          </p:cNvPr>
          <p:cNvSpPr/>
          <p:nvPr/>
        </p:nvSpPr>
        <p:spPr>
          <a:xfrm>
            <a:off x="10827935" y="4673600"/>
            <a:ext cx="106078" cy="572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33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9414710-3BB1-4E3D-A388-71A523239F7A}"/>
              </a:ext>
            </a:extLst>
          </p:cNvPr>
          <p:cNvSpPr txBox="1"/>
          <p:nvPr/>
        </p:nvSpPr>
        <p:spPr>
          <a:xfrm>
            <a:off x="6809979" y="73911"/>
            <a:ext cx="3687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(prozentual)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F7CA93-F178-4B6B-9DCB-AAA73FE7C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" y="55422"/>
            <a:ext cx="5717716" cy="341676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E475344-E740-4AA2-B6D5-4C2531590D36}"/>
              </a:ext>
            </a:extLst>
          </p:cNvPr>
          <p:cNvSpPr/>
          <p:nvPr/>
        </p:nvSpPr>
        <p:spPr>
          <a:xfrm>
            <a:off x="5322164" y="6224067"/>
            <a:ext cx="355122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7F03C2E-F247-40E3-8C32-74DD6D0C08A3}"/>
              </a:ext>
            </a:extLst>
          </p:cNvPr>
          <p:cNvSpPr/>
          <p:nvPr/>
        </p:nvSpPr>
        <p:spPr>
          <a:xfrm>
            <a:off x="6804326" y="3535849"/>
            <a:ext cx="425708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277420" y="4723445"/>
            <a:ext cx="186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(absolut)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260896E-AC48-41D6-86D5-F86C882CC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66" y="622840"/>
            <a:ext cx="5110392" cy="2780711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5356354-278A-44E9-9B97-6265F93A309F}"/>
              </a:ext>
            </a:extLst>
          </p:cNvPr>
          <p:cNvCxnSpPr>
            <a:cxnSpLocks/>
          </p:cNvCxnSpPr>
          <p:nvPr/>
        </p:nvCxnSpPr>
        <p:spPr>
          <a:xfrm flipH="1">
            <a:off x="11281928" y="1744047"/>
            <a:ext cx="4011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93534FBD-9C9F-443E-BA3E-15884A186A68}"/>
              </a:ext>
            </a:extLst>
          </p:cNvPr>
          <p:cNvCxnSpPr>
            <a:cxnSpLocks/>
          </p:cNvCxnSpPr>
          <p:nvPr/>
        </p:nvCxnSpPr>
        <p:spPr>
          <a:xfrm flipH="1">
            <a:off x="11295119" y="2164398"/>
            <a:ext cx="4011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974DD230-A680-4DA1-B2C4-29776E49A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535" y="4382317"/>
            <a:ext cx="1066800" cy="183832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74DD230-A680-4DA1-B2C4-29776E49A2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657"/>
          <a:stretch/>
        </p:blipFill>
        <p:spPr>
          <a:xfrm>
            <a:off x="11207821" y="113393"/>
            <a:ext cx="950575" cy="129967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CDE2F54-1E58-4209-8F9D-8B369EF3DA1D}"/>
              </a:ext>
            </a:extLst>
          </p:cNvPr>
          <p:cNvSpPr/>
          <p:nvPr/>
        </p:nvSpPr>
        <p:spPr>
          <a:xfrm>
            <a:off x="7513259" y="5289847"/>
            <a:ext cx="756104" cy="9307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347C85B-F549-4B37-864E-84E2FFC79693}"/>
              </a:ext>
            </a:extLst>
          </p:cNvPr>
          <p:cNvGrpSpPr/>
          <p:nvPr/>
        </p:nvGrpSpPr>
        <p:grpSpPr>
          <a:xfrm>
            <a:off x="1607333" y="3431912"/>
            <a:ext cx="5389983" cy="3352177"/>
            <a:chOff x="3123757" y="3601163"/>
            <a:chExt cx="5005646" cy="315456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BD18E34-70DE-445C-B52A-E82495D5B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757" y="3745625"/>
              <a:ext cx="5005646" cy="3010103"/>
            </a:xfrm>
            <a:prstGeom prst="rect">
              <a:avLst/>
            </a:prstGeom>
          </p:spPr>
        </p:pic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D2496697-2B49-460B-910E-C1C5C050A94D}"/>
                </a:ext>
              </a:extLst>
            </p:cNvPr>
            <p:cNvSpPr/>
            <p:nvPr/>
          </p:nvSpPr>
          <p:spPr>
            <a:xfrm>
              <a:off x="5341545" y="3601163"/>
              <a:ext cx="1462781" cy="181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DD9CA8F-F4D2-444E-A8DC-68FB60BB45E0}"/>
              </a:ext>
            </a:extLst>
          </p:cNvPr>
          <p:cNvCxnSpPr>
            <a:cxnSpLocks/>
          </p:cNvCxnSpPr>
          <p:nvPr/>
        </p:nvCxnSpPr>
        <p:spPr>
          <a:xfrm>
            <a:off x="6997316" y="6289381"/>
            <a:ext cx="1807946" cy="65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34BB8FF3-E88B-4901-8FD3-1C3FB0269F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2772" y="5002377"/>
            <a:ext cx="3021808" cy="1652409"/>
          </a:xfrm>
          <a:prstGeom prst="rect">
            <a:avLst/>
          </a:prstGeom>
          <a:ln>
            <a:noFill/>
          </a:ln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DACE5AEE-3C56-48AE-A309-23A0AD82EC8E}"/>
              </a:ext>
            </a:extLst>
          </p:cNvPr>
          <p:cNvSpPr txBox="1"/>
          <p:nvPr/>
        </p:nvSpPr>
        <p:spPr>
          <a:xfrm>
            <a:off x="11683108" y="4861944"/>
            <a:ext cx="42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B05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54F34D4-DFB3-4E25-A1E3-9A439450A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1" y="1793399"/>
            <a:ext cx="4908704" cy="467679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BCD5C4B-B0A4-4C1D-B989-301C586A8DEC}"/>
              </a:ext>
            </a:extLst>
          </p:cNvPr>
          <p:cNvSpPr/>
          <p:nvPr/>
        </p:nvSpPr>
        <p:spPr>
          <a:xfrm>
            <a:off x="1418095" y="6055963"/>
            <a:ext cx="728420" cy="205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2B21FCC-0DED-454C-A93E-156029FAE94F}"/>
              </a:ext>
            </a:extLst>
          </p:cNvPr>
          <p:cNvSpPr txBox="1"/>
          <p:nvPr/>
        </p:nvSpPr>
        <p:spPr>
          <a:xfrm>
            <a:off x="202944" y="520182"/>
            <a:ext cx="3540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Personal-Raum Einschränkung in der COVID-Entwicklung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4A48F82-03D0-42D5-B1DC-0D0D20F492BF}"/>
              </a:ext>
            </a:extLst>
          </p:cNvPr>
          <p:cNvGrpSpPr/>
          <p:nvPr/>
        </p:nvGrpSpPr>
        <p:grpSpPr>
          <a:xfrm>
            <a:off x="3743101" y="982299"/>
            <a:ext cx="1247775" cy="811101"/>
            <a:chOff x="3931885" y="685946"/>
            <a:chExt cx="1247775" cy="811101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0596A317-2E60-47F8-A718-CD7471E14D63}"/>
                </a:ext>
              </a:extLst>
            </p:cNvPr>
            <p:cNvGrpSpPr/>
            <p:nvPr/>
          </p:nvGrpSpPr>
          <p:grpSpPr>
            <a:xfrm>
              <a:off x="3931885" y="708996"/>
              <a:ext cx="1247775" cy="788051"/>
              <a:chOff x="3931885" y="708996"/>
              <a:chExt cx="1247775" cy="788051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FBE2B894-F7AA-46E0-9172-0EEA0BCC1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885" y="1277972"/>
                <a:ext cx="1228725" cy="219075"/>
              </a:xfrm>
              <a:prstGeom prst="rect">
                <a:avLst/>
              </a:prstGeom>
            </p:spPr>
          </p:pic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AA32950A-B83B-41AE-8D63-3B7F9E7AB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1885" y="708997"/>
                <a:ext cx="1247775" cy="628650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800FE0BE-5B9C-467B-88B5-2EB6B8971BDB}"/>
                  </a:ext>
                </a:extLst>
              </p:cNvPr>
              <p:cNvSpPr/>
              <p:nvPr/>
            </p:nvSpPr>
            <p:spPr>
              <a:xfrm>
                <a:off x="4253855" y="708996"/>
                <a:ext cx="706072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011334F-8A3E-49A5-89AB-BAE604E7E2E4}"/>
                </a:ext>
              </a:extLst>
            </p:cNvPr>
            <p:cNvSpPr txBox="1"/>
            <p:nvPr/>
          </p:nvSpPr>
          <p:spPr>
            <a:xfrm>
              <a:off x="4253855" y="685946"/>
              <a:ext cx="8911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/>
                <a:t>COVID-Fälle</a:t>
              </a:r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4F4C9185-0C6B-4415-8961-96C6D51C0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623" y="5674963"/>
            <a:ext cx="1657350" cy="762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0629EF4-3F04-4F01-9401-8C5E91CAB137}"/>
              </a:ext>
            </a:extLst>
          </p:cNvPr>
          <p:cNvSpPr txBox="1"/>
          <p:nvPr/>
        </p:nvSpPr>
        <p:spPr>
          <a:xfrm>
            <a:off x="6545451" y="519775"/>
            <a:ext cx="516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Verfügbarkeits-Einschätzung: High-Care Bereich (invasive Beatmungsbehandlung)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848F0A-E33C-446B-9574-0DF24CDFA5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12" y="1429581"/>
            <a:ext cx="5876755" cy="4245382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23EB94CB-0952-451D-BC19-D8599BFAF61E}"/>
              </a:ext>
            </a:extLst>
          </p:cNvPr>
          <p:cNvSpPr/>
          <p:nvPr/>
        </p:nvSpPr>
        <p:spPr>
          <a:xfrm>
            <a:off x="4380007" y="5321775"/>
            <a:ext cx="462529" cy="20574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11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701445"/>
            <a:ext cx="7456087" cy="7812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38" y="522358"/>
            <a:ext cx="3983922" cy="228809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C02606-9BE5-4E95-8427-1915A7E91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2308308"/>
            <a:ext cx="7521489" cy="454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988292D-8BFA-4BA4-A7B0-5229ACC6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" y="560070"/>
            <a:ext cx="7218045" cy="42176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341DCC8-E63A-4201-AEDE-3FC29689B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240" y="2065381"/>
            <a:ext cx="6522720" cy="40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05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Breitbild</PresentationFormat>
  <Paragraphs>45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Fischer, Martina</cp:lastModifiedBy>
  <cp:revision>426</cp:revision>
  <dcterms:created xsi:type="dcterms:W3CDTF">2021-01-13T08:46:29Z</dcterms:created>
  <dcterms:modified xsi:type="dcterms:W3CDTF">2021-11-24T10:07:32Z</dcterms:modified>
</cp:coreProperties>
</file>