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98" r:id="rId3"/>
    <p:sldId id="323" r:id="rId4"/>
    <p:sldId id="310" r:id="rId5"/>
    <p:sldId id="519" r:id="rId6"/>
    <p:sldId id="305" r:id="rId7"/>
    <p:sldId id="520" r:id="rId8"/>
    <p:sldId id="322" r:id="rId9"/>
    <p:sldId id="295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16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46-2021\2021-11-22_sequencing_desh_report_KW45_cs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'Datenquellen csi'!$K$2:$K$46</c:f>
              <c:numCache>
                <c:formatCode>General</c:formatCode>
                <c:ptCount val="45"/>
                <c:pt idx="0">
                  <c:v>644</c:v>
                </c:pt>
                <c:pt idx="1">
                  <c:v>1328</c:v>
                </c:pt>
                <c:pt idx="2">
                  <c:v>2652</c:v>
                </c:pt>
                <c:pt idx="3">
                  <c:v>3952</c:v>
                </c:pt>
                <c:pt idx="4">
                  <c:v>5260</c:v>
                </c:pt>
                <c:pt idx="5">
                  <c:v>6461</c:v>
                </c:pt>
                <c:pt idx="6">
                  <c:v>7467</c:v>
                </c:pt>
                <c:pt idx="7">
                  <c:v>7792</c:v>
                </c:pt>
                <c:pt idx="8">
                  <c:v>8704</c:v>
                </c:pt>
                <c:pt idx="9">
                  <c:v>10114</c:v>
                </c:pt>
                <c:pt idx="10">
                  <c:v>11561</c:v>
                </c:pt>
                <c:pt idx="11">
                  <c:v>11797</c:v>
                </c:pt>
                <c:pt idx="12">
                  <c:v>12331</c:v>
                </c:pt>
                <c:pt idx="13">
                  <c:v>12304</c:v>
                </c:pt>
                <c:pt idx="14">
                  <c:v>16369</c:v>
                </c:pt>
                <c:pt idx="15">
                  <c:v>15860</c:v>
                </c:pt>
                <c:pt idx="16">
                  <c:v>14445</c:v>
                </c:pt>
                <c:pt idx="17">
                  <c:v>13430</c:v>
                </c:pt>
                <c:pt idx="18">
                  <c:v>9873</c:v>
                </c:pt>
                <c:pt idx="19">
                  <c:v>8848</c:v>
                </c:pt>
                <c:pt idx="20">
                  <c:v>6461</c:v>
                </c:pt>
                <c:pt idx="21">
                  <c:v>4999</c:v>
                </c:pt>
                <c:pt idx="22">
                  <c:v>3628</c:v>
                </c:pt>
                <c:pt idx="23">
                  <c:v>2266</c:v>
                </c:pt>
                <c:pt idx="24">
                  <c:v>1689</c:v>
                </c:pt>
                <c:pt idx="25">
                  <c:v>1846</c:v>
                </c:pt>
                <c:pt idx="26">
                  <c:v>2080</c:v>
                </c:pt>
                <c:pt idx="27">
                  <c:v>2829</c:v>
                </c:pt>
                <c:pt idx="28">
                  <c:v>4287</c:v>
                </c:pt>
                <c:pt idx="29">
                  <c:v>4417</c:v>
                </c:pt>
                <c:pt idx="30">
                  <c:v>5243</c:v>
                </c:pt>
                <c:pt idx="31">
                  <c:v>7776</c:v>
                </c:pt>
                <c:pt idx="32">
                  <c:v>10254</c:v>
                </c:pt>
                <c:pt idx="33">
                  <c:v>12943</c:v>
                </c:pt>
                <c:pt idx="34">
                  <c:v>13291</c:v>
                </c:pt>
                <c:pt idx="35">
                  <c:v>14039</c:v>
                </c:pt>
                <c:pt idx="36">
                  <c:v>12101</c:v>
                </c:pt>
                <c:pt idx="37">
                  <c:v>11241</c:v>
                </c:pt>
                <c:pt idx="38">
                  <c:v>9785</c:v>
                </c:pt>
                <c:pt idx="39">
                  <c:v>9089</c:v>
                </c:pt>
                <c:pt idx="40">
                  <c:v>7867</c:v>
                </c:pt>
                <c:pt idx="41">
                  <c:v>10644</c:v>
                </c:pt>
                <c:pt idx="42">
                  <c:v>9935</c:v>
                </c:pt>
                <c:pt idx="43">
                  <c:v>8860</c:v>
                </c:pt>
                <c:pt idx="44">
                  <c:v>5123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7-4D05-8BF6-A921DDC7C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838784"/>
        <c:axId val="1291839440"/>
      </c:barChart>
      <c:lineChart>
        <c:grouping val="standard"/>
        <c:varyColors val="0"/>
        <c:ser>
          <c:idx val="1"/>
          <c:order val="1"/>
          <c:tx>
            <c:strRef>
              <c:f>'Datenquellen csi'!$N$1</c:f>
              <c:strCache>
                <c:ptCount val="1"/>
                <c:pt idx="0">
                  <c:v>Anteil der Stichprobe (zufällig ausgewählte Proben)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'Datenquellen csi'!$N$2:$N$46</c:f>
              <c:numCache>
                <c:formatCode>General</c:formatCode>
                <c:ptCount val="45"/>
                <c:pt idx="0">
                  <c:v>1.2923626864645632E-3</c:v>
                </c:pt>
                <c:pt idx="1">
                  <c:v>4.7676706523384288E-3</c:v>
                </c:pt>
                <c:pt idx="2">
                  <c:v>1.780387477627406E-2</c:v>
                </c:pt>
                <c:pt idx="3">
                  <c:v>3.4038249827184515E-2</c:v>
                </c:pt>
                <c:pt idx="4">
                  <c:v>4.7637484319586192E-2</c:v>
                </c:pt>
                <c:pt idx="5">
                  <c:v>6.6376646129013214E-2</c:v>
                </c:pt>
                <c:pt idx="6">
                  <c:v>6.9269521410579349E-2</c:v>
                </c:pt>
                <c:pt idx="7">
                  <c:v>7.5424495661893867E-2</c:v>
                </c:pt>
                <c:pt idx="8">
                  <c:v>6.3318029192078393E-2</c:v>
                </c:pt>
                <c:pt idx="9">
                  <c:v>5.359847422449094E-2</c:v>
                </c:pt>
                <c:pt idx="10">
                  <c:v>4.4039828074040478E-2</c:v>
                </c:pt>
                <c:pt idx="11">
                  <c:v>3.1142761307634749E-2</c:v>
                </c:pt>
                <c:pt idx="12">
                  <c:v>3.4095656754645695E-2</c:v>
                </c:pt>
                <c:pt idx="13">
                  <c:v>3.357912361108762E-2</c:v>
                </c:pt>
                <c:pt idx="14">
                  <c:v>3.140841500506928E-2</c:v>
                </c:pt>
                <c:pt idx="15">
                  <c:v>3.326011273209549E-2</c:v>
                </c:pt>
                <c:pt idx="16">
                  <c:v>3.1189177499579498E-2</c:v>
                </c:pt>
                <c:pt idx="17">
                  <c:v>4.8360112064783738E-2</c:v>
                </c:pt>
                <c:pt idx="18">
                  <c:v>5.5601027348931728E-2</c:v>
                </c:pt>
                <c:pt idx="19">
                  <c:v>7.5874490473030617E-2</c:v>
                </c:pt>
                <c:pt idx="20">
                  <c:v>9.6494748812629608E-2</c:v>
                </c:pt>
                <c:pt idx="21">
                  <c:v>0.11079998068845652</c:v>
                </c:pt>
                <c:pt idx="22">
                  <c:v>0.11813323833273957</c:v>
                </c:pt>
                <c:pt idx="23">
                  <c:v>0.14392059553349876</c:v>
                </c:pt>
                <c:pt idx="24">
                  <c:v>0.16365148679559161</c:v>
                </c:pt>
                <c:pt idx="25">
                  <c:v>0.2046500920810313</c:v>
                </c:pt>
                <c:pt idx="26">
                  <c:v>0.16163250629270046</c:v>
                </c:pt>
                <c:pt idx="27">
                  <c:v>0.12480705622932746</c:v>
                </c:pt>
                <c:pt idx="28">
                  <c:v>0.15512443348970342</c:v>
                </c:pt>
                <c:pt idx="29">
                  <c:v>0.10572687224669604</c:v>
                </c:pt>
                <c:pt idx="30">
                  <c:v>9.0390311901028059E-2</c:v>
                </c:pt>
                <c:pt idx="31">
                  <c:v>9.0186822684661924E-2</c:v>
                </c:pt>
                <c:pt idx="32">
                  <c:v>8.4190089573313337E-2</c:v>
                </c:pt>
                <c:pt idx="33">
                  <c:v>6.7604444645468664E-2</c:v>
                </c:pt>
                <c:pt idx="34">
                  <c:v>5.9108682843216027E-2</c:v>
                </c:pt>
                <c:pt idx="35" formatCode="0.0%">
                  <c:v>6.4870900209351018E-2</c:v>
                </c:pt>
                <c:pt idx="36" formatCode="0.0%">
                  <c:v>6.8769633933948596E-2</c:v>
                </c:pt>
                <c:pt idx="37" formatCode="0.0%">
                  <c:v>7.349703324999067E-2</c:v>
                </c:pt>
                <c:pt idx="38" formatCode="0.0%">
                  <c:v>6.7687020601937958E-2</c:v>
                </c:pt>
                <c:pt idx="39" formatCode="0.0%">
                  <c:v>7.1038911714946654E-2</c:v>
                </c:pt>
                <c:pt idx="40" formatCode="0.0%">
                  <c:v>3.9754085794008527E-2</c:v>
                </c:pt>
                <c:pt idx="41" formatCode="0.0%">
                  <c:v>3.6536526257419238E-2</c:v>
                </c:pt>
                <c:pt idx="42" formatCode="0.0%">
                  <c:v>2.4718164670790015E-2</c:v>
                </c:pt>
                <c:pt idx="43" formatCode="0.0%">
                  <c:v>1.885378878348843E-2</c:v>
                </c:pt>
                <c:pt idx="44" formatCode="0.0%">
                  <c:v>6.3485876828404493E-3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07-4D05-8BF6-A921DDC7C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lineChart>
        <c:grouping val="standard"/>
        <c:varyColors val="0"/>
        <c:ser>
          <c:idx val="0"/>
          <c:order val="0"/>
          <c:tx>
            <c:strRef>
              <c:f>'Datenquellen csi'!$L$1</c:f>
              <c:strCache>
                <c:ptCount val="1"/>
                <c:pt idx="0">
                  <c:v>Anzahl der COVID19-Fälle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'Datenquellen csi'!$L$2:$L$46</c:f>
              <c:numCache>
                <c:formatCode>#,##0</c:formatCode>
                <c:ptCount val="45"/>
                <c:pt idx="0">
                  <c:v>145470</c:v>
                </c:pt>
                <c:pt idx="1">
                  <c:v>118926</c:v>
                </c:pt>
                <c:pt idx="2">
                  <c:v>95541</c:v>
                </c:pt>
                <c:pt idx="3">
                  <c:v>78118</c:v>
                </c:pt>
                <c:pt idx="4">
                  <c:v>64571</c:v>
                </c:pt>
                <c:pt idx="5">
                  <c:v>50801</c:v>
                </c:pt>
                <c:pt idx="6">
                  <c:v>52404</c:v>
                </c:pt>
                <c:pt idx="7">
                  <c:v>56361</c:v>
                </c:pt>
                <c:pt idx="8">
                  <c:v>58372</c:v>
                </c:pt>
                <c:pt idx="9">
                  <c:v>71308</c:v>
                </c:pt>
                <c:pt idx="10">
                  <c:v>92598</c:v>
                </c:pt>
                <c:pt idx="11">
                  <c:v>116271</c:v>
                </c:pt>
                <c:pt idx="12">
                  <c:v>110102</c:v>
                </c:pt>
                <c:pt idx="13">
                  <c:v>118258</c:v>
                </c:pt>
                <c:pt idx="14">
                  <c:v>142032</c:v>
                </c:pt>
                <c:pt idx="15">
                  <c:v>144768</c:v>
                </c:pt>
                <c:pt idx="16">
                  <c:v>124851</c:v>
                </c:pt>
                <c:pt idx="17">
                  <c:v>101013</c:v>
                </c:pt>
                <c:pt idx="18">
                  <c:v>70862</c:v>
                </c:pt>
                <c:pt idx="19">
                  <c:v>52745</c:v>
                </c:pt>
                <c:pt idx="20">
                  <c:v>29898</c:v>
                </c:pt>
                <c:pt idx="21">
                  <c:v>20713</c:v>
                </c:pt>
                <c:pt idx="22">
                  <c:v>14035</c:v>
                </c:pt>
                <c:pt idx="23">
                  <c:v>7254</c:v>
                </c:pt>
                <c:pt idx="24">
                  <c:v>4809</c:v>
                </c:pt>
                <c:pt idx="25">
                  <c:v>4344</c:v>
                </c:pt>
                <c:pt idx="26">
                  <c:v>5562</c:v>
                </c:pt>
                <c:pt idx="27">
                  <c:v>9070</c:v>
                </c:pt>
                <c:pt idx="28">
                  <c:v>12577</c:v>
                </c:pt>
                <c:pt idx="29">
                  <c:v>15436</c:v>
                </c:pt>
                <c:pt idx="30">
                  <c:v>22956</c:v>
                </c:pt>
                <c:pt idx="31">
                  <c:v>30082</c:v>
                </c:pt>
                <c:pt idx="32">
                  <c:v>45326</c:v>
                </c:pt>
                <c:pt idx="33" formatCode="General">
                  <c:v>66327</c:v>
                </c:pt>
                <c:pt idx="34" formatCode="General">
                  <c:v>74676</c:v>
                </c:pt>
                <c:pt idx="35" formatCode="General">
                  <c:v>71650</c:v>
                </c:pt>
                <c:pt idx="36" formatCode="General">
                  <c:v>61437</c:v>
                </c:pt>
                <c:pt idx="37" formatCode="General">
                  <c:v>53594</c:v>
                </c:pt>
                <c:pt idx="38" formatCode="General">
                  <c:v>56451</c:v>
                </c:pt>
                <c:pt idx="39" formatCode="General">
                  <c:v>57926</c:v>
                </c:pt>
                <c:pt idx="40" formatCode="General">
                  <c:v>65226</c:v>
                </c:pt>
                <c:pt idx="41" formatCode="General">
                  <c:v>97382</c:v>
                </c:pt>
                <c:pt idx="42" formatCode="General">
                  <c:v>136782</c:v>
                </c:pt>
                <c:pt idx="43" formatCode="General">
                  <c:v>177524</c:v>
                </c:pt>
                <c:pt idx="44" formatCode="General">
                  <c:v>266831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07-4D05-8BF6-A921DDC7C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838784"/>
        <c:axId val="1291839440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tickLblSkip val="2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12918394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1838784"/>
        <c:crosses val="max"/>
        <c:crossBetween val="between"/>
      </c:valAx>
      <c:catAx>
        <c:axId val="1291838784"/>
        <c:scaling>
          <c:orientation val="minMax"/>
        </c:scaling>
        <c:delete val="1"/>
        <c:axPos val="b"/>
        <c:majorTickMark val="out"/>
        <c:minorTickMark val="none"/>
        <c:tickLblPos val="nextTo"/>
        <c:crossAx val="1291839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0.87972</cdr:x>
      <cdr:y>0.1716</cdr:y>
    </cdr:from>
    <cdr:to>
      <cdr:x>0.91597</cdr:x>
      <cdr:y>0.69115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78FA3892-1BD5-461D-8829-CA86AC91027C}"/>
            </a:ext>
          </a:extLst>
        </cdr:cNvPr>
        <cdr:cNvSpPr/>
      </cdr:nvSpPr>
      <cdr:spPr>
        <a:xfrm xmlns:a="http://schemas.openxmlformats.org/drawingml/2006/main">
          <a:off x="6125317" y="469099"/>
          <a:ext cx="252401" cy="14202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58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A505-803F-4B45-A171-109AFE994693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564-5111-4580-BBFC-36302146BA2B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F5F56-D7B6-472E-90B9-D2ABDFCC9982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E74BF9-AD66-4DF1-B1A6-9FF4088A8728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5228-3034-4BBF-92A7-95EB3F5B120A}" type="datetime1">
              <a:rPr lang="de-DE" smtClean="0"/>
              <a:t>24.11.2021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D25C-353A-4036-95D7-C241491C5B56}" type="datetime1">
              <a:rPr lang="de-DE" smtClean="0"/>
              <a:t>24.11.2021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1734-03B1-457A-ABFF-BE99F01BBE71}" type="datetime1">
              <a:rPr lang="de-DE" smtClean="0"/>
              <a:t>24.11.2021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A208-CBAD-48B3-98E8-67B5A73FD06D}" type="datetime1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24FB-BA8B-4D53-84D3-58FBAC396AF5}" type="datetime1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84D8AFEB-276F-46A2-B9AA-6EE7DBAB40F7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IMS SC2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VOC/VOI/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FG17</a:t>
            </a:r>
            <a:br>
              <a:rPr lang="de-DE" dirty="0"/>
            </a:br>
            <a:r>
              <a:rPr lang="de-DE" sz="1600" i="1" dirty="0"/>
              <a:t>Berlin, 24.11.2021</a:t>
            </a:r>
            <a:endParaRPr lang="de-DE" i="1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BFAA-24AD-4271-8767-C00D07F68E42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C1E-715E-4CE7-B4D7-C78B8FF5F877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05873"/>
              </p:ext>
            </p:extLst>
          </p:nvPr>
        </p:nvGraphicFramePr>
        <p:xfrm>
          <a:off x="355555" y="1324979"/>
          <a:ext cx="7753395" cy="2933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4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957752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958627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958627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958627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1810492591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47562936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28099809"/>
                    </a:ext>
                  </a:extLst>
                </a:gridCol>
                <a:gridCol w="802427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</a:tblGrid>
              <a:tr h="28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Genomsequenzierung (IMS Stichprobe)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RKI-Testzahl-erfassung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B.1.1.7 (Alpha)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B.1.351 (Beta)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P.1 (Gamma)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B.1.621 </a:t>
                      </a:r>
                      <a:b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C.37 </a:t>
                      </a:r>
                      <a:b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(Lambda)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0308ACF-E8BD-4C7A-A025-2C0C5116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FCC8E539-E458-49D7-AAD1-6FBA9FC20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35" y="560785"/>
            <a:ext cx="5976739" cy="434671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B702-5FBE-424C-9E9D-DC8FE8E82801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3" y="68984"/>
            <a:ext cx="7983646" cy="714291"/>
          </a:xfrm>
        </p:spPr>
        <p:txBody>
          <a:bodyPr/>
          <a:lstStyle/>
          <a:p>
            <a:r>
              <a:rPr lang="de-DE" dirty="0"/>
              <a:t>Linien und Sublinien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4A493B-E466-4F10-AC0A-3026CF6F41B0}"/>
              </a:ext>
            </a:extLst>
          </p:cNvPr>
          <p:cNvSpPr txBox="1"/>
          <p:nvPr/>
        </p:nvSpPr>
        <p:spPr>
          <a:xfrm>
            <a:off x="7648965" y="1183335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B.1.617.2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5654A2-04E5-4E6D-AA35-9A135BD5CB12}"/>
              </a:ext>
            </a:extLst>
          </p:cNvPr>
          <p:cNvSpPr txBox="1"/>
          <p:nvPr/>
        </p:nvSpPr>
        <p:spPr>
          <a:xfrm>
            <a:off x="3874655" y="124151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C13069-9C12-4B18-A31A-18A66803BF19}"/>
              </a:ext>
            </a:extLst>
          </p:cNvPr>
          <p:cNvSpPr txBox="1"/>
          <p:nvPr/>
        </p:nvSpPr>
        <p:spPr>
          <a:xfrm>
            <a:off x="7650326" y="3747967"/>
            <a:ext cx="73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AY.4.2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121A5A-38EC-4DAA-8B4C-47A294C2483B}"/>
              </a:ext>
            </a:extLst>
          </p:cNvPr>
          <p:cNvSpPr txBox="1"/>
          <p:nvPr/>
        </p:nvSpPr>
        <p:spPr>
          <a:xfrm>
            <a:off x="7695195" y="1940991"/>
            <a:ext cx="6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AY.43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01DC6F-25B3-404F-A367-F36D843C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8C35C53-6811-4FE9-AEE2-E1C28C4E7850}"/>
              </a:ext>
            </a:extLst>
          </p:cNvPr>
          <p:cNvCxnSpPr>
            <a:cxnSpLocks/>
          </p:cNvCxnSpPr>
          <p:nvPr/>
        </p:nvCxnSpPr>
        <p:spPr>
          <a:xfrm>
            <a:off x="7241579" y="1376101"/>
            <a:ext cx="453616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55AB831-97F7-4507-A960-3813B79213D7}"/>
              </a:ext>
            </a:extLst>
          </p:cNvPr>
          <p:cNvCxnSpPr>
            <a:cxnSpLocks/>
          </p:cNvCxnSpPr>
          <p:nvPr/>
        </p:nvCxnSpPr>
        <p:spPr>
          <a:xfrm>
            <a:off x="7253702" y="2135451"/>
            <a:ext cx="453616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B0F3413-9BE6-416C-929C-B2A0C46C58E9}"/>
              </a:ext>
            </a:extLst>
          </p:cNvPr>
          <p:cNvCxnSpPr>
            <a:cxnSpLocks/>
          </p:cNvCxnSpPr>
          <p:nvPr/>
        </p:nvCxnSpPr>
        <p:spPr>
          <a:xfrm>
            <a:off x="7280982" y="3932634"/>
            <a:ext cx="367983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5B56ED7-15E1-40B5-8128-172623ECD65B}"/>
              </a:ext>
            </a:extLst>
          </p:cNvPr>
          <p:cNvSpPr txBox="1"/>
          <p:nvPr/>
        </p:nvSpPr>
        <p:spPr>
          <a:xfrm>
            <a:off x="7700209" y="3067084"/>
            <a:ext cx="56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AY.4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884C15E-21E4-4BD3-93A7-290C1B1EC638}"/>
              </a:ext>
            </a:extLst>
          </p:cNvPr>
          <p:cNvCxnSpPr>
            <a:cxnSpLocks/>
          </p:cNvCxnSpPr>
          <p:nvPr/>
        </p:nvCxnSpPr>
        <p:spPr>
          <a:xfrm>
            <a:off x="7258716" y="3261544"/>
            <a:ext cx="453616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567689-1696-4AF2-9A4F-EEBA42A6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53E9A57-535F-4D25-8F80-53C2D3511B1F}"/>
              </a:ext>
            </a:extLst>
          </p:cNvPr>
          <p:cNvSpPr txBox="1"/>
          <p:nvPr/>
        </p:nvSpPr>
        <p:spPr>
          <a:xfrm>
            <a:off x="7666999" y="4043754"/>
            <a:ext cx="6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bg1">
                    <a:lumMod val="50000"/>
                  </a:schemeClr>
                </a:solidFill>
              </a:rPr>
              <a:t>AY.33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406ACD3-6CAE-415E-8B03-2C37DF0A2B17}"/>
              </a:ext>
            </a:extLst>
          </p:cNvPr>
          <p:cNvCxnSpPr>
            <a:cxnSpLocks/>
          </p:cNvCxnSpPr>
          <p:nvPr/>
        </p:nvCxnSpPr>
        <p:spPr>
          <a:xfrm>
            <a:off x="7297655" y="4228421"/>
            <a:ext cx="367983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29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74637"/>
            <a:ext cx="1860421" cy="273844"/>
          </a:xfrm>
        </p:spPr>
        <p:txBody>
          <a:bodyPr/>
          <a:lstStyle/>
          <a:p>
            <a:fld id="{CD87E5EE-9D13-4FDD-8ACC-59A6AE98B292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774637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Variant unter Beobachtung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9AD1420-7990-46C3-B7DE-DBF153CA2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22931"/>
              </p:ext>
            </p:extLst>
          </p:nvPr>
        </p:nvGraphicFramePr>
        <p:xfrm>
          <a:off x="579060" y="2021618"/>
          <a:ext cx="4074855" cy="1463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941">
                  <a:extLst>
                    <a:ext uri="{9D8B030D-6E8A-4147-A177-3AD203B41FA5}">
                      <a16:colId xmlns:a16="http://schemas.microsoft.com/office/drawing/2014/main" val="1209752020"/>
                    </a:ext>
                  </a:extLst>
                </a:gridCol>
                <a:gridCol w="825453">
                  <a:extLst>
                    <a:ext uri="{9D8B030D-6E8A-4147-A177-3AD203B41FA5}">
                      <a16:colId xmlns:a16="http://schemas.microsoft.com/office/drawing/2014/main" val="3791308185"/>
                    </a:ext>
                  </a:extLst>
                </a:gridCol>
                <a:gridCol w="825453">
                  <a:extLst>
                    <a:ext uri="{9D8B030D-6E8A-4147-A177-3AD203B41FA5}">
                      <a16:colId xmlns:a16="http://schemas.microsoft.com/office/drawing/2014/main" val="1597711670"/>
                    </a:ext>
                  </a:extLst>
                </a:gridCol>
                <a:gridCol w="832004">
                  <a:extLst>
                    <a:ext uri="{9D8B030D-6E8A-4147-A177-3AD203B41FA5}">
                      <a16:colId xmlns:a16="http://schemas.microsoft.com/office/drawing/2014/main" val="127723187"/>
                    </a:ext>
                  </a:extLst>
                </a:gridCol>
                <a:gridCol w="832004">
                  <a:extLst>
                    <a:ext uri="{9D8B030D-6E8A-4147-A177-3AD203B41FA5}">
                      <a16:colId xmlns:a16="http://schemas.microsoft.com/office/drawing/2014/main" val="3322000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variant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</a:t>
                      </a: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2169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AY.4.2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AY.4.2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AY33*</a:t>
                      </a:r>
                      <a:b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AY.33*</a:t>
                      </a:r>
                      <a:b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4019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642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978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397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74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0,8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357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0,8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144151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2625D6D-B398-4BBA-A72E-57B5326454C1}"/>
              </a:ext>
            </a:extLst>
          </p:cNvPr>
          <p:cNvSpPr txBox="1"/>
          <p:nvPr/>
        </p:nvSpPr>
        <p:spPr>
          <a:xfrm>
            <a:off x="457199" y="1138444"/>
            <a:ext cx="419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IMS-Genomsequenzierung </a:t>
            </a:r>
            <a:br>
              <a:rPr lang="de-DE" dirty="0"/>
            </a:br>
            <a:r>
              <a:rPr lang="de-DE" sz="1400" dirty="0"/>
              <a:t>(alle Datensätze)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0E94CF5-4B1E-40EB-9797-0B69C0FABADD}"/>
              </a:ext>
            </a:extLst>
          </p:cNvPr>
          <p:cNvSpPr/>
          <p:nvPr/>
        </p:nvSpPr>
        <p:spPr>
          <a:xfrm>
            <a:off x="3020994" y="3465177"/>
            <a:ext cx="972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* w/o E484K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38F4D5-A267-430A-A910-8A2F8C269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691" y="191757"/>
            <a:ext cx="2937141" cy="4759985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C50A53F-B7C8-4E0A-86BB-7BC4527F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68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525704" y="130083"/>
            <a:ext cx="8092592" cy="323165"/>
          </a:xfrm>
        </p:spPr>
        <p:txBody>
          <a:bodyPr/>
          <a:lstStyle/>
          <a:p>
            <a:r>
              <a:rPr lang="de-DE" sz="2800" dirty="0"/>
              <a:t>Delta + S: N501Y Mutation</a:t>
            </a:r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id="{028599ED-7974-5F47-9443-C255779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fld id="{1BA1A5EA-38A2-4A13-A2EB-89C3C117C198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34" name="Foliennummernplatzhalter 3">
            <a:extLst>
              <a:ext uri="{FF2B5EF4-FFF2-40B4-BE49-F238E27FC236}">
                <a16:creationId xmlns:a16="http://schemas.microsoft.com/office/drawing/2014/main" id="{56DD5060-FB69-AF43-9C36-AA34BA45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35" name="Fußzeilenplatzhalter 2">
            <a:extLst>
              <a:ext uri="{FF2B5EF4-FFF2-40B4-BE49-F238E27FC236}">
                <a16:creationId xmlns:a16="http://schemas.microsoft.com/office/drawing/2014/main" id="{459E3398-225A-284F-BEA2-4B39FF5A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2895600" cy="273844"/>
          </a:xfrm>
        </p:spPr>
        <p:txBody>
          <a:bodyPr/>
          <a:lstStyle/>
          <a:p>
            <a:r>
              <a:rPr lang="de-DE" dirty="0"/>
              <a:t>IMS SC2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65554D-D787-444E-A5AB-D43711626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6" y="453248"/>
            <a:ext cx="5000532" cy="277786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C132419-1C72-457B-BE75-721FAD697468}"/>
              </a:ext>
            </a:extLst>
          </p:cNvPr>
          <p:cNvSpPr txBox="1"/>
          <p:nvPr/>
        </p:nvSpPr>
        <p:spPr>
          <a:xfrm>
            <a:off x="3954147" y="575888"/>
            <a:ext cx="123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 = 184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602AE-8795-4C68-B592-BE29FF8DF37A}"/>
              </a:ext>
            </a:extLst>
          </p:cNvPr>
          <p:cNvSpPr txBox="1"/>
          <p:nvPr/>
        </p:nvSpPr>
        <p:spPr>
          <a:xfrm>
            <a:off x="328542" y="3235356"/>
            <a:ext cx="4742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/>
              <a:t>23 verschiedene Sublinien zugeordnet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27 Fälle aus HH, sonst 1-7 Fälle pro LK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29/102 Fälle in Ausbrüchen, max. =5, median=1</a:t>
            </a:r>
          </a:p>
          <a:p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24374E-1781-4A2C-AE1C-387C5CCA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279" y="653372"/>
            <a:ext cx="3258383" cy="2777865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15C31AAB-BB74-403F-A529-14C31ECEE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30769"/>
              </p:ext>
            </p:extLst>
          </p:nvPr>
        </p:nvGraphicFramePr>
        <p:xfrm>
          <a:off x="5567279" y="3511377"/>
          <a:ext cx="2991900" cy="9637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68739">
                  <a:extLst>
                    <a:ext uri="{9D8B030D-6E8A-4147-A177-3AD203B41FA5}">
                      <a16:colId xmlns:a16="http://schemas.microsoft.com/office/drawing/2014/main" val="2871805546"/>
                    </a:ext>
                  </a:extLst>
                </a:gridCol>
                <a:gridCol w="782877">
                  <a:extLst>
                    <a:ext uri="{9D8B030D-6E8A-4147-A177-3AD203B41FA5}">
                      <a16:colId xmlns:a16="http://schemas.microsoft.com/office/drawing/2014/main" val="2797965934"/>
                    </a:ext>
                  </a:extLst>
                </a:gridCol>
                <a:gridCol w="1340284">
                  <a:extLst>
                    <a:ext uri="{9D8B030D-6E8A-4147-A177-3AD203B41FA5}">
                      <a16:colId xmlns:a16="http://schemas.microsoft.com/office/drawing/2014/main" val="279201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B.1.617.2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(n=21.671)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Delta+N501Y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(n=102)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414704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Altersmedian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37,5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891048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Hospitalisierung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7,2%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6,9%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920809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Verstorben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0,9%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153762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Vaccinated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19,4%%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25,4%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879455754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BF34FB96-E7A6-4F67-95BE-411FF0B57FB3}"/>
              </a:ext>
            </a:extLst>
          </p:cNvPr>
          <p:cNvSpPr/>
          <p:nvPr/>
        </p:nvSpPr>
        <p:spPr>
          <a:xfrm>
            <a:off x="2223370" y="2972893"/>
            <a:ext cx="1258866" cy="2024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31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411D-FEF6-4F7C-BBBF-5D3E513C9A6A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0"/>
            <a:ext cx="7983646" cy="714291"/>
          </a:xfrm>
        </p:spPr>
        <p:txBody>
          <a:bodyPr/>
          <a:lstStyle/>
          <a:p>
            <a:r>
              <a:rPr lang="de-DE" dirty="0"/>
              <a:t>Anteile der Genomsequenzierung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59224"/>
              </p:ext>
            </p:extLst>
          </p:nvPr>
        </p:nvGraphicFramePr>
        <p:xfrm>
          <a:off x="7156993" y="937767"/>
          <a:ext cx="1790157" cy="39414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96719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596719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596719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</a:t>
                      </a:r>
                      <a:br>
                        <a:rPr lang="de-DE" sz="1100" u="none" strike="noStrike" dirty="0">
                          <a:effectLst/>
                        </a:rPr>
                      </a:br>
                      <a:r>
                        <a:rPr lang="de-DE" sz="1100" u="none" strike="noStrike" dirty="0">
                          <a:effectLst/>
                        </a:rPr>
                        <a:t>in %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Stich-probe</a:t>
                      </a:r>
                      <a:br>
                        <a:rPr lang="de-DE" sz="1100" u="none" strike="noStrike" dirty="0">
                          <a:effectLst/>
                        </a:rPr>
                      </a:br>
                      <a:r>
                        <a:rPr lang="de-DE" sz="1100" u="none" strike="noStrike" dirty="0">
                          <a:effectLst/>
                        </a:rPr>
                        <a:t>in 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9196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721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457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823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6737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2716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211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 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3423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4922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038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509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9158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622099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C1006-74FD-4A93-AB51-B842C1AE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B3107E2-9881-48A7-B1E2-49C9E3EA9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660441"/>
              </p:ext>
            </p:extLst>
          </p:nvPr>
        </p:nvGraphicFramePr>
        <p:xfrm>
          <a:off x="65349" y="939272"/>
          <a:ext cx="6930501" cy="268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2C7A46-BFC3-4463-B302-387E75D1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EA509B5-3EC3-4109-9FCB-D4779BC6F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66492"/>
              </p:ext>
            </p:extLst>
          </p:nvPr>
        </p:nvGraphicFramePr>
        <p:xfrm>
          <a:off x="628031" y="3849195"/>
          <a:ext cx="2428240" cy="6267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4870">
                  <a:extLst>
                    <a:ext uri="{9D8B030D-6E8A-4147-A177-3AD203B41FA5}">
                      <a16:colId xmlns:a16="http://schemas.microsoft.com/office/drawing/2014/main" val="2978220879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875254150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614769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000" dirty="0">
                          <a:effectLst/>
                        </a:rPr>
                        <a:t>Zeitraum </a:t>
                      </a:r>
                      <a:endParaRPr lang="de-DE" sz="1200" dirty="0">
                        <a:effectLst/>
                        <a:latin typeface="Scala Sans OT" panose="020B05040301010201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000">
                          <a:effectLst/>
                        </a:rPr>
                        <a:t>Stichprobe</a:t>
                      </a:r>
                      <a:endParaRPr lang="de-DE" sz="1200">
                        <a:effectLst/>
                        <a:latin typeface="Scala Sans OT" panose="020B05040301010201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000" dirty="0">
                          <a:effectLst/>
                        </a:rPr>
                        <a:t>Global</a:t>
                      </a:r>
                      <a:endParaRPr lang="de-DE" sz="1200" dirty="0">
                        <a:effectLst/>
                        <a:latin typeface="Scala Sans OT" panose="020B05040301010201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5647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000" dirty="0">
                          <a:effectLst/>
                        </a:rPr>
                        <a:t>KW44</a:t>
                      </a:r>
                      <a:endParaRPr lang="de-DE" sz="1200" dirty="0">
                        <a:effectLst/>
                        <a:latin typeface="Scala Sans OT" panose="020B05040301010201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000" dirty="0">
                          <a:effectLst/>
                        </a:rPr>
                        <a:t>3.394</a:t>
                      </a:r>
                      <a:endParaRPr lang="de-DE" sz="1200" dirty="0">
                        <a:effectLst/>
                        <a:latin typeface="Scala Sans OT" panose="020B05040301010201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000" dirty="0">
                          <a:effectLst/>
                        </a:rPr>
                        <a:t>8.860</a:t>
                      </a:r>
                      <a:endParaRPr lang="de-DE" sz="1200" dirty="0">
                        <a:effectLst/>
                        <a:latin typeface="Scala Sans OT" panose="020B05040301010201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13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000">
                          <a:effectLst/>
                        </a:rPr>
                        <a:t>KW45</a:t>
                      </a:r>
                      <a:endParaRPr lang="de-DE" sz="1200">
                        <a:effectLst/>
                        <a:latin typeface="Scala Sans OT" panose="020B05040301010201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000" dirty="0">
                          <a:effectLst/>
                        </a:rPr>
                        <a:t>1.714</a:t>
                      </a:r>
                      <a:endParaRPr lang="de-DE" sz="1200" dirty="0">
                        <a:effectLst/>
                        <a:latin typeface="Scala Sans OT" panose="020B05040301010201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000" dirty="0">
                          <a:effectLst/>
                        </a:rPr>
                        <a:t>5.123</a:t>
                      </a:r>
                      <a:endParaRPr lang="de-DE" sz="1200" dirty="0">
                        <a:effectLst/>
                        <a:latin typeface="Scala Sans OT" panose="020B05040301010201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865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000">
                          <a:effectLst/>
                        </a:rPr>
                        <a:t>KW41-KW45</a:t>
                      </a:r>
                      <a:endParaRPr lang="de-DE" sz="1200">
                        <a:effectLst/>
                        <a:latin typeface="Scala Sans OT" panose="020B05040301010201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136.378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341.853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36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19F93A-F8AA-4C64-8550-980BB03C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327B-0BAA-487A-8428-A28B8837CC7C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AAC6DD-0E11-4EB2-AA2F-7BD12795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77652E4-AE81-40D9-A719-152D0865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4604"/>
            <a:ext cx="7983646" cy="714291"/>
          </a:xfrm>
        </p:spPr>
        <p:txBody>
          <a:bodyPr/>
          <a:lstStyle/>
          <a:p>
            <a:pPr algn="ctr"/>
            <a:r>
              <a:rPr lang="de-DE" dirty="0"/>
              <a:t>extra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FEAA54-8D32-40FD-97CA-A431A777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64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74B3A9-66FC-40CC-92BC-9377F0BC9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129" y="563218"/>
            <a:ext cx="7983646" cy="4036773"/>
          </a:xfrm>
        </p:spPr>
        <p:txBody>
          <a:bodyPr>
            <a:normAutofit/>
          </a:bodyPr>
          <a:lstStyle/>
          <a:p>
            <a:r>
              <a:rPr lang="de-DE" sz="1600" dirty="0"/>
              <a:t>Charakteristische Mutation: Y145H+A222V</a:t>
            </a:r>
          </a:p>
          <a:p>
            <a:r>
              <a:rPr lang="de-DE" sz="1600" dirty="0"/>
              <a:t>Sequenzen: 620, Anteil in KW27-42: 0,1-1,2%;  KW43: 0,9%)</a:t>
            </a:r>
          </a:p>
          <a:p>
            <a:r>
              <a:rPr lang="de-DE" sz="16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7F68AA-A852-4746-B720-1BBDF9DA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CB908C-4A1F-451B-8156-455E929F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-3782"/>
            <a:ext cx="7983646" cy="714291"/>
          </a:xfrm>
        </p:spPr>
        <p:txBody>
          <a:bodyPr/>
          <a:lstStyle/>
          <a:p>
            <a:r>
              <a:rPr lang="de-DE" sz="2400" dirty="0"/>
              <a:t>Delta </a:t>
            </a:r>
            <a:r>
              <a:rPr lang="de-DE" sz="2400" dirty="0" err="1"/>
              <a:t>with</a:t>
            </a:r>
            <a:r>
              <a:rPr lang="de-DE" sz="2400" dirty="0"/>
              <a:t> Y145H+A222V (AY.4.2) </a:t>
            </a:r>
            <a:r>
              <a:rPr lang="de-DE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(aka. Delta+ UK)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CE7898D-4375-4001-A1F2-7E4202662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81041"/>
              </p:ext>
            </p:extLst>
          </p:nvPr>
        </p:nvGraphicFramePr>
        <p:xfrm>
          <a:off x="679292" y="1495049"/>
          <a:ext cx="3495900" cy="9637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68739">
                  <a:extLst>
                    <a:ext uri="{9D8B030D-6E8A-4147-A177-3AD203B41FA5}">
                      <a16:colId xmlns:a16="http://schemas.microsoft.com/office/drawing/2014/main" val="2871805546"/>
                    </a:ext>
                  </a:extLst>
                </a:gridCol>
                <a:gridCol w="782877">
                  <a:extLst>
                    <a:ext uri="{9D8B030D-6E8A-4147-A177-3AD203B41FA5}">
                      <a16:colId xmlns:a16="http://schemas.microsoft.com/office/drawing/2014/main" val="2797965934"/>
                    </a:ext>
                  </a:extLst>
                </a:gridCol>
                <a:gridCol w="1340284">
                  <a:extLst>
                    <a:ext uri="{9D8B030D-6E8A-4147-A177-3AD203B41FA5}">
                      <a16:colId xmlns:a16="http://schemas.microsoft.com/office/drawing/2014/main" val="2792019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785975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B.1.617.2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(n=17,534)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AY.4.2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(n=142)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p-</a:t>
                      </a:r>
                      <a:r>
                        <a:rPr lang="de-DE" sz="1000" u="none" strike="noStrike" dirty="0" err="1">
                          <a:effectLst/>
                        </a:rPr>
                        <a:t>value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/>
                </a:tc>
                <a:extLst>
                  <a:ext uri="{0D108BD9-81ED-4DB2-BD59-A6C34878D82A}">
                    <a16:rowId xmlns:a16="http://schemas.microsoft.com/office/drawing/2014/main" val="414704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Altersmedian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36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891048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Hospitalisierung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6,14%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10%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0,07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920809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Verstorben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0,66%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2,4% (KW41 : 3,19%)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u="none" strike="noStrike" dirty="0">
                          <a:effectLst/>
                        </a:rPr>
                        <a:t>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153762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Vaccinated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20,4%%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20,5%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879455754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21A5BB-0FA5-4CBD-B6D9-4FAD296F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B07-2742-4FF0-A94C-A4912E3B248E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DB0A9F8-1B82-4A67-A6DF-2E64F545D01F}"/>
              </a:ext>
            </a:extLst>
          </p:cNvPr>
          <p:cNvSpPr/>
          <p:nvPr/>
        </p:nvSpPr>
        <p:spPr>
          <a:xfrm>
            <a:off x="618225" y="1134787"/>
            <a:ext cx="1160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Stand 09.11.21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411223-08D9-4790-8C92-AE2075AD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13" y="1411786"/>
            <a:ext cx="3119242" cy="3665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44D7DC6-F26B-4C1F-89EB-CD84BE66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7" y="2684752"/>
            <a:ext cx="5257605" cy="2301544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9CAB7E-0972-44C9-8FF6-2E0AA751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11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349C056-127A-4C93-9A8C-1E7E1F625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05" y="494212"/>
            <a:ext cx="6392770" cy="4649288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B38F-9DB8-4088-ADA2-D83DE0BE3A85}" type="datetime1">
              <a:rPr lang="de-DE" smtClean="0"/>
              <a:t>24.11.2021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3" y="68984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4A493B-E466-4F10-AC0A-3026CF6F41B0}"/>
              </a:ext>
            </a:extLst>
          </p:cNvPr>
          <p:cNvSpPr txBox="1"/>
          <p:nvPr/>
        </p:nvSpPr>
        <p:spPr>
          <a:xfrm>
            <a:off x="6290089" y="1241513"/>
            <a:ext cx="68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Delta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5654A2-04E5-4E6D-AA35-9A135BD5CB12}"/>
              </a:ext>
            </a:extLst>
          </p:cNvPr>
          <p:cNvSpPr txBox="1"/>
          <p:nvPr/>
        </p:nvSpPr>
        <p:spPr>
          <a:xfrm>
            <a:off x="3874655" y="124151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C13069-9C12-4B18-A31A-18A66803BF19}"/>
              </a:ext>
            </a:extLst>
          </p:cNvPr>
          <p:cNvSpPr txBox="1"/>
          <p:nvPr/>
        </p:nvSpPr>
        <p:spPr>
          <a:xfrm>
            <a:off x="3872962" y="3659048"/>
            <a:ext cx="60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Beta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121A5A-38EC-4DAA-8B4C-47A294C2483B}"/>
              </a:ext>
            </a:extLst>
          </p:cNvPr>
          <p:cNvSpPr txBox="1"/>
          <p:nvPr/>
        </p:nvSpPr>
        <p:spPr>
          <a:xfrm>
            <a:off x="5457486" y="3693043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Gamma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B9396E1-0D1F-4F9D-9453-280181AB3A33}"/>
              </a:ext>
            </a:extLst>
          </p:cNvPr>
          <p:cNvCxnSpPr>
            <a:cxnSpLocks/>
          </p:cNvCxnSpPr>
          <p:nvPr/>
        </p:nvCxnSpPr>
        <p:spPr>
          <a:xfrm flipV="1">
            <a:off x="3570905" y="3936389"/>
            <a:ext cx="369455" cy="4341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1D37C59-E465-455B-A69D-4B298A46D876}"/>
              </a:ext>
            </a:extLst>
          </p:cNvPr>
          <p:cNvCxnSpPr>
            <a:cxnSpLocks/>
          </p:cNvCxnSpPr>
          <p:nvPr/>
        </p:nvCxnSpPr>
        <p:spPr>
          <a:xfrm flipV="1">
            <a:off x="5080000" y="3932633"/>
            <a:ext cx="453616" cy="49966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01DC6F-25B3-404F-A367-F36D843C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7DF426-1485-493F-86DE-74C5A506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IMS SC2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Bildschirmpräsentation (16:9)</PresentationFormat>
  <Paragraphs>265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ＭＳ 明朝</vt:lpstr>
      <vt:lpstr>Scala Sans OT</vt:lpstr>
      <vt:lpstr>Times New Roman</vt:lpstr>
      <vt:lpstr>Wingdings</vt:lpstr>
      <vt:lpstr>Office-Design</vt:lpstr>
      <vt:lpstr>VOC/VOI/ in Deutschland  aktuelle Situation  </vt:lpstr>
      <vt:lpstr>Übersicht VOC/VOI in Erhebungssystemen</vt:lpstr>
      <vt:lpstr>Linien und Sublinien</vt:lpstr>
      <vt:lpstr>Variant unter Beobachtung</vt:lpstr>
      <vt:lpstr>Delta + S: N501Y Mutation</vt:lpstr>
      <vt:lpstr>Anteile der Genomsequenzierung</vt:lpstr>
      <vt:lpstr>extra</vt:lpstr>
      <vt:lpstr>Delta with Y145H+A222V (AY.4.2) (aka. Delta+ UK)</vt:lpstr>
      <vt:lpstr>VOC /VOI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774</cp:revision>
  <dcterms:created xsi:type="dcterms:W3CDTF">2015-11-02T12:29:13Z</dcterms:created>
  <dcterms:modified xsi:type="dcterms:W3CDTF">2021-11-24T09:57:49Z</dcterms:modified>
</cp:coreProperties>
</file>