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6" r:id="rId2"/>
    <p:sldId id="588" r:id="rId3"/>
    <p:sldId id="578" r:id="rId4"/>
    <p:sldId id="655" r:id="rId5"/>
    <p:sldId id="656" r:id="rId6"/>
    <p:sldId id="657" r:id="rId7"/>
    <p:sldId id="658" r:id="rId8"/>
    <p:sldId id="659" r:id="rId9"/>
    <p:sldId id="661" r:id="rId10"/>
    <p:sldId id="638" r:id="rId11"/>
    <p:sldId id="642" r:id="rId1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EC7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7234" autoAdjust="0"/>
  </p:normalViewPr>
  <p:slideViewPr>
    <p:cSldViewPr snapToGrid="0" snapToObjects="1">
      <p:cViewPr varScale="1">
        <p:scale>
          <a:sx n="75" d="100"/>
          <a:sy n="75" d="100"/>
        </p:scale>
        <p:origin x="1560" y="5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sng" dirty="0"/>
              <a:t>KITAs:</a:t>
            </a:r>
            <a:r>
              <a:rPr lang="de-DE" dirty="0"/>
              <a:t> 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Seit </a:t>
            </a: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Oktober erneuter Anstieg; Verlauf ähnlich zum Vorjahr, aber etwa 2 Monate früher</a:t>
            </a:r>
          </a:p>
          <a:p>
            <a:pPr marL="171450" indent="-171450">
              <a:buFontTx/>
              <a:buChar char="-"/>
            </a:pPr>
            <a:r>
              <a:rPr lang="de-DE" dirty="0"/>
              <a:t>Anfang Nov etwa 3-mal mehr Ausbrüche als im Vorjahr zu dieser Zeit; Höchstniveau der 2.Welle erreicht</a:t>
            </a:r>
          </a:p>
          <a:p>
            <a:pPr marL="171450" indent="-171450">
              <a:buFontTx/>
              <a:buChar char="-"/>
            </a:pPr>
            <a:r>
              <a:rPr lang="de-DE" dirty="0"/>
              <a:t>Anteil AG 0-5 seit Aug zurückgegangen (von 63 auf 48%); AG 15+ nimmt zu</a:t>
            </a:r>
          </a:p>
          <a:p>
            <a:pPr marL="171450" indent="-171450">
              <a:buFontTx/>
              <a:buChar char="-"/>
            </a:pPr>
            <a:r>
              <a:rPr lang="de-DE" dirty="0"/>
              <a:t>Eckdaten der </a:t>
            </a:r>
            <a:r>
              <a:rPr lang="de-DE" b="1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Bisher 468 Ausbrüche für die letzten 4 Wochen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die meisten Ausbrüche in BW (n=78), SN (n=67)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Ausbruchsgröße: durchschnitt: 5 Fälle pro Ausbruch, median: 3 Fälle; (etwa 8% Ausbrüche &gt;=10 Fällen)</a:t>
            </a:r>
          </a:p>
          <a:p>
            <a:pPr marL="628650" lvl="1" indent="-171450">
              <a:buFontTx/>
              <a:buChar char="-"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u="sng" dirty="0"/>
              <a:t>Schulen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Ausbrüche steigen nach Herbstferien wieder sehr rasch an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In KW 45 neuer Höchstwert mit bisher 449 Ausbrüchen/Woche (Nachmeldungen möglich)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auch etwa 3-mal mehr Ausbrüche/Woche als im Vorjahr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Im Gegensatz zu Kitas deutlich über Niveau der 2. Welle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Überwiegend AG 6-10 in Schulausbrüchen übermittelt (51%; AG 11-14: 31%; AG 15-20: 11%, AG 21+: 7%)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Eckdaten der </a:t>
            </a:r>
            <a:r>
              <a:rPr lang="de-DE" b="1" dirty="0"/>
              <a:t>letzten 4 Wochen</a:t>
            </a:r>
            <a:r>
              <a:rPr lang="de-DE" dirty="0"/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dirty="0"/>
              <a:t>Bisher 1.265 Ausbrüche für die letzten 4 Wochen</a:t>
            </a:r>
            <a:endParaRPr lang="de-DE" dirty="0"/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Die meisten Ausbrüche in BW (n=236), NW (n=121)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Ausbruchsgröße: durchschnitt: 5 Fälle, median: 3 Fälle pro Ausbruch; etwa 9% der Ausbrüche mit &gt;=10 Fällen 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 in den einzelnen BL ähnlich, aber höher in BB (Durchschnitt: 10) und ST (Durchschnitt: 9)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(letzten 2 Wochen wegen Nachmeldungen nicht dargestellt)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Hospitalisierungen AG 0-5 in KW 44/2021 bei etwa 92 pro Woche (Vorjahr= 66)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hospitalisierter Kinder nimmt weiterhin ab und ist niedriger als im Vorjahr (etwa 2,3% vs. etwa 3,0%)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27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gesunken in 46. KW zur Vorwoche (5,3 %; Vorwoche: 6,1 %)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Im Vergleich zur Vorwoche: Rückgang </a:t>
            </a:r>
            <a:r>
              <a:rPr lang="de-DE" dirty="0" err="1"/>
              <a:t>swowohl</a:t>
            </a:r>
            <a:r>
              <a:rPr lang="de-DE" dirty="0"/>
              <a:t> bei Kindern als auch bei den Erwachsenen, Anstieg nur bei den 5- bis 14-Jährigen, bei Kleinkindern und 15-34 Jährigen deutlicher Rückgang</a:t>
            </a:r>
          </a:p>
          <a:p>
            <a:pPr marL="171450" indent="-171450">
              <a:buFontTx/>
              <a:buChar char="-"/>
            </a:pPr>
            <a:r>
              <a:rPr lang="de-DE" dirty="0"/>
              <a:t>Gesamt-ARE-Rate liegt in der 46. KW weiter im Bereich Saisons vor der Pandemie, aber deutlich höher als im Pandemiejahr 2020.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gesunken. In  46. KW: 1.550 (Vorwoche: 1.833)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bei 0-bis 4-Jährigen nähert sich durch den Rückgang wieder den Vorjahreswerten an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gesunken, insgesamt auf Niveau des Vorjahres aber deutlich höher als in vorpandemischen Saisons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den letzten Wochen Rückgang der Fallzahlen in AG 0 bis 4 Jahre, weiterhin hohes Niveau (61% der SARI-Fälle mit RSV-Diagnose, Vorwoche 70%, Peak scheint überschritten)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Altersgruppen ab 35 Jahre weiter höher als in Vorjahren, aber noch etwas niedriger als im Vorjahr in KW 46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35-59 einzige Altersgruppe mit weiterem Fallzahlanstieg, hohes Niveau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gesunken, insgesamt auf Niveau des Vorjahres aber deutlich höher als in vorpandemischen Saisons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den letzten Wochen Rückgang der Fallzahlen in AG 0 bis 4 Jahre, weiterhin hohes Niveau (61% der SARI-Fälle mit RSV-Diagnose, Vorwoche 70%, Peak scheint überschritten)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Altersgruppen ab 35 Jahre weiter höher als in Vorjahren, aber noch etwas niedriger als im Vorjahr in KW 46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35-59 einzige Altersgruppe mit weiterem Fallzahlanstieg, hohes Niveau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bei Hospitalisierungen seit KW 41 kontinuierlich ansteigend; Anteil COVID-19 an Intensiv ist wieder (fast) auf Peak-Niveau (2. und 3. Welle, ging bis max. 88%)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COVID-19 an SARI 48% (KW 45: 39%)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80% (KW 45: 68%)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1" dirty="0">
                <a:sym typeface="Wingdings" panose="05000000000000000000" pitchFamily="2" charset="2"/>
              </a:rPr>
              <a:t>Anzahl SARI-COVID seit einigen Wochen stabil (sowohl insgesamt als auch mit Intensivbehandlung)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0" dirty="0">
                <a:sym typeface="Wingdings" panose="05000000000000000000" pitchFamily="2" charset="2"/>
              </a:rPr>
              <a:t>S:\Projekte\FG36_INV_ICOSARI\Arbeitsordner\Wochenbericht\Wochenbericht_allVWD.xlsx - </a:t>
            </a:r>
            <a:r>
              <a:rPr lang="de-DE" b="0" dirty="0" err="1">
                <a:sym typeface="Wingdings" panose="05000000000000000000" pitchFamily="2" charset="2"/>
              </a:rPr>
              <a:t>Anteil_COVID</a:t>
            </a:r>
            <a:r>
              <a:rPr lang="de-DE" b="0" dirty="0">
                <a:sym typeface="Wingdings" panose="05000000000000000000" pitchFamily="2" charset="2"/>
              </a:rPr>
              <a:t>, </a:t>
            </a:r>
            <a:r>
              <a:rPr lang="de-DE" b="0" dirty="0" err="1">
                <a:sym typeface="Wingdings" panose="05000000000000000000" pitchFamily="2" charset="2"/>
              </a:rPr>
              <a:t>Intensiv_Anteil_COVID</a:t>
            </a: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Anzahl COVID-SARI-Fälle in AG 35-59 seit einigen Wochen stabil, weiterer Anstieg in AG, 60-79 und 80+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Weiterer Anstieg bei </a:t>
            </a:r>
            <a:r>
              <a:rPr lang="de-DE" b="1" dirty="0"/>
              <a:t>COVID-SARI Intensivbehandlungen in AG 35-59</a:t>
            </a:r>
            <a:endParaRPr lang="de-DE" b="0" dirty="0"/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Anzahl COVID-SARI-Fälle in AG 35-59 seit einigen Wochen stabil, weiterer Anstieg in AG, 60-79 und 80+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Weiterer Anstieg bei </a:t>
            </a:r>
            <a:r>
              <a:rPr lang="de-DE" b="1" dirty="0"/>
              <a:t>COVID-SARI Intensivbehandlungen in AG 35-59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b="0" dirty="0"/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14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23.11.2021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 (n=4.695)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23.11.2021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4472627" y="3459759"/>
            <a:ext cx="3983226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in Schulen (n=6.199)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70FEB8C-0172-491E-93A3-1E2B17B4DE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72"/>
          <a:stretch/>
        </p:blipFill>
        <p:spPr>
          <a:xfrm>
            <a:off x="258987" y="756152"/>
            <a:ext cx="5528037" cy="270360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15350E8-178D-4F30-BD23-F8C4EDC30F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742"/>
          <a:stretch/>
        </p:blipFill>
        <p:spPr>
          <a:xfrm>
            <a:off x="2595700" y="3875811"/>
            <a:ext cx="5741670" cy="283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1E0E7D-EB46-43B1-BF0C-6723BEC2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22.11.2021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071FF1-4BD2-45CB-A8FB-D3ED6B7F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08F00-31B4-4DD2-9D42-BD6B14B2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F0C48748-8C0F-4241-8F78-828A378A8FEA}"/>
              </a:ext>
            </a:extLst>
          </p:cNvPr>
          <p:cNvSpPr txBox="1">
            <a:spLocks/>
          </p:cNvSpPr>
          <p:nvPr/>
        </p:nvSpPr>
        <p:spPr>
          <a:xfrm>
            <a:off x="208764" y="370433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Hospitalisierte Kinder (0 bis 4 bzw. 5 Jahre)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18A761-8449-4E88-99CE-8D4404BC69A1}"/>
              </a:ext>
            </a:extLst>
          </p:cNvPr>
          <p:cNvSpPr txBox="1"/>
          <p:nvPr/>
        </p:nvSpPr>
        <p:spPr>
          <a:xfrm>
            <a:off x="4366029" y="1037436"/>
            <a:ext cx="449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COVID-19 ALLE KH (Vollerfassung)</a:t>
            </a:r>
          </a:p>
          <a:p>
            <a:r>
              <a:rPr lang="de-DE" sz="1600" b="1" dirty="0"/>
              <a:t>AG 0-5: Anzahl &amp; Anteil im Vergleich zum Vorjahr                        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6311480-715A-4272-BA6B-9D1AAE30F664}"/>
              </a:ext>
            </a:extLst>
          </p:cNvPr>
          <p:cNvSpPr txBox="1"/>
          <p:nvPr/>
        </p:nvSpPr>
        <p:spPr>
          <a:xfrm>
            <a:off x="332508" y="1044214"/>
            <a:ext cx="449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SARI-Fälle 72 KH (Sentinel)</a:t>
            </a:r>
          </a:p>
          <a:p>
            <a:r>
              <a:rPr lang="de-DE" sz="1600" b="1" dirty="0"/>
              <a:t>AG 0-4: Anzahl im Vergleich zu Vorsaisons                        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D43FCC-89D9-4BFC-9E22-F0A9F2602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783" y="2154285"/>
            <a:ext cx="4508557" cy="291331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2193854-EC28-4CEA-88C3-61C8A07F0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45" y="2544194"/>
            <a:ext cx="3904608" cy="2342765"/>
          </a:xfrm>
          <a:prstGeom prst="rect">
            <a:avLst/>
          </a:prstGeom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3FE92AA-0479-4AD4-8177-D7B7799C0BF1}"/>
              </a:ext>
            </a:extLst>
          </p:cNvPr>
          <p:cNvCxnSpPr>
            <a:cxnSpLocks/>
          </p:cNvCxnSpPr>
          <p:nvPr/>
        </p:nvCxnSpPr>
        <p:spPr>
          <a:xfrm flipH="1">
            <a:off x="1612129" y="3111710"/>
            <a:ext cx="363431" cy="445653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E963E8F-7CB2-48E7-8B05-32DD3C11E037}"/>
              </a:ext>
            </a:extLst>
          </p:cNvPr>
          <p:cNvSpPr txBox="1"/>
          <p:nvPr/>
        </p:nvSpPr>
        <p:spPr>
          <a:xfrm>
            <a:off x="1881709" y="2841081"/>
            <a:ext cx="109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61 % RSV</a:t>
            </a:r>
          </a:p>
        </p:txBody>
      </p:sp>
    </p:spTree>
    <p:extLst>
      <p:ext uri="{BB962C8B-B14F-4D97-AF65-F5344CB8AC3E}">
        <p14:creationId xmlns:p14="http://schemas.microsoft.com/office/powerpoint/2010/main" val="315310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46.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23.11.2021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407774" y="875475"/>
            <a:ext cx="331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 46. KW 2021 bei ca. 5.300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>
                <a:highlight>
                  <a:srgbClr val="FFFFFF"/>
                </a:highlight>
              </a:rPr>
              <a:t>Entspricht einer Gesamtzahl von ca. 4,4 Millionen akuten Atem­wegs­er­kran­kungen (45. KW: ca. 5,1 </a:t>
            </a:r>
            <a:r>
              <a:rPr lang="de-DE" dirty="0" err="1">
                <a:highlight>
                  <a:srgbClr val="FFFFFF"/>
                </a:highlight>
              </a:rPr>
              <a:t>Mio</a:t>
            </a:r>
            <a:r>
              <a:rPr lang="de-DE" dirty="0">
                <a:highlight>
                  <a:srgbClr val="FFFFFF"/>
                </a:highlight>
              </a:rPr>
              <a:t>). </a:t>
            </a:r>
            <a:endParaRPr lang="en-US" sz="1400" dirty="0">
              <a:highlight>
                <a:srgbClr val="FFFFFF"/>
              </a:highlight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5" t="76836" r="10278" b="3254"/>
          <a:stretch/>
        </p:blipFill>
        <p:spPr>
          <a:xfrm>
            <a:off x="5338126" y="5663109"/>
            <a:ext cx="2731195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291128" y="3875697"/>
            <a:ext cx="357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Im Vergleich zur 45. KW 2021:</a:t>
            </a:r>
          </a:p>
          <a:p>
            <a:r>
              <a:rPr lang="de-DE" dirty="0"/>
              <a:t>Rückgang in allen AG, Ausnahme bei den 5- bis 14-Jährigen,</a:t>
            </a:r>
          </a:p>
          <a:p>
            <a:r>
              <a:rPr lang="de-DE" dirty="0"/>
              <a:t>in keinem BL waren Ferien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9FC951D-F2F8-4392-8DE5-E967FDD71E82}"/>
              </a:ext>
            </a:extLst>
          </p:cNvPr>
          <p:cNvCxnSpPr>
            <a:cxnSpLocks/>
          </p:cNvCxnSpPr>
          <p:nvPr/>
        </p:nvCxnSpPr>
        <p:spPr>
          <a:xfrm>
            <a:off x="1804086" y="1665455"/>
            <a:ext cx="288051" cy="4448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18482546-E78F-4D91-89EB-98ADB83C10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6" t="1701" b="24263"/>
          <a:stretch/>
        </p:blipFill>
        <p:spPr>
          <a:xfrm>
            <a:off x="163723" y="3832605"/>
            <a:ext cx="5112000" cy="2800759"/>
          </a:xfrm>
          <a:prstGeom prst="rect">
            <a:avLst/>
          </a:prstGeom>
        </p:spPr>
      </p:pic>
      <p:pic>
        <p:nvPicPr>
          <p:cNvPr id="2049" name="Grafik 4">
            <a:extLst>
              <a:ext uri="{FF2B5EF4-FFF2-40B4-BE49-F238E27FC236}">
                <a16:creationId xmlns:a16="http://schemas.microsoft.com/office/drawing/2014/main" id="{1CAE9D60-22D6-41C5-B273-616B04638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2605" r="1326" b="16927"/>
          <a:stretch>
            <a:fillRect/>
          </a:stretch>
        </p:blipFill>
        <p:spPr bwMode="auto">
          <a:xfrm>
            <a:off x="199723" y="783742"/>
            <a:ext cx="5040000" cy="30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Grafik 9">
            <a:extLst>
              <a:ext uri="{FF2B5EF4-FFF2-40B4-BE49-F238E27FC236}">
                <a16:creationId xmlns:a16="http://schemas.microsoft.com/office/drawing/2014/main" id="{7E829264-951B-4FBB-B179-A016FFE7B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20738" r="2332" b="15311"/>
          <a:stretch>
            <a:fillRect/>
          </a:stretch>
        </p:blipFill>
        <p:spPr bwMode="auto">
          <a:xfrm>
            <a:off x="2988515" y="910816"/>
            <a:ext cx="2160000" cy="19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3EC6512-BF1D-46C7-80B3-0E96A5372B84}"/>
              </a:ext>
            </a:extLst>
          </p:cNvPr>
          <p:cNvCxnSpPr>
            <a:cxnSpLocks/>
          </p:cNvCxnSpPr>
          <p:nvPr/>
        </p:nvCxnSpPr>
        <p:spPr>
          <a:xfrm>
            <a:off x="1824898" y="1320246"/>
            <a:ext cx="294663" cy="4795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46.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23.11.2021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25704" y="4758956"/>
            <a:ext cx="30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46. KW 2021: 1.550 Arzt­konsul­ta­tionen wegen ARE pro 100.000 EW (=knapp</a:t>
            </a:r>
            <a:r>
              <a:rPr lang="de-DE" sz="1500" dirty="0">
                <a:highlight>
                  <a:srgbClr val="FFFFFF"/>
                </a:highlight>
              </a:rPr>
              <a:t> 1,3 Mio</a:t>
            </a:r>
            <a:r>
              <a:rPr lang="de-DE" sz="1500" dirty="0"/>
              <a:t>. Arzt­besuche wegen ARE)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A583521-2D6D-430A-94CC-B71F8B30A289}"/>
              </a:ext>
            </a:extLst>
          </p:cNvPr>
          <p:cNvSpPr txBox="1"/>
          <p:nvPr/>
        </p:nvSpPr>
        <p:spPr>
          <a:xfrm>
            <a:off x="5683266" y="951410"/>
            <a:ext cx="30044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Arztbesuche wegen ARE über Niveau der Vorsaisons. </a:t>
            </a:r>
          </a:p>
          <a:p>
            <a:r>
              <a:rPr lang="de-DE" sz="1500" dirty="0"/>
              <a:t>Mögliche Gründe: starke RSV-Zirkulation, mehr Erwachsene gehen zum Testen auch bei leichter ARE-Symptomatik zum Arzt. Inzwischen macht sich bei (jungen) Erwachsenen auch die SARS-CoV-2-Aktivität in den ARE stärker bemerkbar 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3DE468E-72D2-4D5B-9C1F-559D55EE82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t="30375" r="1024" b="2466"/>
          <a:stretch/>
        </p:blipFill>
        <p:spPr bwMode="auto">
          <a:xfrm>
            <a:off x="442308" y="1407372"/>
            <a:ext cx="5040000" cy="2381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A8DD7EE-2840-42E0-94A0-70D0F946840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8" r="1704" b="1555"/>
          <a:stretch/>
        </p:blipFill>
        <p:spPr bwMode="auto">
          <a:xfrm>
            <a:off x="3509792" y="4035159"/>
            <a:ext cx="5040000" cy="2430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46.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23.11.2021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46.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1911527" y="1237772"/>
            <a:ext cx="363431" cy="445653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109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61 % RSV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5942928" y="1206796"/>
            <a:ext cx="340846" cy="444279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259855" y="938191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73 %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6028660" y="5066444"/>
            <a:ext cx="449206" cy="526282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259855" y="4682395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47 %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040332" y="3121709"/>
            <a:ext cx="469685" cy="606483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340822" y="2819174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58 %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41" y="456459"/>
            <a:ext cx="7690573" cy="2819876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032" y="3964869"/>
            <a:ext cx="7690573" cy="281987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46.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46.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19851" y="1331829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48%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33650" y="1539751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619851" y="428655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80%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712948" y="4467953"/>
            <a:ext cx="938091" cy="326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065802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223540" y="4540734"/>
            <a:ext cx="5561559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629168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46.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2F282-4A88-47C6-8E31-0AFD88C7B493}"/>
              </a:ext>
            </a:extLst>
          </p:cNvPr>
          <p:cNvSpPr txBox="1"/>
          <p:nvPr/>
        </p:nvSpPr>
        <p:spPr>
          <a:xfrm>
            <a:off x="318253" y="2048937"/>
            <a:ext cx="11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Alle SARI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4F4FAD-D1F7-4F21-85FF-A1B3B2591E5E}"/>
              </a:ext>
            </a:extLst>
          </p:cNvPr>
          <p:cNvCxnSpPr>
            <a:cxnSpLocks/>
          </p:cNvCxnSpPr>
          <p:nvPr/>
        </p:nvCxnSpPr>
        <p:spPr>
          <a:xfrm flipV="1">
            <a:off x="1495035" y="2230337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F55107C-A575-40E7-8078-FB5B5995FBD6}"/>
              </a:ext>
            </a:extLst>
          </p:cNvPr>
          <p:cNvSpPr txBox="1"/>
          <p:nvPr/>
        </p:nvSpPr>
        <p:spPr>
          <a:xfrm>
            <a:off x="318252" y="4439732"/>
            <a:ext cx="21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SARI mit </a:t>
            </a:r>
          </a:p>
          <a:p>
            <a:r>
              <a:rPr lang="de-DE" b="1" dirty="0"/>
              <a:t>Intensivbehandlung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523691C-1112-48AF-8E4A-F302B20487F1}"/>
              </a:ext>
            </a:extLst>
          </p:cNvPr>
          <p:cNvCxnSpPr>
            <a:cxnSpLocks/>
          </p:cNvCxnSpPr>
          <p:nvPr/>
        </p:nvCxnSpPr>
        <p:spPr>
          <a:xfrm flipV="1">
            <a:off x="1495035" y="4621132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9E42E0A9-347B-4AAD-85FD-2C66BFF03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626" y="3637807"/>
            <a:ext cx="5571166" cy="27215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AD43BBC-9BA7-42A0-A53E-5718DC5BA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703" y="1004204"/>
            <a:ext cx="5558089" cy="272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983457"/>
            <a:ext cx="5670010" cy="28350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46.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46.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856579"/>
            <a:ext cx="5664868" cy="2832434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063303-1343-4BF1-9FAA-5E9B4CFB28F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8275278" y="5241429"/>
            <a:ext cx="192171" cy="199475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EC0DB32-4A55-4A7D-AB2A-EE487818B655}"/>
              </a:ext>
            </a:extLst>
          </p:cNvPr>
          <p:cNvSpPr txBox="1"/>
          <p:nvPr/>
        </p:nvSpPr>
        <p:spPr>
          <a:xfrm>
            <a:off x="8467449" y="501059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 flipV="1">
            <a:off x="8138072" y="2428300"/>
            <a:ext cx="200305" cy="221458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8325134" y="247708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628505-FB4D-4E63-B228-17EBBF5DCBDC}"/>
              </a:ext>
            </a:extLst>
          </p:cNvPr>
          <p:cNvCxnSpPr>
            <a:cxnSpLocks/>
          </p:cNvCxnSpPr>
          <p:nvPr/>
        </p:nvCxnSpPr>
        <p:spPr>
          <a:xfrm flipH="1">
            <a:off x="8325134" y="4904250"/>
            <a:ext cx="158173" cy="271363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D7B0C7E-78A8-42CB-9EAE-182565561D8F}"/>
              </a:ext>
            </a:extLst>
          </p:cNvPr>
          <p:cNvSpPr txBox="1"/>
          <p:nvPr/>
        </p:nvSpPr>
        <p:spPr>
          <a:xfrm>
            <a:off x="8467449" y="4545900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</p:cNvCxnSpPr>
          <p:nvPr/>
        </p:nvCxnSpPr>
        <p:spPr>
          <a:xfrm flipH="1">
            <a:off x="8138072" y="1813007"/>
            <a:ext cx="237882" cy="237927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297068" y="138973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3B703AB-64CE-4EC6-9D7F-D9E4CD057DFD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8138072" y="2197468"/>
            <a:ext cx="274412" cy="0"/>
          </a:xfrm>
          <a:prstGeom prst="straightConnector1">
            <a:avLst/>
          </a:prstGeom>
          <a:ln>
            <a:solidFill>
              <a:srgbClr val="045A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AC798535-424B-4B19-91F9-E5E6AC9442B9}"/>
              </a:ext>
            </a:extLst>
          </p:cNvPr>
          <p:cNvSpPr txBox="1"/>
          <p:nvPr/>
        </p:nvSpPr>
        <p:spPr>
          <a:xfrm>
            <a:off x="8412484" y="1966635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80 Jahre und älter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71D4217-122C-45BD-AEB8-5A0AA14DD9F6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8297068" y="5626983"/>
            <a:ext cx="120558" cy="177585"/>
          </a:xfrm>
          <a:prstGeom prst="straightConnector1">
            <a:avLst/>
          </a:prstGeom>
          <a:ln>
            <a:solidFill>
              <a:srgbClr val="045A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BBDAB61F-EE5A-491B-8182-76A3B9C0B0CE}"/>
              </a:ext>
            </a:extLst>
          </p:cNvPr>
          <p:cNvSpPr txBox="1"/>
          <p:nvPr/>
        </p:nvSpPr>
        <p:spPr>
          <a:xfrm>
            <a:off x="8417626" y="5573735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80 Jahre und älter</a:t>
            </a:r>
          </a:p>
        </p:txBody>
      </p:sp>
    </p:spTree>
    <p:extLst>
      <p:ext uri="{BB962C8B-B14F-4D97-AF65-F5344CB8AC3E}">
        <p14:creationId xmlns:p14="http://schemas.microsoft.com/office/powerpoint/2010/main" val="326652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603" y="989877"/>
            <a:ext cx="4490320" cy="269419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COVID-SARI-Fälle (J09 – J22 + U07.1): Vgl. Herbst 2020 und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COVID-SARI-Fälle </a:t>
            </a:r>
            <a:r>
              <a:rPr lang="de-DE" u="sng" dirty="0"/>
              <a:t>mit Intensivbehandlung</a:t>
            </a:r>
            <a:r>
              <a:rPr lang="de-DE" dirty="0"/>
              <a:t>: Vgl. Herbst 2020 und 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5261439" y="1079330"/>
            <a:ext cx="235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KW 36 - KW 46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9877"/>
            <a:ext cx="4490320" cy="269419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771119" y="1083979"/>
            <a:ext cx="2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KW 36 - KW 46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603" y="4155920"/>
            <a:ext cx="4490320" cy="2694192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421" y="4155920"/>
            <a:ext cx="4490320" cy="269419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EBDD577-A22E-41F7-9519-F9115FD12AAB}"/>
              </a:ext>
            </a:extLst>
          </p:cNvPr>
          <p:cNvSpPr txBox="1"/>
          <p:nvPr/>
        </p:nvSpPr>
        <p:spPr>
          <a:xfrm>
            <a:off x="5261438" y="4210041"/>
            <a:ext cx="235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KW 36 - KW 46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A69767C-7C25-4261-BCBA-8F1A78A064C6}"/>
              </a:ext>
            </a:extLst>
          </p:cNvPr>
          <p:cNvSpPr txBox="1"/>
          <p:nvPr/>
        </p:nvSpPr>
        <p:spPr>
          <a:xfrm>
            <a:off x="753307" y="4237195"/>
            <a:ext cx="2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KW 36 - KW 46</a:t>
            </a:r>
          </a:p>
        </p:txBody>
      </p:sp>
    </p:spTree>
    <p:extLst>
      <p:ext uri="{BB962C8B-B14F-4D97-AF65-F5344CB8AC3E}">
        <p14:creationId xmlns:p14="http://schemas.microsoft.com/office/powerpoint/2010/main" val="2522796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1373</Words>
  <Application>Microsoft Office PowerPoint</Application>
  <PresentationFormat>Bildschirmpräsentation (4:3)</PresentationFormat>
  <Paragraphs>148</Paragraphs>
  <Slides>11</Slides>
  <Notes>11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ＭＳ 明朝</vt:lpstr>
      <vt:lpstr>Symbol</vt:lpstr>
      <vt:lpstr>Wingdings</vt:lpstr>
      <vt:lpstr>Office-Design</vt:lpstr>
      <vt:lpstr>Ergebnisse der  syndromischen ARE-Surveillance GrippeWeb,  Arbeitsgemeinschaft Influenza, ICOSARI KiTa- und Schulausbrüche (Meldedaten) Datenstand 23.11.2021</vt:lpstr>
      <vt:lpstr>GrippeWeb bis zur 46. KW 2021 </vt:lpstr>
      <vt:lpstr>Arbeitsgemeinschaft Influenza ARE-Konsultationen bis zur 46.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(n=4.695)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2750</cp:revision>
  <cp:lastPrinted>2020-05-13T06:04:10Z</cp:lastPrinted>
  <dcterms:created xsi:type="dcterms:W3CDTF">2015-11-02T12:29:13Z</dcterms:created>
  <dcterms:modified xsi:type="dcterms:W3CDTF">2021-11-23T18:05:08Z</dcterms:modified>
</cp:coreProperties>
</file>