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94" r:id="rId2"/>
    <p:sldId id="797" r:id="rId3"/>
    <p:sldId id="748" r:id="rId4"/>
    <p:sldId id="799" r:id="rId5"/>
    <p:sldId id="747" r:id="rId6"/>
    <p:sldId id="800" r:id="rId7"/>
    <p:sldId id="702" r:id="rId8"/>
    <p:sldId id="798" r:id="rId9"/>
    <p:sldId id="698" r:id="rId10"/>
    <p:sldId id="796" r:id="rId11"/>
    <p:sldId id="795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3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3935" autoAdjust="0"/>
  </p:normalViewPr>
  <p:slideViewPr>
    <p:cSldViewPr snapToGrid="0" snapToObjects="1">
      <p:cViewPr varScale="1">
        <p:scale>
          <a:sx n="72" d="100"/>
          <a:sy n="72" d="100"/>
        </p:scale>
        <p:origin x="2006" y="7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4T20:16:35.049" idx="1">
    <p:pos x="10" y="10"/>
    <p:text>aktualisieren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4T21:01:38.183" idx="2">
    <p:pos x="10" y="10"/>
    <p:text>aktualisierne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4T21:01:45.534" idx="3">
    <p:pos x="10" y="10"/>
    <p:text>aktualisieren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https://www.ecdc.europa.eu/sites/default/files/documents/RRA-SARS-CoV-2-17th-update-Nov-2021.pdf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Aktueller Konferenzbeiträge Annual Meeting </a:t>
            </a:r>
            <a:r>
              <a:rPr lang="de-DE" sz="1200" dirty="0"/>
              <a:t>American Society </a:t>
            </a:r>
            <a:r>
              <a:rPr lang="de-DE" sz="1200" dirty="0" err="1"/>
              <a:t>of</a:t>
            </a:r>
            <a:r>
              <a:rPr lang="de-DE" sz="1200" dirty="0"/>
              <a:t> Tropical Medicine and Hygiene ASTMH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https://www.eurekalert.org/news-releases/935116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Mali: „</a:t>
            </a:r>
            <a:r>
              <a:rPr lang="en-US" b="1" dirty="0"/>
              <a:t>Limited clinical disease despite rapidly increasing SARS-CoV-2 seroprevalence in Mali, West Africa</a:t>
            </a:r>
            <a:r>
              <a:rPr lang="de-DE" dirty="0"/>
              <a:t>“ http://app.core-apps.com/tristar_astmh21/abstract/8f7f906d-4199-4d95-9837-78a876dd9c9d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NIAID Studie (US Nat. </a:t>
            </a:r>
            <a:r>
              <a:rPr lang="de-DE" sz="1200" dirty="0" err="1"/>
              <a:t>Inst</a:t>
            </a:r>
            <a:r>
              <a:rPr lang="de-DE" sz="1200" dirty="0"/>
              <a:t>.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Allergies</a:t>
            </a:r>
            <a:r>
              <a:rPr lang="de-DE" sz="1200" dirty="0"/>
              <a:t> and </a:t>
            </a:r>
            <a:r>
              <a:rPr lang="de-DE" sz="1200" dirty="0" err="1"/>
              <a:t>Infectious</a:t>
            </a:r>
            <a:r>
              <a:rPr lang="de-DE" sz="1200" dirty="0"/>
              <a:t> </a:t>
            </a:r>
            <a:r>
              <a:rPr lang="de-DE" sz="1200" dirty="0" err="1"/>
              <a:t>Diseases</a:t>
            </a:r>
            <a:r>
              <a:rPr lang="de-DE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Uganda: “</a:t>
            </a:r>
            <a:r>
              <a:rPr lang="de-DE" b="1" dirty="0"/>
              <a:t>Impact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malaria</a:t>
            </a:r>
            <a:r>
              <a:rPr lang="de-DE" b="1" dirty="0"/>
              <a:t> </a:t>
            </a:r>
            <a:r>
              <a:rPr lang="de-DE" b="1" dirty="0" err="1"/>
              <a:t>infection</a:t>
            </a:r>
            <a:r>
              <a:rPr lang="de-DE" b="1" dirty="0"/>
              <a:t> and </a:t>
            </a:r>
            <a:r>
              <a:rPr lang="de-DE" b="1" dirty="0" err="1"/>
              <a:t>previous</a:t>
            </a:r>
            <a:r>
              <a:rPr lang="de-DE" b="1" dirty="0"/>
              <a:t> </a:t>
            </a:r>
            <a:r>
              <a:rPr lang="de-DE" b="1" dirty="0" err="1"/>
              <a:t>exposure</a:t>
            </a:r>
            <a:r>
              <a:rPr lang="de-DE" b="1" dirty="0"/>
              <a:t> on </a:t>
            </a:r>
            <a:r>
              <a:rPr lang="de-DE" b="1" dirty="0" err="1"/>
              <a:t>clinical</a:t>
            </a:r>
            <a:r>
              <a:rPr lang="de-DE" b="1" dirty="0"/>
              <a:t> </a:t>
            </a:r>
            <a:r>
              <a:rPr lang="de-DE" b="1" dirty="0" err="1"/>
              <a:t>profiles</a:t>
            </a:r>
            <a:r>
              <a:rPr lang="de-DE" b="1" dirty="0"/>
              <a:t> and </a:t>
            </a:r>
            <a:r>
              <a:rPr lang="de-DE" b="1" dirty="0" err="1"/>
              <a:t>outcome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COVID-19</a:t>
            </a:r>
            <a:r>
              <a:rPr lang="de-DE" dirty="0"/>
              <a:t>“: http://app.core-apps.com/tristar-astmh21/abstract/d5e82e16-6932-4940-b150-54fb2db9feaa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07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Aktueller Konferenzbeiträge Annual Meeting </a:t>
            </a:r>
            <a:r>
              <a:rPr lang="de-DE" sz="1200" dirty="0"/>
              <a:t>American Society </a:t>
            </a:r>
            <a:r>
              <a:rPr lang="de-DE" sz="1200" dirty="0" err="1"/>
              <a:t>of</a:t>
            </a:r>
            <a:r>
              <a:rPr lang="de-DE" sz="1200" dirty="0"/>
              <a:t> Tropical Medicine and Hygiene ASTMH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https://www.eurekalert.org/news-releases/935116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Mali: „</a:t>
            </a:r>
            <a:r>
              <a:rPr lang="en-US" b="1" dirty="0"/>
              <a:t>Limited clinical disease despite rapidly increasing SARS-CoV-2 seroprevalence in Mali, West Africa</a:t>
            </a:r>
            <a:r>
              <a:rPr lang="de-DE" dirty="0"/>
              <a:t>“ http://app.core-apps.com/tristar_astmh21/abstract/8f7f906d-4199-4d95-9837-78a876dd9c9d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NIAID Studie (US Nat. </a:t>
            </a:r>
            <a:r>
              <a:rPr lang="de-DE" sz="1200" dirty="0" err="1"/>
              <a:t>Inst</a:t>
            </a:r>
            <a:r>
              <a:rPr lang="de-DE" sz="1200" dirty="0"/>
              <a:t>.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Allergies</a:t>
            </a:r>
            <a:r>
              <a:rPr lang="de-DE" sz="1200" dirty="0"/>
              <a:t> and </a:t>
            </a:r>
            <a:r>
              <a:rPr lang="de-DE" sz="1200" dirty="0" err="1"/>
              <a:t>Infectious</a:t>
            </a:r>
            <a:r>
              <a:rPr lang="de-DE" sz="1200" dirty="0"/>
              <a:t> </a:t>
            </a:r>
            <a:r>
              <a:rPr lang="de-DE" sz="1200" dirty="0" err="1"/>
              <a:t>Diseases</a:t>
            </a:r>
            <a:r>
              <a:rPr lang="de-DE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Uganda: “</a:t>
            </a:r>
            <a:r>
              <a:rPr lang="de-DE" b="1" dirty="0"/>
              <a:t>Impact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malaria</a:t>
            </a:r>
            <a:r>
              <a:rPr lang="de-DE" b="1" dirty="0"/>
              <a:t> </a:t>
            </a:r>
            <a:r>
              <a:rPr lang="de-DE" b="1" dirty="0" err="1"/>
              <a:t>infection</a:t>
            </a:r>
            <a:r>
              <a:rPr lang="de-DE" b="1" dirty="0"/>
              <a:t> and </a:t>
            </a:r>
            <a:r>
              <a:rPr lang="de-DE" b="1" dirty="0" err="1"/>
              <a:t>previous</a:t>
            </a:r>
            <a:r>
              <a:rPr lang="de-DE" b="1" dirty="0"/>
              <a:t> </a:t>
            </a:r>
            <a:r>
              <a:rPr lang="de-DE" b="1" dirty="0" err="1"/>
              <a:t>exposure</a:t>
            </a:r>
            <a:r>
              <a:rPr lang="de-DE" b="1" dirty="0"/>
              <a:t> on </a:t>
            </a:r>
            <a:r>
              <a:rPr lang="de-DE" b="1" dirty="0" err="1"/>
              <a:t>clinical</a:t>
            </a:r>
            <a:r>
              <a:rPr lang="de-DE" b="1" dirty="0"/>
              <a:t> </a:t>
            </a:r>
            <a:r>
              <a:rPr lang="de-DE" b="1" dirty="0" err="1"/>
              <a:t>profiles</a:t>
            </a:r>
            <a:r>
              <a:rPr lang="de-DE" b="1" dirty="0"/>
              <a:t> and </a:t>
            </a:r>
            <a:r>
              <a:rPr lang="de-DE" b="1" dirty="0" err="1"/>
              <a:t>outcome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COVID-19</a:t>
            </a:r>
            <a:r>
              <a:rPr lang="de-DE" dirty="0"/>
              <a:t>“: http://app.core-apps.com/tristar-astmh21/abstract/d5e82e16-6932-4940-b150-54fb2db9feaa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Cross-Reactive Antibodies to SARS-CoV-2 and MERS-</a:t>
            </a:r>
            <a:r>
              <a:rPr lang="en-US" b="1" dirty="0" err="1"/>
              <a:t>CoV</a:t>
            </a:r>
            <a:r>
              <a:rPr lang="en-US" b="1" dirty="0"/>
              <a:t> in Pre-COVID-19 Blood Samples from Sierra Leoneans </a:t>
            </a:r>
            <a:r>
              <a:rPr lang="de-DE" i="1" dirty="0" err="1"/>
              <a:t>Viruses</a:t>
            </a:r>
            <a:r>
              <a:rPr lang="de-DE" dirty="0"/>
              <a:t> </a:t>
            </a:r>
            <a:r>
              <a:rPr lang="de-DE" b="1" dirty="0"/>
              <a:t>2021</a:t>
            </a:r>
            <a:r>
              <a:rPr lang="de-DE" dirty="0"/>
              <a:t>, </a:t>
            </a:r>
            <a:r>
              <a:rPr lang="de-DE" i="1" dirty="0"/>
              <a:t>13</a:t>
            </a:r>
            <a:r>
              <a:rPr lang="de-DE" dirty="0"/>
              <a:t>(11), 2325; https://doi.org/10.3390/v13112325 (</a:t>
            </a:r>
            <a:r>
              <a:rPr lang="de-DE" dirty="0" err="1"/>
              <a:t>registering</a:t>
            </a:r>
            <a:r>
              <a:rPr lang="de-DE" dirty="0"/>
              <a:t> DOI) https://www.mdpi.com/1999-4915/13/11/2325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4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59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https://www.ecdc.europa.eu/sites/default/files/documents/RRA-SARS-CoV-2-17th-update-Nov-2021.pdf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2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17.11.2021;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07.11.2021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41327"/>
              </p:ext>
            </p:extLst>
          </p:nvPr>
        </p:nvGraphicFramePr>
        <p:xfrm>
          <a:off x="63796" y="1531088"/>
          <a:ext cx="9011540" cy="4686225"/>
        </p:xfrm>
        <a:graphic>
          <a:graphicData uri="http://schemas.openxmlformats.org/drawingml/2006/table">
            <a:tbl>
              <a:tblPr firstRow="1" firstCol="1" bandRow="1"/>
              <a:tblGrid>
                <a:gridCol w="13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+14,7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398,5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-12,6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303,3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+12,7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292,8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+44,3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635,1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+45,9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814,3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Österreich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+39,4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928,6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254.256.432 Fälle (</a:t>
            </a:r>
            <a:r>
              <a:rPr lang="de-DE" sz="2000" b="1" dirty="0">
                <a:solidFill>
                  <a:srgbClr val="FF0000"/>
                </a:solidFill>
              </a:rPr>
              <a:t>+6,4%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5.112.461 Todesfälle (CFR: 2,01%)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ECDC, Stand: 25.11.2021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B40926-2A20-4621-B38B-27237755BF2C}"/>
              </a:ext>
            </a:extLst>
          </p:cNvPr>
          <p:cNvSpPr txBox="1"/>
          <p:nvPr/>
        </p:nvSpPr>
        <p:spPr>
          <a:xfrm>
            <a:off x="1337797" y="6105946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18.11.2021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5918893" y="6101665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25.11.2021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FAF1B1-FACC-4B13-933E-206C1FA3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" y="893501"/>
            <a:ext cx="3971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25.11.2021</a:t>
            </a:r>
          </a:p>
        </p:txBody>
      </p:sp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8771288" cy="553998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RRA ECDC: </a:t>
            </a:r>
            <a:r>
              <a:rPr lang="en-US" sz="1800" dirty="0">
                <a:latin typeface="Scala Sans OT" panose="020B0504030101020104" pitchFamily="34" charset="0"/>
              </a:rPr>
              <a:t>current SARS-CoV-2 epidemiological situation and</a:t>
            </a:r>
            <a:br>
              <a:rPr lang="en-US" sz="1800" dirty="0">
                <a:latin typeface="Scala Sans OT" panose="020B0504030101020104" pitchFamily="34" charset="0"/>
              </a:rPr>
            </a:br>
            <a:r>
              <a:rPr lang="en-US" sz="1800" dirty="0">
                <a:latin typeface="Scala Sans OT" panose="020B0504030101020104" pitchFamily="34" charset="0"/>
              </a:rPr>
              <a:t>projections for the end-of-year festive season .., 17th update</a:t>
            </a:r>
            <a:endParaRPr lang="de-DE" sz="1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569699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24.11.2021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AA7CF8-9DAB-409D-A38A-57743215B8B5}"/>
              </a:ext>
            </a:extLst>
          </p:cNvPr>
          <p:cNvSpPr txBox="1">
            <a:spLocks/>
          </p:cNvSpPr>
          <p:nvPr/>
        </p:nvSpPr>
        <p:spPr>
          <a:xfrm>
            <a:off x="195737" y="622006"/>
            <a:ext cx="8656433" cy="21698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br>
              <a:rPr lang="en-US" sz="2000" dirty="0"/>
            </a:b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91DED6-C293-49A4-86B3-631DE94837A1}"/>
              </a:ext>
            </a:extLst>
          </p:cNvPr>
          <p:cNvSpPr txBox="1"/>
          <p:nvPr/>
        </p:nvSpPr>
        <p:spPr>
          <a:xfrm>
            <a:off x="291830" y="700686"/>
            <a:ext cx="45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Situation in Germany: high concern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FC04AF-5F4B-4CC5-BCD0-9124CD1F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8" y="1043007"/>
            <a:ext cx="8013970" cy="502917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B39F770-5E97-4371-8916-1F9C6B43643C}"/>
              </a:ext>
            </a:extLst>
          </p:cNvPr>
          <p:cNvSpPr txBox="1"/>
          <p:nvPr/>
        </p:nvSpPr>
        <p:spPr>
          <a:xfrm>
            <a:off x="516968" y="6003425"/>
            <a:ext cx="65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appendix2 for assumed 20% and 50% increased contacts during festive season</a:t>
            </a:r>
          </a:p>
        </p:txBody>
      </p:sp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Mögliche Einflüsse auf Krankheitsschwere - Malaria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6452973" y="6550223"/>
            <a:ext cx="266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ASTMH Annual Meeting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9170122" cy="61968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American Society of Tropical Medicine and Hygiene 17.-21.11.2021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Mali, NIAID, </a:t>
            </a:r>
            <a:r>
              <a:rPr lang="de-DE" dirty="0" err="1"/>
              <a:t>Serosurvey</a:t>
            </a:r>
            <a:r>
              <a:rPr lang="de-DE" dirty="0"/>
              <a:t>, Analyse klinischer Daten, n=2672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60% SARS-CoV-2 </a:t>
            </a:r>
            <a:r>
              <a:rPr lang="de-DE" dirty="0" err="1"/>
              <a:t>Serokonversion</a:t>
            </a:r>
            <a:r>
              <a:rPr lang="de-DE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Vergleich </a:t>
            </a:r>
            <a:r>
              <a:rPr lang="de-DE" dirty="0" err="1"/>
              <a:t>Serokonverter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Nonkonverter</a:t>
            </a: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kein Unterschied bei Atemwegs- oder Magen-Darm-Symptomatik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n=3 Hospitalisierungen bei </a:t>
            </a:r>
            <a:r>
              <a:rPr lang="de-DE" dirty="0" err="1"/>
              <a:t>Serokonvertern</a:t>
            </a:r>
            <a:r>
              <a:rPr lang="de-DE" dirty="0"/>
              <a:t> (n=3 bei </a:t>
            </a:r>
            <a:r>
              <a:rPr lang="de-DE" dirty="0" err="1"/>
              <a:t>Nonkonverter</a:t>
            </a:r>
            <a:r>
              <a:rPr lang="de-DE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unter dem alterstratifiziertem Erwartungswert (US COVID-19 </a:t>
            </a:r>
            <a:r>
              <a:rPr lang="de-DE" dirty="0" err="1"/>
              <a:t>data</a:t>
            </a:r>
            <a:r>
              <a:rPr lang="de-DE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CAVE: nicht für Komorbiditäten adjustiert, Verfügbarkeit nicht berücksichtigt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/>
              <a:t>Hyptothese</a:t>
            </a:r>
            <a:r>
              <a:rPr lang="de-DE" dirty="0"/>
              <a:t>: „routinemäßige Exposition gegenüber Malaria und anderen verbreiteten Krankheiten trainieren das Immunsystem, so dass es nicht zur  Überreaktion auf SARS-COV-2 kommt“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54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Mögliche Einflüsse auf Krankheitsschwere - Malaria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6452973" y="6550223"/>
            <a:ext cx="2660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ASTMH Annual Meeting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9170122" cy="61968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American Society of Tropical Medicine and Hygiene 17.-21.11.2021</a:t>
            </a:r>
            <a:endParaRPr lang="de-DE" dirty="0"/>
          </a:p>
          <a:p>
            <a:pPr marL="0" indent="0">
              <a:buNone/>
            </a:pPr>
            <a:r>
              <a:rPr lang="de-DE" sz="2000" dirty="0">
                <a:solidFill>
                  <a:srgbClr val="0070C0"/>
                </a:solidFill>
              </a:rPr>
              <a:t>2.  </a:t>
            </a:r>
            <a:r>
              <a:rPr lang="de-DE" sz="2000" dirty="0"/>
              <a:t>	Uganda, Malaria </a:t>
            </a:r>
            <a:r>
              <a:rPr lang="de-DE" sz="2000" dirty="0" err="1"/>
              <a:t>Consortium</a:t>
            </a:r>
            <a:r>
              <a:rPr lang="de-DE" sz="2000" dirty="0"/>
              <a:t> + LSHTM, </a:t>
            </a:r>
            <a:r>
              <a:rPr lang="de-DE" sz="2000" dirty="0" err="1"/>
              <a:t>Prosp</a:t>
            </a:r>
            <a:r>
              <a:rPr lang="de-DE" sz="2000" dirty="0"/>
              <a:t>. Kohortenstudie, hospitalisierte 	COVID-19-Fälle</a:t>
            </a:r>
          </a:p>
          <a:p>
            <a:pPr lvl="1" indent="-342900"/>
            <a:r>
              <a:rPr lang="de-DE" sz="2200" dirty="0"/>
              <a:t> n=597, 84% männlich, Altersmedian 36 Jahre (IQR 28-47)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sz="2200" dirty="0"/>
              <a:t>„COVID-19-Patienten mit vorangegangener Malariainfektion behielten normale </a:t>
            </a:r>
            <a:r>
              <a:rPr lang="de-DE" sz="2200" dirty="0" err="1"/>
              <a:t>Zytokinspiegel</a:t>
            </a:r>
            <a:r>
              <a:rPr lang="de-DE" sz="2200" dirty="0"/>
              <a:t>“ (press </a:t>
            </a:r>
            <a:r>
              <a:rPr lang="de-DE" sz="2200" dirty="0" err="1"/>
              <a:t>release</a:t>
            </a:r>
            <a:r>
              <a:rPr lang="de-DE" sz="2200" dirty="0"/>
              <a:t>)</a:t>
            </a:r>
          </a:p>
          <a:p>
            <a:pPr lvl="1"/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8683D2F-51A0-4791-8881-E9A85D3DA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15512"/>
              </p:ext>
            </p:extLst>
          </p:nvPr>
        </p:nvGraphicFramePr>
        <p:xfrm>
          <a:off x="1236543" y="2237908"/>
          <a:ext cx="6412231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590">
                  <a:extLst>
                    <a:ext uri="{9D8B030D-6E8A-4147-A177-3AD203B41FA5}">
                      <a16:colId xmlns:a16="http://schemas.microsoft.com/office/drawing/2014/main" val="2736879474"/>
                    </a:ext>
                  </a:extLst>
                </a:gridCol>
                <a:gridCol w="1399284">
                  <a:extLst>
                    <a:ext uri="{9D8B030D-6E8A-4147-A177-3AD203B41FA5}">
                      <a16:colId xmlns:a16="http://schemas.microsoft.com/office/drawing/2014/main" val="2591760381"/>
                    </a:ext>
                  </a:extLst>
                </a:gridCol>
                <a:gridCol w="1435357">
                  <a:extLst>
                    <a:ext uri="{9D8B030D-6E8A-4147-A177-3AD203B41FA5}">
                      <a16:colId xmlns:a16="http://schemas.microsoft.com/office/drawing/2014/main" val="92265049"/>
                    </a:ext>
                  </a:extLst>
                </a:gridCol>
              </a:tblGrid>
              <a:tr h="703161">
                <a:tc>
                  <a:txBody>
                    <a:bodyPr/>
                    <a:lstStyle/>
                    <a:p>
                      <a:r>
                        <a:rPr lang="de-DE" sz="2000" dirty="0"/>
                        <a:t>Anteil schwerer COVID-19 Verläufe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Niedrige Malaria-exposition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/>
                        <a:t>Hohe Malaria-exposition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387690"/>
                  </a:ext>
                </a:extLst>
              </a:tr>
              <a:tr h="285171">
                <a:tc>
                  <a:txBody>
                    <a:bodyPr/>
                    <a:lstStyle/>
                    <a:p>
                      <a:r>
                        <a:rPr lang="de-DE" sz="1600" dirty="0"/>
                        <a:t>Patienten total, n=597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68960"/>
                  </a:ext>
                </a:extLst>
              </a:tr>
              <a:tr h="285171">
                <a:tc>
                  <a:txBody>
                    <a:bodyPr/>
                    <a:lstStyle/>
                    <a:p>
                      <a:r>
                        <a:rPr lang="de-DE" sz="1600" dirty="0"/>
                        <a:t>Patienten ohne Komorbiditäten, n=109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18</a:t>
                      </a:r>
                      <a:r>
                        <a:rPr lang="sv-SE" sz="1600" dirty="0"/>
                        <a:t>% (6/53)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2%, (1/56)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6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3B6287B-E827-4072-A0A9-85F075AF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99" y="1363017"/>
            <a:ext cx="6825460" cy="533078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solidFill>
                  <a:srgbClr val="045AA6"/>
                </a:solidFill>
              </a:rPr>
              <a:t>Weitere Einflüsse auf Krankheitsschwere - Kreuzimmunität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3496122" y="653991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de-DE" sz="1400" i="1" dirty="0" err="1">
                <a:solidFill>
                  <a:prstClr val="black"/>
                </a:solidFill>
              </a:rPr>
              <a:t>Borrega</a:t>
            </a:r>
            <a:r>
              <a:rPr lang="de-DE" sz="1400" i="1" dirty="0">
                <a:solidFill>
                  <a:prstClr val="black"/>
                </a:solidFill>
              </a:rPr>
              <a:t> et al., </a:t>
            </a:r>
            <a:r>
              <a:rPr lang="de-DE" sz="1400" i="1" dirty="0" err="1">
                <a:solidFill>
                  <a:prstClr val="black"/>
                </a:solidFill>
              </a:rPr>
              <a:t>Viruses</a:t>
            </a:r>
            <a:r>
              <a:rPr lang="de-DE" sz="1400" i="1" dirty="0">
                <a:solidFill>
                  <a:prstClr val="black"/>
                </a:solidFill>
              </a:rPr>
              <a:t>, </a:t>
            </a:r>
            <a:r>
              <a:rPr lang="de-DE" sz="1400" i="1" dirty="0" err="1">
                <a:solidFill>
                  <a:prstClr val="black"/>
                </a:solidFill>
              </a:rPr>
              <a:t>published</a:t>
            </a:r>
            <a:r>
              <a:rPr lang="de-DE" sz="1400" i="1" dirty="0">
                <a:solidFill>
                  <a:prstClr val="black"/>
                </a:solidFill>
              </a:rPr>
              <a:t> 21.11.2021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2" y="661127"/>
            <a:ext cx="8782894" cy="45511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Präpandemische Blutproben in </a:t>
            </a:r>
            <a:r>
              <a:rPr lang="de-DE" sz="2000" b="1" dirty="0"/>
              <a:t>Sierra Leone </a:t>
            </a:r>
            <a:r>
              <a:rPr lang="de-DE" sz="2000" dirty="0"/>
              <a:t>enthalten </a:t>
            </a:r>
            <a:r>
              <a:rPr lang="de-DE" sz="2000" dirty="0" err="1"/>
              <a:t>IgG</a:t>
            </a:r>
            <a:r>
              <a:rPr lang="de-DE" sz="2000" dirty="0"/>
              <a:t> Antikörper gegen SARS-CoV-2 N, SARS-</a:t>
            </a:r>
            <a:r>
              <a:rPr lang="de-DE" sz="2000" dirty="0" err="1"/>
              <a:t>CoV</a:t>
            </a:r>
            <a:r>
              <a:rPr lang="de-DE" sz="2000" dirty="0"/>
              <a:t> N und MERS-</a:t>
            </a:r>
            <a:r>
              <a:rPr lang="de-DE" sz="2000" dirty="0" err="1"/>
              <a:t>CoV</a:t>
            </a:r>
            <a:r>
              <a:rPr lang="de-DE" sz="2000" dirty="0"/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79678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C22BFA7-AF70-4AD4-B0D0-6BC8C81E7FE9}"/>
              </a:ext>
            </a:extLst>
          </p:cNvPr>
          <p:cNvSpPr txBox="1">
            <a:spLocks/>
          </p:cNvSpPr>
          <p:nvPr/>
        </p:nvSpPr>
        <p:spPr>
          <a:xfrm>
            <a:off x="80881" y="661127"/>
            <a:ext cx="8861099" cy="45511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Aktuell starker Fallzahlanstieg in </a:t>
            </a:r>
            <a:r>
              <a:rPr lang="de-DE" sz="2000" dirty="0" err="1"/>
              <a:t>Tschwane</a:t>
            </a:r>
            <a:r>
              <a:rPr lang="de-DE" sz="2000" dirty="0"/>
              <a:t>, Provinz </a:t>
            </a:r>
            <a:r>
              <a:rPr lang="de-DE" sz="2000" dirty="0" err="1"/>
              <a:t>Gauteng</a:t>
            </a:r>
            <a:r>
              <a:rPr lang="de-DE" sz="2000" dirty="0"/>
              <a:t>, Südafrika </a:t>
            </a:r>
            <a:r>
              <a:rPr lang="de-DE" sz="2000" b="1" dirty="0">
                <a:solidFill>
                  <a:srgbClr val="FF0000"/>
                </a:solidFill>
              </a:rPr>
              <a:t>R=1,94</a:t>
            </a:r>
          </a:p>
          <a:p>
            <a:r>
              <a:rPr lang="de-DE" sz="2000" dirty="0"/>
              <a:t>Einzelne Nachweise in Botswana (4) und Hongkong (1, Reisehistorie Südafrika)</a:t>
            </a:r>
          </a:p>
          <a:p>
            <a:r>
              <a:rPr lang="de-DE" sz="2000" dirty="0"/>
              <a:t>Diverse Spikeprotein Veränderungen</a:t>
            </a:r>
            <a:r>
              <a:rPr lang="en-US" sz="2000" dirty="0"/>
              <a:t>: </a:t>
            </a:r>
            <a:r>
              <a:rPr lang="en-US" sz="1400" dirty="0"/>
              <a:t>A67V, &amp;Delta;69-70, T95I, G142D, &amp;Delta;143-145, &amp;Delta;211-212, </a:t>
            </a:r>
            <a:r>
              <a:rPr lang="pt-BR" sz="1400" dirty="0"/>
              <a:t>ins214EPE, G339D, S371L, S373P, S375F, K417N, N440K, G446S, S477N, T478K, E484A, Q493K, G496S,Q498R, N501Y, Y505H, T547K, D614G, H655Y, N679K, P681H, N764K, D796Y, N856K, Q954H, N969K, L981F</a:t>
            </a:r>
          </a:p>
          <a:p>
            <a:r>
              <a:rPr lang="pt-BR" sz="2000" dirty="0"/>
              <a:t>PCR Auffälligkeit: S-Gen Verlust (n=77), ermöglicht PCR screening</a:t>
            </a:r>
          </a:p>
          <a:p>
            <a:r>
              <a:rPr lang="pt-BR" sz="2000" dirty="0"/>
              <a:t>Bislang keine Info zu Veränderung von Transmissionsfähigkeit, Krankheitsschwere, Immunevasion, Reinfektionsfähigkeit etc. vorhanden.</a:t>
            </a:r>
          </a:p>
          <a:p>
            <a:r>
              <a:rPr lang="pt-BR" sz="2000" dirty="0"/>
              <a:t>Seit 24.11.2021 “Variant under Monitoring” WHO</a:t>
            </a:r>
            <a:endParaRPr lang="de-DE" sz="2000" dirty="0"/>
          </a:p>
          <a:p>
            <a:r>
              <a:rPr lang="de-DE" sz="2000" dirty="0"/>
              <a:t>Heute (26.11.2021) tagt WHO Technical Advisory Group (TAG) on </a:t>
            </a:r>
            <a:r>
              <a:rPr lang="de-DE" sz="2000" dirty="0" err="1"/>
              <a:t>virus</a:t>
            </a:r>
            <a:r>
              <a:rPr lang="de-DE" sz="2000" dirty="0"/>
              <a:t> </a:t>
            </a:r>
            <a:r>
              <a:rPr lang="de-DE" sz="2000" dirty="0" err="1"/>
              <a:t>evolution</a:t>
            </a:r>
            <a:endParaRPr lang="de-DE" sz="2000" dirty="0"/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FC0C11-C05B-44FB-8163-B81F4CB2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78" y="4241479"/>
            <a:ext cx="4389363" cy="24824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A8A4FD-3C6D-49B1-8814-FEDDF3AE5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20" y="5369980"/>
            <a:ext cx="3111519" cy="14143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357ACDD-B9B6-47C0-BE1D-60EF30FC528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8220" y="3922535"/>
            <a:ext cx="3111519" cy="14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8771288" cy="553998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RRA ECDC: </a:t>
            </a:r>
            <a:r>
              <a:rPr lang="en-US" sz="1800" dirty="0">
                <a:latin typeface="Scala Sans OT" panose="020B0504030101020104" pitchFamily="34" charset="0"/>
              </a:rPr>
              <a:t>current SARS-CoV-2 epidemiological situation and</a:t>
            </a:r>
            <a:br>
              <a:rPr lang="en-US" sz="1800" dirty="0">
                <a:latin typeface="Scala Sans OT" panose="020B0504030101020104" pitchFamily="34" charset="0"/>
              </a:rPr>
            </a:br>
            <a:r>
              <a:rPr lang="en-US" sz="1800" dirty="0">
                <a:latin typeface="Scala Sans OT" panose="020B0504030101020104" pitchFamily="34" charset="0"/>
              </a:rPr>
              <a:t>projections for the end-of-year festive season .., 17th update</a:t>
            </a:r>
            <a:endParaRPr lang="de-DE" sz="18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569699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24.11.2021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AA7CF8-9DAB-409D-A38A-57743215B8B5}"/>
              </a:ext>
            </a:extLst>
          </p:cNvPr>
          <p:cNvSpPr txBox="1">
            <a:spLocks/>
          </p:cNvSpPr>
          <p:nvPr/>
        </p:nvSpPr>
        <p:spPr>
          <a:xfrm>
            <a:off x="195737" y="622006"/>
            <a:ext cx="8656433" cy="21698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br>
              <a:rPr lang="en-US" sz="2000" dirty="0"/>
            </a:b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2C4FD5-0785-4DFD-8DF3-D01E0796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909637"/>
            <a:ext cx="73628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0FE99FA-7805-4D48-93E1-9268D9B70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7175" y="3252402"/>
            <a:ext cx="5759450" cy="3585845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16.11.2021,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14.11.2021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292612" y="4068386"/>
            <a:ext cx="5724013" cy="37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6B6654-9425-4CAE-89DC-58199CA36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21"/>
          <a:stretch/>
        </p:blipFill>
        <p:spPr>
          <a:xfrm>
            <a:off x="3878921" y="630167"/>
            <a:ext cx="4320000" cy="25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Bildschirmpräsentation (4:3)</PresentationFormat>
  <Paragraphs>208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RRA ECDC: current SARS-CoV-2 epidemiological situation and projections for the end-of-year festive season .., 17th update</vt:lpstr>
      <vt:lpstr>Mögliche Einflüsse auf Krankheitsschwere - Malaria</vt:lpstr>
      <vt:lpstr>Mögliche Einflüsse auf Krankheitsschwere - Malaria</vt:lpstr>
      <vt:lpstr>Weitere Einflüsse auf Krankheitsschwere - Kreuzimmunität</vt:lpstr>
      <vt:lpstr>Virusvariante B.1.1.529</vt:lpstr>
      <vt:lpstr>PowerPoint-Präsentation</vt:lpstr>
      <vt:lpstr>RRA ECDC: current SARS-CoV-2 epidemiological situation and projections for the end-of-year festive season .., 17th update</vt:lpstr>
      <vt:lpstr>Fall- und Todeszahlen weltweit, WHO SitRep</vt:lpstr>
      <vt:lpstr>7-Tages-Inzidenz pro 100.000 Einwohner EU/EWR</vt:lpstr>
      <vt:lpstr>7-Tages-Inzidenz pro 100.000 Einwohner weltweit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319</cp:revision>
  <dcterms:created xsi:type="dcterms:W3CDTF">2015-11-02T12:29:13Z</dcterms:created>
  <dcterms:modified xsi:type="dcterms:W3CDTF">2021-11-25T21:09:08Z</dcterms:modified>
</cp:coreProperties>
</file>