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8" r:id="rId4"/>
    <p:sldId id="304" r:id="rId5"/>
    <p:sldId id="305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6374" autoAdjust="0"/>
  </p:normalViewPr>
  <p:slideViewPr>
    <p:cSldViewPr snapToGrid="0">
      <p:cViewPr>
        <p:scale>
          <a:sx n="110" d="100"/>
          <a:sy n="110" d="100"/>
        </p:scale>
        <p:origin x="798" y="10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4.041  (am 23.11)  -&gt; Anstieg ITS-Belegung zu Vorwochen  : +649, es geht also weiter rasant nach oben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+2.055  -&gt; also auch hier eine Steigerung 16 % in der Neuaufnahmen Anzahl!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Länder ansteigend</a:t>
            </a:r>
          </a:p>
          <a:p>
            <a:r>
              <a:rPr lang="de-DE" dirty="0"/>
              <a:t>&lt; 3% Linie (Basisstufe): 0 Länder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&gt; 3 % (Stufe 1): 16 Länder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&gt;12%: 9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63,1% über 60J in aktueller ITS-Belegung</a:t>
            </a:r>
          </a:p>
          <a:p>
            <a:r>
              <a:rPr lang="de-DE" dirty="0"/>
              <a:t>Anteil Belegung der 60+ Jährigen steigt prozentual (rechte Graphik)</a:t>
            </a:r>
          </a:p>
          <a:p>
            <a:r>
              <a:rPr lang="de-DE" dirty="0"/>
              <a:t>Alle Altersgruppen steigen in absoluten Zahlen an (auch die unter 18, kleine Zahl aber auch nun bei 28!), besonders starke Anstiege ab 40+, extrem starke Anstiege in Gruppe 60-69 (gelb) und 70-79 (braun)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Prognosen für die nächsten 20 Tage!</a:t>
            </a:r>
            <a:br>
              <a:rPr lang="de-DE" dirty="0"/>
            </a:br>
            <a:r>
              <a:rPr lang="de-DE" dirty="0"/>
              <a:t>Prognosen düster – hierbei ist zu beachten, dass dies die Trends anzeigt wenn der jetzige Zustand und Trend sich fortsetzt (sprich keine Maßnahmen oder andere Effekte die nächsten Tage einsetzen).  Verlässlich sind also </a:t>
            </a:r>
            <a:r>
              <a:rPr lang="de-DE" dirty="0" err="1"/>
              <a:t>va</a:t>
            </a:r>
            <a:r>
              <a:rPr lang="de-DE" dirty="0"/>
              <a:t> eher die nächsten 10 (!) Tage der Prognose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01.12.2021 werden </a:t>
            </a:r>
            <a:r>
              <a:rPr lang="de-DE" sz="1600" b="1" dirty="0"/>
              <a:t>4.690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allen Bundesländern ist ein Anstieg in der COVID-ITS-Belegung zu sehen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in täglichen ITS-Neuaufnahmen von COVID-Patienten mit </a:t>
            </a:r>
            <a:r>
              <a:rPr lang="de-DE" sz="1600" b="1" dirty="0"/>
              <a:t>+2.396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01.12.2021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975104"/>
            <a:ext cx="7272046" cy="420552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985427" y="2245917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463354" y="2247568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92302" y="2181637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988074" y="2283114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680654" y="2737557"/>
            <a:ext cx="6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4.690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88454" y="2192056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91" y="2612648"/>
            <a:ext cx="4377902" cy="34294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30.11.2021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57" y="-5024"/>
            <a:ext cx="9721383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585348" y="213857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533728" y="268473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528186" y="564227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28186" y="619102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546498" y="5647812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546498" y="214966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535414" y="269704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546498" y="6191029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3C67FD-9063-4D12-85CE-3C89A290FDEE}"/>
              </a:ext>
            </a:extLst>
          </p:cNvPr>
          <p:cNvCxnSpPr/>
          <p:nvPr/>
        </p:nvCxnSpPr>
        <p:spPr>
          <a:xfrm>
            <a:off x="2528186" y="166798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8CE20D2-4DFC-47FB-84B8-F1B49E61000B}"/>
              </a:ext>
            </a:extLst>
          </p:cNvPr>
          <p:cNvCxnSpPr/>
          <p:nvPr/>
        </p:nvCxnSpPr>
        <p:spPr>
          <a:xfrm>
            <a:off x="7536450" y="167901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C7C7245-EEFB-4027-9124-E0E5B7504237}"/>
              </a:ext>
            </a:extLst>
          </p:cNvPr>
          <p:cNvCxnSpPr>
            <a:cxnSpLocks/>
          </p:cNvCxnSpPr>
          <p:nvPr/>
        </p:nvCxnSpPr>
        <p:spPr>
          <a:xfrm>
            <a:off x="7546498" y="5167166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E766B01-DA6B-4ED6-AB3E-A7B98B476FAA}"/>
              </a:ext>
            </a:extLst>
          </p:cNvPr>
          <p:cNvCxnSpPr/>
          <p:nvPr/>
        </p:nvCxnSpPr>
        <p:spPr>
          <a:xfrm>
            <a:off x="2528186" y="515388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1" y="28241"/>
            <a:ext cx="5695880" cy="348042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5322164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277420" y="4723445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7" y="503303"/>
            <a:ext cx="5037541" cy="2981943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5356354-278A-44E9-9B97-6265F93A309F}"/>
              </a:ext>
            </a:extLst>
          </p:cNvPr>
          <p:cNvCxnSpPr>
            <a:cxnSpLocks/>
          </p:cNvCxnSpPr>
          <p:nvPr/>
        </p:nvCxnSpPr>
        <p:spPr>
          <a:xfrm flipH="1">
            <a:off x="11281928" y="1560184"/>
            <a:ext cx="401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3534FBD-9C9F-443E-BA3E-15884A186A68}"/>
              </a:ext>
            </a:extLst>
          </p:cNvPr>
          <p:cNvCxnSpPr>
            <a:cxnSpLocks/>
          </p:cNvCxnSpPr>
          <p:nvPr/>
        </p:nvCxnSpPr>
        <p:spPr>
          <a:xfrm flipH="1">
            <a:off x="11318982" y="2271787"/>
            <a:ext cx="401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535" y="4382317"/>
            <a:ext cx="1066800" cy="18383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57"/>
          <a:stretch/>
        </p:blipFill>
        <p:spPr>
          <a:xfrm>
            <a:off x="11207821" y="113393"/>
            <a:ext cx="950575" cy="129967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DE2F54-1E58-4209-8F9D-8B369EF3DA1D}"/>
              </a:ext>
            </a:extLst>
          </p:cNvPr>
          <p:cNvSpPr/>
          <p:nvPr/>
        </p:nvSpPr>
        <p:spPr>
          <a:xfrm>
            <a:off x="7513259" y="5289847"/>
            <a:ext cx="756104" cy="930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47C85B-F549-4B37-864E-84E2FFC79693}"/>
              </a:ext>
            </a:extLst>
          </p:cNvPr>
          <p:cNvGrpSpPr/>
          <p:nvPr/>
        </p:nvGrpSpPr>
        <p:grpSpPr>
          <a:xfrm>
            <a:off x="1607333" y="3431913"/>
            <a:ext cx="5459765" cy="3359923"/>
            <a:chOff x="3123757" y="3601163"/>
            <a:chExt cx="5070452" cy="316185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D18E34-70DE-445C-B52A-E82495D5B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"/>
            <a:stretch/>
          </p:blipFill>
          <p:spPr>
            <a:xfrm>
              <a:off x="3123757" y="3787416"/>
              <a:ext cx="5070452" cy="2975601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2496697-2B49-460B-910E-C1C5C050A94D}"/>
                </a:ext>
              </a:extLst>
            </p:cNvPr>
            <p:cNvSpPr/>
            <p:nvPr/>
          </p:nvSpPr>
          <p:spPr>
            <a:xfrm>
              <a:off x="5341545" y="3601163"/>
              <a:ext cx="1462781" cy="181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>
            <a:off x="6997316" y="6289381"/>
            <a:ext cx="1807946" cy="6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BB8FF3-E88B-4901-8FD3-1C3FB0269F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72" y="4816155"/>
            <a:ext cx="2700798" cy="1975681"/>
          </a:xfrm>
          <a:prstGeom prst="rect">
            <a:avLst/>
          </a:prstGeom>
          <a:ln>
            <a:noFill/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ACE5AEE-3C56-48AE-A309-23A0AD82EC8E}"/>
              </a:ext>
            </a:extLst>
          </p:cNvPr>
          <p:cNvSpPr txBox="1"/>
          <p:nvPr/>
        </p:nvSpPr>
        <p:spPr>
          <a:xfrm>
            <a:off x="11500262" y="5755244"/>
            <a:ext cx="51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6838BCE-B25C-4375-B9C2-9625AB0A5BCB}"/>
              </a:ext>
            </a:extLst>
          </p:cNvPr>
          <p:cNvSpPr txBox="1"/>
          <p:nvPr/>
        </p:nvSpPr>
        <p:spPr>
          <a:xfrm>
            <a:off x="11501742" y="4857151"/>
            <a:ext cx="51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26E14C5-FFCE-45E6-B79C-0AF88C9F7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t="-5194" b="96233"/>
          <a:stretch/>
        </p:blipFill>
        <p:spPr>
          <a:xfrm>
            <a:off x="287382" y="-160879"/>
            <a:ext cx="5002074" cy="680425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28F1E54-0539-4BB3-B712-A313144E1154}"/>
              </a:ext>
            </a:extLst>
          </p:cNvPr>
          <p:cNvGrpSpPr/>
          <p:nvPr/>
        </p:nvGrpSpPr>
        <p:grpSpPr>
          <a:xfrm>
            <a:off x="6207137" y="323956"/>
            <a:ext cx="4764766" cy="4418541"/>
            <a:chOff x="5863305" y="36841"/>
            <a:chExt cx="2679192" cy="259057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2A1C11A-E14F-4878-97A2-571027C0F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305" y="289468"/>
              <a:ext cx="2679192" cy="233794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EE65463-F580-4959-BEA1-89C5708E2152}"/>
                </a:ext>
              </a:extLst>
            </p:cNvPr>
            <p:cNvSpPr txBox="1"/>
            <p:nvPr/>
          </p:nvSpPr>
          <p:spPr>
            <a:xfrm>
              <a:off x="6881515" y="36841"/>
              <a:ext cx="643729" cy="25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accent2"/>
                  </a:solidFill>
                </a:rPr>
                <a:t>COVID-Peak (2.Welle)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8992AA7-821A-4D9A-928A-4CB291CE994D}"/>
                </a:ext>
              </a:extLst>
            </p:cNvPr>
            <p:cNvSpPr txBox="1"/>
            <p:nvPr/>
          </p:nvSpPr>
          <p:spPr>
            <a:xfrm>
              <a:off x="7441816" y="45863"/>
              <a:ext cx="643732" cy="24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accent2"/>
                  </a:solidFill>
                </a:rPr>
                <a:t>COVID-Peak (3.Welle</a:t>
              </a:r>
              <a:r>
                <a:rPr lang="de-DE" sz="8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380876-70D5-4F53-B6C4-65C47DF3E4CE}"/>
              </a:ext>
            </a:extLst>
          </p:cNvPr>
          <p:cNvCxnSpPr>
            <a:cxnSpLocks/>
          </p:cNvCxnSpPr>
          <p:nvPr/>
        </p:nvCxnSpPr>
        <p:spPr>
          <a:xfrm flipV="1">
            <a:off x="4845465" y="1281870"/>
            <a:ext cx="1170774" cy="253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B7EB71FF-9F84-4E21-8FD7-0FA830C1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97" y="5448348"/>
            <a:ext cx="2505075" cy="94297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8C18480-D4A2-425F-BD4D-A4852601B013}"/>
              </a:ext>
            </a:extLst>
          </p:cNvPr>
          <p:cNvSpPr txBox="1"/>
          <p:nvPr/>
        </p:nvSpPr>
        <p:spPr>
          <a:xfrm>
            <a:off x="5845323" y="5004111"/>
            <a:ext cx="534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Non-</a:t>
            </a:r>
            <a:r>
              <a:rPr lang="de-DE" dirty="0" err="1"/>
              <a:t>Covid</a:t>
            </a:r>
            <a:r>
              <a:rPr lang="de-DE" dirty="0"/>
              <a:t> Patienten werden in den </a:t>
            </a:r>
            <a:r>
              <a:rPr lang="de-DE" dirty="0" err="1"/>
              <a:t>Covid</a:t>
            </a:r>
            <a:r>
              <a:rPr lang="de-DE" dirty="0"/>
              <a:t>-Wellen durch COVID-Pat. gedrückt </a:t>
            </a:r>
            <a:r>
              <a:rPr lang="de-DE" i="1" dirty="0"/>
              <a:t>(siehe lila Fläche)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93D69A-E449-424E-AF62-25CBA41B6F97}"/>
              </a:ext>
            </a:extLst>
          </p:cNvPr>
          <p:cNvSpPr txBox="1"/>
          <p:nvPr/>
        </p:nvSpPr>
        <p:spPr>
          <a:xfrm>
            <a:off x="5879507" y="5775441"/>
            <a:ext cx="430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freien Kapazitäten nehmen mit der COVID-Belastung ab </a:t>
            </a:r>
            <a:r>
              <a:rPr lang="de-DE" sz="1600" i="1" dirty="0"/>
              <a:t>(siehe lila Linie, links)</a:t>
            </a:r>
            <a:endParaRPr lang="de-DE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69EF3A-795D-4666-A6B3-37F13F303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7" y="453322"/>
            <a:ext cx="5341122" cy="45507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1259F52-7BF9-46B0-81C2-AB59084BF9A0}"/>
              </a:ext>
            </a:extLst>
          </p:cNvPr>
          <p:cNvSpPr txBox="1"/>
          <p:nvPr/>
        </p:nvSpPr>
        <p:spPr>
          <a:xfrm>
            <a:off x="10272803" y="339344"/>
            <a:ext cx="1144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accent2"/>
                </a:solidFill>
              </a:rPr>
              <a:t> (4.Welle</a:t>
            </a:r>
            <a:r>
              <a:rPr lang="de-DE" sz="8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F285D3F-76CD-4FE0-B09F-64ECA524535B}"/>
              </a:ext>
            </a:extLst>
          </p:cNvPr>
          <p:cNvCxnSpPr/>
          <p:nvPr/>
        </p:nvCxnSpPr>
        <p:spPr>
          <a:xfrm>
            <a:off x="10546080" y="593260"/>
            <a:ext cx="0" cy="94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7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342615C-5E6B-4EF6-A8CE-85BB8BC5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008" y="5708932"/>
            <a:ext cx="2075447" cy="114906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CC405BD-7716-4130-9E3A-4D4F96F80219}"/>
              </a:ext>
            </a:extLst>
          </p:cNvPr>
          <p:cNvSpPr txBox="1"/>
          <p:nvPr/>
        </p:nvSpPr>
        <p:spPr>
          <a:xfrm>
            <a:off x="6643277" y="103515"/>
            <a:ext cx="32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ECMO Belegung und Kapazitäten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EF3F2D-00F0-4121-8D7A-FB7093B4516F}"/>
              </a:ext>
            </a:extLst>
          </p:cNvPr>
          <p:cNvSpPr txBox="1"/>
          <p:nvPr/>
        </p:nvSpPr>
        <p:spPr>
          <a:xfrm>
            <a:off x="309419" y="160677"/>
            <a:ext cx="412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Beatmungs-Belegung und Kapazitäten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587BE3-84F3-4D3A-8FA5-3EB8840F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1" y="5762659"/>
            <a:ext cx="2803671" cy="10416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48103F-001D-4073-9F0E-B958E98A6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56" y="764971"/>
            <a:ext cx="5467903" cy="49439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9FC601-F762-4DC2-BCF3-02C64F4CC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" y="530009"/>
            <a:ext cx="5467903" cy="50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8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456087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23" y="471866"/>
            <a:ext cx="3915654" cy="254309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6EFD64A-EEEE-4678-A624-A0550508B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0" y="2209089"/>
            <a:ext cx="7574780" cy="46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Breitbild</PresentationFormat>
  <Paragraphs>42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439</cp:revision>
  <dcterms:created xsi:type="dcterms:W3CDTF">2021-01-13T08:46:29Z</dcterms:created>
  <dcterms:modified xsi:type="dcterms:W3CDTF">2021-12-01T09:59:43Z</dcterms:modified>
</cp:coreProperties>
</file>