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572" r:id="rId3"/>
    <p:sldId id="574" r:id="rId4"/>
    <p:sldId id="573" r:id="rId5"/>
    <p:sldId id="576" r:id="rId6"/>
    <p:sldId id="577" r:id="rId7"/>
    <p:sldId id="578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7B17D5-2B13-41E9-AEE1-EBB7003FF214}">
          <p14:sldIdLst>
            <p14:sldId id="261"/>
            <p14:sldId id="572"/>
            <p14:sldId id="574"/>
            <p14:sldId id="573"/>
            <p14:sldId id="576"/>
            <p14:sldId id="577"/>
            <p14:sldId id="5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A24"/>
    <a:srgbClr val="ED7976"/>
    <a:srgbClr val="E9F1F5"/>
    <a:srgbClr val="D0E3EA"/>
    <a:srgbClr val="4BACC6"/>
    <a:srgbClr val="D8D3E0"/>
    <a:srgbClr val="EDEAF0"/>
    <a:srgbClr val="8064A2"/>
    <a:srgbClr val="DEE7D1"/>
    <a:srgbClr val="EFF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6974" autoAdjust="0"/>
  </p:normalViewPr>
  <p:slideViewPr>
    <p:cSldViewPr snapToGrid="0">
      <p:cViewPr varScale="1">
        <p:scale>
          <a:sx n="127" d="100"/>
          <a:sy n="127" d="100"/>
        </p:scale>
        <p:origin x="1026" y="10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79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666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89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994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57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43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omicron_gisaid_megaplot_mf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DE" b="0" dirty="0"/>
            </a:br>
            <a:r>
              <a:rPr lang="de-DE" sz="3100" b="0" dirty="0"/>
              <a:t>Genomische Surveillance von SARS-CoV-2</a:t>
            </a:r>
            <a:endParaRPr lang="en-GB" b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MF1 / MF2 / MF4 / AG Evo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B4F0F93-BAA1-45D5-96D8-803D9A145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692" t="34883"/>
          <a:stretch/>
        </p:blipFill>
        <p:spPr>
          <a:xfrm>
            <a:off x="-585" y="1038225"/>
            <a:ext cx="3320047" cy="3267075"/>
          </a:xfrm>
          <a:prstGeom prst="rect">
            <a:avLst/>
          </a:prstGeom>
        </p:spPr>
      </p:pic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1837B0A7-6625-4DC1-B758-E08B9522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8219" y="3951576"/>
            <a:ext cx="765210" cy="273844"/>
          </a:xfrm>
        </p:spPr>
        <p:txBody>
          <a:bodyPr/>
          <a:lstStyle/>
          <a:p>
            <a:r>
              <a:rPr lang="de-DE" dirty="0">
                <a:solidFill>
                  <a:srgbClr val="D3E1EE"/>
                </a:solidFill>
              </a:rPr>
              <a:t>15.09.2021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38354"/>
            <a:ext cx="7983646" cy="714291"/>
          </a:xfrm>
        </p:spPr>
        <p:txBody>
          <a:bodyPr/>
          <a:lstStyle/>
          <a:p>
            <a:r>
              <a:rPr lang="de-DE" sz="2000" dirty="0"/>
              <a:t>Omikron / B.1.1.529 </a:t>
            </a:r>
            <a:br>
              <a:rPr lang="de-DE" sz="2800" dirty="0"/>
            </a:br>
            <a:r>
              <a:rPr lang="de-DE" sz="2800" dirty="0" err="1"/>
              <a:t>Mutantionsprofil</a:t>
            </a:r>
            <a:endParaRPr lang="en-GB" sz="2800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44C3EA52-5591-904C-AD68-79E03C54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 dirty="0"/>
              <a:t>01.12.2021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5DA08FB7-1774-2847-9F0C-50C26717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B65043D-3D06-8E4F-82BF-11B37FF5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3761464" cy="273844"/>
          </a:xfrm>
        </p:spPr>
        <p:txBody>
          <a:bodyPr/>
          <a:lstStyle/>
          <a:p>
            <a:r>
              <a:rPr lang="de-DE" dirty="0"/>
              <a:t>Krisenstab: Genomische Surveillance von SARS-CoV-2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AA2D6A1E-A5C1-4F02-B56F-78A2AE321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b="59258"/>
          <a:stretch/>
        </p:blipFill>
        <p:spPr>
          <a:xfrm>
            <a:off x="774243" y="1011976"/>
            <a:ext cx="7349560" cy="121657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874A6BF-8917-49E5-9F33-BBBFD52AC309}"/>
              </a:ext>
            </a:extLst>
          </p:cNvPr>
          <p:cNvSpPr/>
          <p:nvPr/>
        </p:nvSpPr>
        <p:spPr>
          <a:xfrm>
            <a:off x="253374" y="2233822"/>
            <a:ext cx="87999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Insgesamt sind 9 Mutationen innerhalb des S-Gens aus anderen VOCs bekannt (</a:t>
            </a:r>
            <a:r>
              <a:rPr lang="de-D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convergente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Entwicklungen). </a:t>
            </a:r>
          </a:p>
          <a:p>
            <a:pPr>
              <a:spcAft>
                <a:spcPts val="0"/>
              </a:spcAft>
            </a:pPr>
            <a:endParaRPr lang="de-DE" sz="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Bekannte Assoziationen:</a:t>
            </a:r>
          </a:p>
          <a:p>
            <a:pPr marL="271463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Aminosäure-Austausche in der RBD und NTD des Spike Proteins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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Resistenz gegenüber neutralisierenden und therapeutischen monoklonale Antikörper (z.B. 4 Mutation nahe Bindestelle des </a:t>
            </a:r>
            <a:r>
              <a:rPr lang="de-D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Sotrovimab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-Antikörpers)</a:t>
            </a:r>
          </a:p>
          <a:p>
            <a:pPr marL="271463" indent="-1809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Mutationscluster (H655Y + N679K + P681H) neben der </a:t>
            </a:r>
            <a:r>
              <a:rPr lang="de-D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Furinspaltungstelle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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verbesserte Wirtszellpenetration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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erhöhte </a:t>
            </a:r>
            <a:r>
              <a:rPr lang="de-D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Transmissibilität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71463" indent="-180975"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Mutationskombination (R203K + G204R) im </a:t>
            </a:r>
            <a:r>
              <a:rPr lang="de-D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Nukleokapsid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(ebenso in Alpha, Gamma und Lambda)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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nachgewiesene erhöhte Infektiosität </a:t>
            </a:r>
            <a:r>
              <a:rPr lang="de-DE" sz="1200" dirty="0"/>
              <a:t>(https://www.science.org/doi/10.1126/science.abl6184)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488">
              <a:spcAft>
                <a:spcPts val="0"/>
              </a:spcAft>
            </a:pPr>
            <a:endParaRPr lang="de-DE" sz="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b="1" dirty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Weitere Hypothesen:</a:t>
            </a:r>
          </a:p>
          <a:p>
            <a:pPr marL="285750" indent="-1952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nsp6 Deletion (ähnlich auch in Alpha, Beta, Gamma, Lambda)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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evtl. Escape vor angeborenen Immunität (Interferon Antagonismus)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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erhöhte </a:t>
            </a:r>
            <a:r>
              <a:rPr lang="de-DE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Transmissibilität</a:t>
            </a:r>
            <a:endParaRPr lang="de-DE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1952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Insertion (EAE) in NTD des Spikeproteins (Mutationshotspot)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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evtl.  strukturelle Änderung</a:t>
            </a:r>
          </a:p>
          <a:p>
            <a:pPr marL="285750" indent="-19526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seltene oder unbekannte Mutationen innerhalb des Spike Proteins 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</a:t>
            </a:r>
            <a:r>
              <a:rPr lang="de-DE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mehr Daten nötig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2AB9A81-09BB-4915-AD01-6B8ECEEDB856}"/>
              </a:ext>
            </a:extLst>
          </p:cNvPr>
          <p:cNvSpPr/>
          <p:nvPr/>
        </p:nvSpPr>
        <p:spPr>
          <a:xfrm>
            <a:off x="4946071" y="207216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9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https://twitter.com/miamalan/status/1463846528578109444 </a:t>
            </a:r>
            <a:endParaRPr lang="de-DE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38354"/>
            <a:ext cx="7983646" cy="714291"/>
          </a:xfrm>
        </p:spPr>
        <p:txBody>
          <a:bodyPr/>
          <a:lstStyle/>
          <a:p>
            <a:r>
              <a:rPr lang="de-DE" sz="2000" dirty="0"/>
              <a:t>Omikron / B.1.1.529 </a:t>
            </a:r>
            <a:br>
              <a:rPr lang="de-DE" sz="2800" dirty="0"/>
            </a:br>
            <a:r>
              <a:rPr lang="de-DE" sz="2800" dirty="0"/>
              <a:t>Phylogenie</a:t>
            </a:r>
            <a:endParaRPr lang="en-GB" sz="2800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44C3EA52-5591-904C-AD68-79E03C54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 dirty="0"/>
              <a:t>01.12.2021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5DA08FB7-1774-2847-9F0C-50C26717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B65043D-3D06-8E4F-82BF-11B37FF5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3761464" cy="273844"/>
          </a:xfrm>
        </p:spPr>
        <p:txBody>
          <a:bodyPr/>
          <a:lstStyle/>
          <a:p>
            <a:r>
              <a:rPr lang="de-DE" dirty="0"/>
              <a:t>Krisenstab: Genomische Surveillance von SARS-CoV-2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690F227-2B7F-438C-ADFD-BA7E419B1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4119"/>
          <a:stretch/>
        </p:blipFill>
        <p:spPr>
          <a:xfrm>
            <a:off x="291333" y="1000186"/>
            <a:ext cx="5410098" cy="371452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E187C89-FFCF-44B4-9081-D63C117BF695}"/>
              </a:ext>
            </a:extLst>
          </p:cNvPr>
          <p:cNvSpPr txBox="1"/>
          <p:nvPr/>
        </p:nvSpPr>
        <p:spPr>
          <a:xfrm>
            <a:off x="5619750" y="1062350"/>
            <a:ext cx="3572709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„VOC Baum“ (repräsentative Isolate)</a:t>
            </a:r>
          </a:p>
          <a:p>
            <a:endParaRPr lang="de-DE" sz="300" dirty="0"/>
          </a:p>
          <a:p>
            <a:r>
              <a:rPr lang="de-DE" sz="1200" b="1" dirty="0"/>
              <a:t>Quelle:</a:t>
            </a:r>
          </a:p>
          <a:p>
            <a:r>
              <a:rPr lang="en-US" sz="1200" i="1" dirty="0"/>
              <a:t>Genomic surveillance of SARS-CoV-2 in Belgium</a:t>
            </a:r>
          </a:p>
          <a:p>
            <a:r>
              <a:rPr lang="en-US" sz="1200" i="1" dirty="0"/>
              <a:t>Report of the National Reference Laboratory</a:t>
            </a:r>
          </a:p>
          <a:p>
            <a:r>
              <a:rPr lang="en-US" sz="1200" i="1" dirty="0"/>
              <a:t>Situation update – </a:t>
            </a:r>
            <a:r>
              <a:rPr lang="en-US" sz="1200" b="1" i="1" dirty="0"/>
              <a:t>26th of November 2021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B8D08B-2997-4798-AAD1-10AB5A103D58}"/>
              </a:ext>
            </a:extLst>
          </p:cNvPr>
          <p:cNvSpPr txBox="1"/>
          <p:nvPr/>
        </p:nvSpPr>
        <p:spPr>
          <a:xfrm>
            <a:off x="5553075" y="3737850"/>
            <a:ext cx="9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E22A24"/>
                </a:solidFill>
              </a:rPr>
              <a:t>Omikron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CDD0A3A-2AF9-4003-8ED7-C3C6C2011704}"/>
              </a:ext>
            </a:extLst>
          </p:cNvPr>
          <p:cNvGrpSpPr/>
          <p:nvPr/>
        </p:nvGrpSpPr>
        <p:grpSpPr>
          <a:xfrm>
            <a:off x="6551553" y="2277845"/>
            <a:ext cx="2188518" cy="2546568"/>
            <a:chOff x="6640038" y="2447345"/>
            <a:chExt cx="2188518" cy="2546568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2EBDA9A3-67D8-40DF-86AE-8411EF347C50}"/>
                </a:ext>
              </a:extLst>
            </p:cNvPr>
            <p:cNvSpPr/>
            <p:nvPr/>
          </p:nvSpPr>
          <p:spPr>
            <a:xfrm>
              <a:off x="6640038" y="2447345"/>
              <a:ext cx="2141225" cy="251607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de-DE" sz="105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GISAID: </a:t>
              </a:r>
              <a:r>
                <a:rPr lang="de-DE" sz="10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191 Omikron Sequenzen</a:t>
              </a:r>
            </a:p>
            <a:p>
              <a:r>
                <a:rPr lang="de-DE" sz="1050" dirty="0"/>
                <a:t>133 South </a:t>
              </a:r>
              <a:r>
                <a:rPr lang="de-DE" sz="1050" dirty="0" err="1"/>
                <a:t>Africa</a:t>
              </a:r>
              <a:endParaRPr lang="de-DE" sz="1050" dirty="0"/>
            </a:p>
            <a:p>
              <a:r>
                <a:rPr lang="de-DE" sz="1050" dirty="0"/>
                <a:t>     19 Botswana</a:t>
              </a:r>
            </a:p>
            <a:p>
              <a:r>
                <a:rPr lang="de-DE" sz="1050" dirty="0"/>
                <a:t>     13 </a:t>
              </a:r>
              <a:r>
                <a:rPr lang="de-DE" sz="1050" dirty="0" err="1"/>
                <a:t>Netherlands</a:t>
              </a:r>
              <a:endParaRPr lang="de-DE" sz="1050" dirty="0"/>
            </a:p>
            <a:p>
              <a:r>
                <a:rPr lang="de-DE" sz="1050" dirty="0"/>
                <a:t>      5 Hong Kong</a:t>
              </a:r>
            </a:p>
            <a:p>
              <a:r>
                <a:rPr lang="de-DE" sz="1050" dirty="0"/>
                <a:t>      5 Australia</a:t>
              </a:r>
            </a:p>
            <a:p>
              <a:r>
                <a:rPr lang="de-DE" sz="1050" dirty="0"/>
                <a:t>      4 United Kingdom</a:t>
              </a:r>
            </a:p>
            <a:p>
              <a:r>
                <a:rPr lang="de-DE" sz="1050" dirty="0"/>
                <a:t>      4 </a:t>
              </a:r>
              <a:r>
                <a:rPr lang="de-DE" sz="1050" dirty="0" err="1"/>
                <a:t>Italy</a:t>
              </a:r>
              <a:endParaRPr lang="de-DE" sz="1050" dirty="0"/>
            </a:p>
            <a:p>
              <a:r>
                <a:rPr lang="de-DE" sz="1050" dirty="0"/>
                <a:t>      2 Canada</a:t>
              </a:r>
            </a:p>
            <a:p>
              <a:r>
                <a:rPr lang="de-DE" sz="1050" dirty="0"/>
                <a:t>      1 Spain</a:t>
              </a:r>
            </a:p>
            <a:p>
              <a:r>
                <a:rPr lang="de-DE" sz="1050" dirty="0"/>
                <a:t>      1 Israel</a:t>
              </a:r>
            </a:p>
            <a:p>
              <a:r>
                <a:rPr lang="de-DE" sz="1050" dirty="0"/>
                <a:t>      1 Germany</a:t>
              </a:r>
            </a:p>
            <a:p>
              <a:r>
                <a:rPr lang="de-DE" sz="1050" dirty="0"/>
                <a:t>      1 Czech </a:t>
              </a:r>
              <a:r>
                <a:rPr lang="de-DE" sz="1050" dirty="0" err="1"/>
                <a:t>Republic</a:t>
              </a:r>
              <a:endParaRPr lang="de-DE" sz="1050" dirty="0"/>
            </a:p>
            <a:p>
              <a:r>
                <a:rPr lang="de-DE" sz="1050" dirty="0"/>
                <a:t>      1 </a:t>
              </a:r>
              <a:r>
                <a:rPr lang="de-DE" sz="1050" dirty="0" err="1"/>
                <a:t>Belgium</a:t>
              </a:r>
              <a:endParaRPr lang="de-DE" sz="1050" dirty="0"/>
            </a:p>
            <a:p>
              <a:r>
                <a:rPr lang="de-DE" sz="1050" dirty="0"/>
                <a:t>      1 Austria</a:t>
              </a:r>
              <a:endParaRPr lang="de-DE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CDFD2DE-933F-43A8-BB09-C6D3EFCCC45F}"/>
                </a:ext>
              </a:extLst>
            </p:cNvPr>
            <p:cNvSpPr/>
            <p:nvPr/>
          </p:nvSpPr>
          <p:spPr>
            <a:xfrm>
              <a:off x="7829565" y="4763081"/>
              <a:ext cx="998991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9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Stand 01.12.2021</a:t>
              </a:r>
              <a:endParaRPr lang="de-DE" sz="900" i="1" dirty="0"/>
            </a:p>
          </p:txBody>
        </p:sp>
      </p:grpSp>
      <p:sp>
        <p:nvSpPr>
          <p:cNvPr id="10" name="Bogen 9">
            <a:extLst>
              <a:ext uri="{FF2B5EF4-FFF2-40B4-BE49-F238E27FC236}">
                <a16:creationId xmlns:a16="http://schemas.microsoft.com/office/drawing/2014/main" id="{8A0FFBBE-7A75-481C-90DB-A8FBB724429D}"/>
              </a:ext>
            </a:extLst>
          </p:cNvPr>
          <p:cNvSpPr/>
          <p:nvPr/>
        </p:nvSpPr>
        <p:spPr>
          <a:xfrm rot="2610343">
            <a:off x="5274547" y="3768075"/>
            <a:ext cx="335743" cy="335743"/>
          </a:xfrm>
          <a:prstGeom prst="arc">
            <a:avLst/>
          </a:prstGeom>
          <a:ln w="12700">
            <a:solidFill>
              <a:srgbClr val="E22A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00A453D-C763-4C99-ADDA-65CDDFA48D3C}"/>
              </a:ext>
            </a:extLst>
          </p:cNvPr>
          <p:cNvSpPr txBox="1"/>
          <p:nvPr/>
        </p:nvSpPr>
        <p:spPr>
          <a:xfrm>
            <a:off x="6052314" y="4772818"/>
            <a:ext cx="313419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C00000"/>
                </a:solidFill>
              </a:rPr>
              <a:t>211 </a:t>
            </a:r>
            <a:r>
              <a:rPr lang="de-DE" sz="1100" dirty="0" err="1">
                <a:solidFill>
                  <a:srgbClr val="C00000"/>
                </a:solidFill>
              </a:rPr>
              <a:t>raw</a:t>
            </a:r>
            <a:r>
              <a:rPr lang="de-DE" sz="1100" dirty="0">
                <a:solidFill>
                  <a:srgbClr val="C00000"/>
                </a:solidFill>
              </a:rPr>
              <a:t> </a:t>
            </a:r>
            <a:r>
              <a:rPr lang="de-DE" sz="1100" dirty="0" err="1">
                <a:solidFill>
                  <a:srgbClr val="C00000"/>
                </a:solidFill>
              </a:rPr>
              <a:t>data</a:t>
            </a:r>
            <a:r>
              <a:rPr lang="de-DE" sz="1100" dirty="0">
                <a:solidFill>
                  <a:srgbClr val="C00000"/>
                </a:solidFill>
              </a:rPr>
              <a:t> </a:t>
            </a:r>
            <a:r>
              <a:rPr lang="de-DE" sz="1100" dirty="0" err="1">
                <a:solidFill>
                  <a:srgbClr val="C00000"/>
                </a:solidFill>
              </a:rPr>
              <a:t>sets</a:t>
            </a:r>
            <a:r>
              <a:rPr lang="de-DE" sz="1100" dirty="0">
                <a:solidFill>
                  <a:srgbClr val="C00000"/>
                </a:solidFill>
              </a:rPr>
              <a:t> </a:t>
            </a:r>
            <a:r>
              <a:rPr lang="de-DE" sz="1100" dirty="0" err="1">
                <a:solidFill>
                  <a:srgbClr val="C00000"/>
                </a:solidFill>
              </a:rPr>
              <a:t>available</a:t>
            </a:r>
            <a:r>
              <a:rPr lang="de-DE" sz="1100" dirty="0">
                <a:solidFill>
                  <a:srgbClr val="C00000"/>
                </a:solidFill>
              </a:rPr>
              <a:t> on SRA </a:t>
            </a:r>
            <a:r>
              <a:rPr lang="de-DE" sz="1100" dirty="0" err="1">
                <a:solidFill>
                  <a:srgbClr val="C00000"/>
                </a:solidFill>
              </a:rPr>
              <a:t>uploaded</a:t>
            </a:r>
            <a:r>
              <a:rPr lang="de-DE" sz="1100" dirty="0">
                <a:solidFill>
                  <a:srgbClr val="C00000"/>
                </a:solidFill>
              </a:rPr>
              <a:t> </a:t>
            </a:r>
            <a:r>
              <a:rPr lang="de-DE" sz="1100" dirty="0" err="1">
                <a:solidFill>
                  <a:srgbClr val="C00000"/>
                </a:solidFill>
              </a:rPr>
              <a:t>by</a:t>
            </a:r>
            <a:r>
              <a:rPr lang="de-DE" sz="1100" dirty="0">
                <a:solidFill>
                  <a:srgbClr val="C00000"/>
                </a:solidFill>
              </a:rPr>
              <a:t> SA!</a:t>
            </a:r>
          </a:p>
        </p:txBody>
      </p:sp>
    </p:spTree>
    <p:extLst>
      <p:ext uri="{BB962C8B-B14F-4D97-AF65-F5344CB8AC3E}">
        <p14:creationId xmlns:p14="http://schemas.microsoft.com/office/powerpoint/2010/main" val="14558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hlinkClick r:id="rId3" action="ppaction://hlinkfile"/>
            <a:extLst>
              <a:ext uri="{FF2B5EF4-FFF2-40B4-BE49-F238E27FC236}">
                <a16:creationId xmlns:a16="http://schemas.microsoft.com/office/drawing/2014/main" id="{CFD2F1F7-82A1-4C91-80EC-DC6510715E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181" r="203" b="758"/>
          <a:stretch/>
        </p:blipFill>
        <p:spPr>
          <a:xfrm>
            <a:off x="786854" y="571302"/>
            <a:ext cx="7553376" cy="432868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6A9C6BF-FFF9-433B-9151-F7AD41CE0D2C}"/>
              </a:ext>
            </a:extLst>
          </p:cNvPr>
          <p:cNvSpPr/>
          <p:nvPr/>
        </p:nvSpPr>
        <p:spPr>
          <a:xfrm>
            <a:off x="706837" y="370248"/>
            <a:ext cx="7236025" cy="201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38354"/>
            <a:ext cx="7983646" cy="714291"/>
          </a:xfrm>
        </p:spPr>
        <p:txBody>
          <a:bodyPr/>
          <a:lstStyle/>
          <a:p>
            <a:r>
              <a:rPr lang="de-DE" sz="2000" dirty="0"/>
              <a:t>Omikron / B.1.1.529 </a:t>
            </a:r>
            <a:br>
              <a:rPr lang="de-DE" sz="2800" dirty="0"/>
            </a:br>
            <a:r>
              <a:rPr lang="de-DE" sz="2800" dirty="0"/>
              <a:t>Genomische Diversität</a:t>
            </a:r>
            <a:endParaRPr lang="en-GB" sz="2800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44C3EA52-5591-904C-AD68-79E03C54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 dirty="0"/>
              <a:t>01.12.2021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5DA08FB7-1774-2847-9F0C-50C26717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B65043D-3D06-8E4F-82BF-11B37FF5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3761464" cy="273844"/>
          </a:xfrm>
        </p:spPr>
        <p:txBody>
          <a:bodyPr/>
          <a:lstStyle/>
          <a:p>
            <a:r>
              <a:rPr lang="de-DE" dirty="0"/>
              <a:t>Krisenstab: Genomische Surveillance von SARS-CoV-2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EEEB126-E185-4ACB-8B6A-CE71285BE13D}"/>
              </a:ext>
            </a:extLst>
          </p:cNvPr>
          <p:cNvSpPr txBox="1"/>
          <p:nvPr/>
        </p:nvSpPr>
        <p:spPr>
          <a:xfrm>
            <a:off x="8026800" y="952645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n=135 </a:t>
            </a:r>
          </a:p>
        </p:txBody>
      </p:sp>
    </p:spTree>
    <p:extLst>
      <p:ext uri="{BB962C8B-B14F-4D97-AF65-F5344CB8AC3E}">
        <p14:creationId xmlns:p14="http://schemas.microsoft.com/office/powerpoint/2010/main" val="18590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6A9C6BF-FFF9-433B-9151-F7AD41CE0D2C}"/>
              </a:ext>
            </a:extLst>
          </p:cNvPr>
          <p:cNvSpPr/>
          <p:nvPr/>
        </p:nvSpPr>
        <p:spPr>
          <a:xfrm>
            <a:off x="706837" y="370248"/>
            <a:ext cx="7236025" cy="201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38354"/>
            <a:ext cx="7983646" cy="714291"/>
          </a:xfrm>
        </p:spPr>
        <p:txBody>
          <a:bodyPr/>
          <a:lstStyle/>
          <a:p>
            <a:r>
              <a:rPr lang="de-DE" sz="2000" dirty="0"/>
              <a:t>Omikron / B.1.1.529 </a:t>
            </a:r>
            <a:br>
              <a:rPr lang="de-DE" sz="2800" dirty="0"/>
            </a:br>
            <a:r>
              <a:rPr lang="de-DE" sz="2800" dirty="0"/>
              <a:t>Implikation für </a:t>
            </a:r>
            <a:r>
              <a:rPr lang="de-DE" sz="2800" dirty="0" err="1"/>
              <a:t>Amplikon</a:t>
            </a:r>
            <a:r>
              <a:rPr lang="de-DE" sz="2800" dirty="0"/>
              <a:t>-basierte Sequenzierung</a:t>
            </a:r>
            <a:endParaRPr lang="en-GB" sz="2800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44C3EA52-5591-904C-AD68-79E03C54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 dirty="0"/>
              <a:t>01.12.2021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5DA08FB7-1774-2847-9F0C-50C26717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B65043D-3D06-8E4F-82BF-11B37FF5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3761464" cy="273844"/>
          </a:xfrm>
        </p:spPr>
        <p:txBody>
          <a:bodyPr/>
          <a:lstStyle/>
          <a:p>
            <a:r>
              <a:rPr lang="de-DE" dirty="0"/>
              <a:t>Krisenstab: Genomische Surveillance von SARS-CoV-2</a:t>
            </a:r>
          </a:p>
        </p:txBody>
      </p:sp>
      <p:graphicFrame>
        <p:nvGraphicFramePr>
          <p:cNvPr id="14" name="Inhaltsplatzhalter 3">
            <a:extLst>
              <a:ext uri="{FF2B5EF4-FFF2-40B4-BE49-F238E27FC236}">
                <a16:creationId xmlns:a16="http://schemas.microsoft.com/office/drawing/2014/main" id="{3316297C-A0C1-4776-B443-EAC5D8AF2F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697941"/>
              </p:ext>
            </p:extLst>
          </p:nvPr>
        </p:nvGraphicFramePr>
        <p:xfrm>
          <a:off x="564825" y="1614079"/>
          <a:ext cx="5034929" cy="29664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04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701">
                  <a:extLst>
                    <a:ext uri="{9D8B030D-6E8A-4147-A177-3AD203B41FA5}">
                      <a16:colId xmlns:a16="http://schemas.microsoft.com/office/drawing/2014/main" val="1646019505"/>
                    </a:ext>
                  </a:extLst>
                </a:gridCol>
                <a:gridCol w="41597">
                  <a:extLst>
                    <a:ext uri="{9D8B030D-6E8A-4147-A177-3AD203B41FA5}">
                      <a16:colId xmlns:a16="http://schemas.microsoft.com/office/drawing/2014/main" val="3398991398"/>
                    </a:ext>
                  </a:extLst>
                </a:gridCol>
                <a:gridCol w="2200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latin typeface="+mj-lt"/>
                        </a:rPr>
                        <a:t>Primer</a:t>
                      </a: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0" strike="noStrike" spc="-1" dirty="0">
                        <a:latin typeface="Arial"/>
                      </a:endParaRPr>
                    </a:p>
                  </a:txBody>
                  <a:tcPr marL="6120" marR="61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</a:pPr>
                      <a:r>
                        <a:rPr lang="en-US" sz="1400" b="0" strike="noStrike" spc="-1" dirty="0" err="1">
                          <a:latin typeface="+mj-lt"/>
                        </a:rPr>
                        <a:t>Betroffene</a:t>
                      </a:r>
                      <a:r>
                        <a:rPr lang="en-US" sz="1400" b="0" strike="noStrike" spc="-1" dirty="0">
                          <a:latin typeface="+mj-lt"/>
                        </a:rPr>
                        <a:t> </a:t>
                      </a:r>
                      <a:r>
                        <a:rPr lang="en-US" sz="1400" b="0" strike="noStrike" spc="-1" dirty="0" err="1">
                          <a:latin typeface="+mj-lt"/>
                        </a:rPr>
                        <a:t>Omikron-Mutationen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57263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Start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 dirty="0" err="1">
                          <a:latin typeface="+mj-lt"/>
                        </a:rPr>
                        <a:t>Stop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b="0" strike="noStrike" spc="-1" dirty="0">
                          <a:latin typeface="+mj-lt"/>
                        </a:rPr>
                        <a:t>max. </a:t>
                      </a:r>
                      <a:r>
                        <a:rPr lang="en-US" sz="1400" b="0" strike="noStrike" spc="-1" dirty="0" err="1">
                          <a:latin typeface="+mj-lt"/>
                        </a:rPr>
                        <a:t>mutierte</a:t>
                      </a:r>
                      <a:r>
                        <a:rPr lang="en-US" sz="1400" b="0" strike="noStrike" spc="-1" dirty="0">
                          <a:latin typeface="+mj-lt"/>
                        </a:rPr>
                        <a:t> Pos</a:t>
                      </a: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0" strike="noStrike" spc="-1" dirty="0">
                        <a:latin typeface="Arial"/>
                      </a:endParaRPr>
                    </a:p>
                  </a:txBody>
                  <a:tcPr marL="6120" marR="612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22877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22903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6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0" strike="noStrike" spc="-1">
                        <a:latin typeface="+mj-lt"/>
                      </a:endParaRP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S:G446S;S:N440K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>
                          <a:latin typeface="+mj-lt"/>
                        </a:rPr>
                        <a:t>21961</a:t>
                      </a:r>
                      <a:endParaRPr lang="en-US" sz="1400" b="0" strike="noStrike" spc="-1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>
                          <a:latin typeface="+mj-lt"/>
                        </a:rPr>
                        <a:t>21990</a:t>
                      </a:r>
                      <a:endParaRPr lang="en-US" sz="1400" b="0" strike="noStrike" spc="-1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4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0" strike="noStrike" spc="-1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</a:pPr>
                      <a:r>
                        <a:rPr lang="nl-NL" sz="1400" strike="noStrike" spc="-1" dirty="0">
                          <a:latin typeface="+mj-lt"/>
                        </a:rPr>
                        <a:t>S:G142D;S:del:143:2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>
                          <a:latin typeface="+mj-lt"/>
                        </a:rPr>
                        <a:t>22797</a:t>
                      </a:r>
                      <a:endParaRPr lang="en-US" sz="1400" b="0" strike="noStrike" spc="-1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>
                          <a:latin typeface="+mj-lt"/>
                        </a:rPr>
                        <a:t>22819</a:t>
                      </a:r>
                      <a:endParaRPr lang="en-US" sz="1400" b="0" strike="noStrike" spc="-1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3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0" strike="noStrike" spc="-1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S:K417N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>
                          <a:latin typeface="+mj-lt"/>
                        </a:rPr>
                        <a:t>22798</a:t>
                      </a:r>
                      <a:endParaRPr lang="en-US" sz="1400" b="0" strike="noStrike" spc="-1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22821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3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0" strike="noStrike" spc="-1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S:K417N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>
                          <a:latin typeface="+mj-lt"/>
                        </a:rPr>
                        <a:t>23192</a:t>
                      </a:r>
                      <a:endParaRPr lang="en-US" sz="1400" b="0" strike="noStrike" spc="-1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23214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3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/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S:T547K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23189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23212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3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ct val="100000"/>
                        </a:lnSpc>
                      </a:pPr>
                      <a:r>
                        <a:rPr lang="de-DE" sz="1400" strike="noStrike" spc="-1" dirty="0">
                          <a:latin typeface="+mj-lt"/>
                        </a:rPr>
                        <a:t>S:T547K</a:t>
                      </a:r>
                      <a:endParaRPr lang="en-US" sz="1400" b="0" strike="noStrike" spc="-1" dirty="0">
                        <a:latin typeface="+mj-lt"/>
                      </a:endParaRPr>
                    </a:p>
                  </a:txBody>
                  <a:tcPr marL="6120" marR="61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5F6EA65-7A4D-4092-A639-E0A5AE0E8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42" y="1614079"/>
            <a:ext cx="2943225" cy="268605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E74684-5C5E-4C0C-A3C8-D44A00A3FEF9}"/>
              </a:ext>
            </a:extLst>
          </p:cNvPr>
          <p:cNvSpPr/>
          <p:nvPr/>
        </p:nvSpPr>
        <p:spPr>
          <a:xfrm>
            <a:off x="456749" y="1165564"/>
            <a:ext cx="41799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de-DE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 V3 Primer Kit Evaluierung (vorläufig)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7BD96F8-5767-4B23-BDFB-E7809836A5A2}"/>
              </a:ext>
            </a:extLst>
          </p:cNvPr>
          <p:cNvCxnSpPr>
            <a:cxnSpLocks/>
          </p:cNvCxnSpPr>
          <p:nvPr/>
        </p:nvCxnSpPr>
        <p:spPr>
          <a:xfrm>
            <a:off x="4844053" y="2546175"/>
            <a:ext cx="1103389" cy="846929"/>
          </a:xfrm>
          <a:prstGeom prst="line">
            <a:avLst/>
          </a:prstGeom>
          <a:ln>
            <a:solidFill>
              <a:schemeClr val="accent5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328CE713-0FA3-4CA9-B14A-BF6567044553}"/>
              </a:ext>
            </a:extLst>
          </p:cNvPr>
          <p:cNvCxnSpPr>
            <a:cxnSpLocks/>
          </p:cNvCxnSpPr>
          <p:nvPr/>
        </p:nvCxnSpPr>
        <p:spPr>
          <a:xfrm>
            <a:off x="4844053" y="2546717"/>
            <a:ext cx="1095768" cy="1080655"/>
          </a:xfrm>
          <a:prstGeom prst="line">
            <a:avLst/>
          </a:prstGeom>
          <a:ln>
            <a:solidFill>
              <a:schemeClr val="accent5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5239DA8-A7C4-42D3-A8FE-A36F0F4A3B57}"/>
              </a:ext>
            </a:extLst>
          </p:cNvPr>
          <p:cNvCxnSpPr>
            <a:cxnSpLocks/>
          </p:cNvCxnSpPr>
          <p:nvPr/>
        </p:nvCxnSpPr>
        <p:spPr>
          <a:xfrm>
            <a:off x="4844053" y="2546717"/>
            <a:ext cx="1095768" cy="1080655"/>
          </a:xfrm>
          <a:prstGeom prst="line">
            <a:avLst/>
          </a:prstGeom>
          <a:ln>
            <a:solidFill>
              <a:schemeClr val="accent5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6BBA269A-5BB1-434B-99A3-AC54CD225692}"/>
              </a:ext>
            </a:extLst>
          </p:cNvPr>
          <p:cNvCxnSpPr>
            <a:cxnSpLocks/>
          </p:cNvCxnSpPr>
          <p:nvPr/>
        </p:nvCxnSpPr>
        <p:spPr>
          <a:xfrm>
            <a:off x="4844053" y="2546717"/>
            <a:ext cx="1095768" cy="1080655"/>
          </a:xfrm>
          <a:prstGeom prst="line">
            <a:avLst/>
          </a:prstGeom>
          <a:ln>
            <a:solidFill>
              <a:schemeClr val="accent5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3747EA0D-FFB2-4724-9658-49C083C8239E}"/>
              </a:ext>
            </a:extLst>
          </p:cNvPr>
          <p:cNvCxnSpPr>
            <a:cxnSpLocks/>
          </p:cNvCxnSpPr>
          <p:nvPr/>
        </p:nvCxnSpPr>
        <p:spPr>
          <a:xfrm>
            <a:off x="4844053" y="2546717"/>
            <a:ext cx="1095768" cy="1080655"/>
          </a:xfrm>
          <a:prstGeom prst="line">
            <a:avLst/>
          </a:prstGeom>
          <a:ln>
            <a:solidFill>
              <a:schemeClr val="accent5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E22590A6-C359-4162-BE84-6ED37F419AD7}"/>
              </a:ext>
            </a:extLst>
          </p:cNvPr>
          <p:cNvCxnSpPr>
            <a:cxnSpLocks/>
          </p:cNvCxnSpPr>
          <p:nvPr/>
        </p:nvCxnSpPr>
        <p:spPr>
          <a:xfrm flipV="1">
            <a:off x="4163921" y="3070460"/>
            <a:ext cx="1783521" cy="201732"/>
          </a:xfrm>
          <a:prstGeom prst="line">
            <a:avLst/>
          </a:prstGeom>
          <a:ln>
            <a:solidFill>
              <a:schemeClr val="accent6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696E5DE-17D9-4E16-BC87-8910188AC75D}"/>
              </a:ext>
            </a:extLst>
          </p:cNvPr>
          <p:cNvCxnSpPr>
            <a:cxnSpLocks/>
          </p:cNvCxnSpPr>
          <p:nvPr/>
        </p:nvCxnSpPr>
        <p:spPr>
          <a:xfrm flipV="1">
            <a:off x="4163921" y="3070460"/>
            <a:ext cx="1783521" cy="566578"/>
          </a:xfrm>
          <a:prstGeom prst="line">
            <a:avLst/>
          </a:prstGeom>
          <a:ln>
            <a:solidFill>
              <a:schemeClr val="accent6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3E014D7D-1343-4485-B9E0-4CCF9C342502}"/>
              </a:ext>
            </a:extLst>
          </p:cNvPr>
          <p:cNvSpPr txBox="1"/>
          <p:nvPr/>
        </p:nvSpPr>
        <p:spPr>
          <a:xfrm>
            <a:off x="6121254" y="1084539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Spike Mutation in</a:t>
            </a:r>
          </a:p>
          <a:p>
            <a:r>
              <a:rPr lang="de-DE" sz="1400" dirty="0"/>
              <a:t>Omikron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95D8AB3-7321-4951-8A2C-DD839F326886}"/>
              </a:ext>
            </a:extLst>
          </p:cNvPr>
          <p:cNvSpPr txBox="1"/>
          <p:nvPr/>
        </p:nvSpPr>
        <p:spPr>
          <a:xfrm>
            <a:off x="8037409" y="1084539"/>
            <a:ext cx="927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Häufigkeit</a:t>
            </a:r>
          </a:p>
          <a:p>
            <a:r>
              <a:rPr lang="de-DE" sz="1400" dirty="0"/>
              <a:t> [%]</a:t>
            </a:r>
          </a:p>
        </p:txBody>
      </p:sp>
    </p:spTree>
    <p:extLst>
      <p:ext uri="{BB962C8B-B14F-4D97-AF65-F5344CB8AC3E}">
        <p14:creationId xmlns:p14="http://schemas.microsoft.com/office/powerpoint/2010/main" val="17450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A6A9C6BF-FFF9-433B-9151-F7AD41CE0D2C}"/>
              </a:ext>
            </a:extLst>
          </p:cNvPr>
          <p:cNvSpPr/>
          <p:nvPr/>
        </p:nvSpPr>
        <p:spPr>
          <a:xfrm>
            <a:off x="706837" y="370248"/>
            <a:ext cx="7236025" cy="201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38354"/>
            <a:ext cx="7983646" cy="714291"/>
          </a:xfrm>
        </p:spPr>
        <p:txBody>
          <a:bodyPr/>
          <a:lstStyle/>
          <a:p>
            <a:r>
              <a:rPr lang="de-DE" sz="2000" dirty="0"/>
              <a:t>Omikron / B.1.1.529 </a:t>
            </a:r>
            <a:br>
              <a:rPr lang="de-DE" sz="2800" dirty="0"/>
            </a:br>
            <a:r>
              <a:rPr lang="de-DE" sz="2800" dirty="0"/>
              <a:t>Können wir neue Virusvariantenerkennen? JA!</a:t>
            </a:r>
            <a:endParaRPr lang="en-GB" sz="2800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44C3EA52-5591-904C-AD68-79E03C54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 dirty="0"/>
              <a:t>01.12.2021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5DA08FB7-1774-2847-9F0C-50C26717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B65043D-3D06-8E4F-82BF-11B37FF5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3761464" cy="273844"/>
          </a:xfrm>
        </p:spPr>
        <p:txBody>
          <a:bodyPr/>
          <a:lstStyle/>
          <a:p>
            <a:r>
              <a:rPr lang="de-DE" dirty="0"/>
              <a:t>Krisenstab: Genomische Surveillance von SARS-CoV-2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048E7B5-27EF-41DD-9619-67DDC48C7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972177"/>
              </p:ext>
            </p:extLst>
          </p:nvPr>
        </p:nvGraphicFramePr>
        <p:xfrm>
          <a:off x="457200" y="1347979"/>
          <a:ext cx="7972302" cy="3373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7802">
                  <a:extLst>
                    <a:ext uri="{9D8B030D-6E8A-4147-A177-3AD203B41FA5}">
                      <a16:colId xmlns:a16="http://schemas.microsoft.com/office/drawing/2014/main" val="548580103"/>
                    </a:ext>
                  </a:extLst>
                </a:gridCol>
                <a:gridCol w="1711125">
                  <a:extLst>
                    <a:ext uri="{9D8B030D-6E8A-4147-A177-3AD203B41FA5}">
                      <a16:colId xmlns:a16="http://schemas.microsoft.com/office/drawing/2014/main" val="207272316"/>
                    </a:ext>
                  </a:extLst>
                </a:gridCol>
                <a:gridCol w="1711125">
                  <a:extLst>
                    <a:ext uri="{9D8B030D-6E8A-4147-A177-3AD203B41FA5}">
                      <a16:colId xmlns:a16="http://schemas.microsoft.com/office/drawing/2014/main" val="2371024576"/>
                    </a:ext>
                  </a:extLst>
                </a:gridCol>
                <a:gridCol w="1711125">
                  <a:extLst>
                    <a:ext uri="{9D8B030D-6E8A-4147-A177-3AD203B41FA5}">
                      <a16:colId xmlns:a16="http://schemas.microsoft.com/office/drawing/2014/main" val="1705502342"/>
                    </a:ext>
                  </a:extLst>
                </a:gridCol>
                <a:gridCol w="1711125">
                  <a:extLst>
                    <a:ext uri="{9D8B030D-6E8A-4147-A177-3AD203B41FA5}">
                      <a16:colId xmlns:a16="http://schemas.microsoft.com/office/drawing/2014/main" val="4113469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de-D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</a:t>
                      </a:r>
                    </a:p>
                  </a:txBody>
                  <a:tcPr anchor="ctr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</a:p>
                  </a:txBody>
                  <a:tcPr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</a:p>
                  </a:txBody>
                  <a:tcPr anchor="ctr"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7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Verfahren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Genomisches </a:t>
                      </a:r>
                    </a:p>
                    <a:p>
                      <a:pPr algn="l"/>
                      <a:r>
                        <a:rPr lang="de-DE" sz="1400" dirty="0" err="1"/>
                        <a:t>Profiling</a:t>
                      </a:r>
                      <a:endParaRPr lang="de-DE" sz="1400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dirty="0"/>
                        <a:t>Sequenzrating</a:t>
                      </a:r>
                      <a:endParaRPr lang="de-DE" sz="1400" dirty="0"/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Sequenzcluster-</a:t>
                      </a:r>
                    </a:p>
                    <a:p>
                      <a:pPr algn="l"/>
                      <a:r>
                        <a:rPr lang="de-DE" sz="1400" dirty="0" err="1"/>
                        <a:t>erkennung</a:t>
                      </a:r>
                      <a:r>
                        <a:rPr lang="de-DE" sz="1400" dirty="0"/>
                        <a:t> </a:t>
                      </a:r>
                    </a:p>
                  </a:txBody>
                  <a:tcP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Phylogenie</a:t>
                      </a:r>
                    </a:p>
                  </a:txBody>
                  <a:tcP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897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Datenbasis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GISAID / DESH + L</a:t>
                      </a:r>
                    </a:p>
                  </a:txBody>
                  <a:tcP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/>
                        <a:t>DESH + L</a:t>
                      </a: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DESH + L</a:t>
                      </a:r>
                    </a:p>
                  </a:txBody>
                  <a:tcP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DESH + L</a:t>
                      </a:r>
                    </a:p>
                  </a:txBody>
                  <a:tcP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30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Aufgabe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Datenbank-gestützte Erfassung sämtlicher Mutationen in allen verfügbaren Genom-sequenzen</a:t>
                      </a:r>
                    </a:p>
                  </a:txBody>
                  <a:tcP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Genom-basierte Einschätzung des Gefährdungs-potentials auf Basis existierenden Wissens </a:t>
                      </a: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Detektion </a:t>
                      </a:r>
                      <a:r>
                        <a:rPr lang="de-DE" sz="1400" dirty="0" err="1"/>
                        <a:t>spatio</a:t>
                      </a:r>
                      <a:r>
                        <a:rPr lang="de-DE" sz="1400" dirty="0"/>
                        <a:t>-temporaler Häufung identischer oder sehr ähnlicher Sequenzen</a:t>
                      </a:r>
                    </a:p>
                  </a:txBody>
                  <a:tcP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Ermittlung phylogenetischer Distanzen</a:t>
                      </a:r>
                    </a:p>
                  </a:txBody>
                  <a:tcP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77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Tool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/>
                        <a:t>covSonar</a:t>
                      </a:r>
                      <a:r>
                        <a:rPr lang="de-DE" sz="1400" dirty="0"/>
                        <a:t>*</a:t>
                      </a:r>
                    </a:p>
                  </a:txBody>
                  <a:tcP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VOCAL*</a:t>
                      </a:r>
                    </a:p>
                  </a:txBody>
                  <a:tcP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Breakfast*</a:t>
                      </a:r>
                    </a:p>
                  </a:txBody>
                  <a:tcP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/>
                        <a:t>UShER</a:t>
                      </a:r>
                      <a:endParaRPr lang="de-DE" sz="1400" dirty="0"/>
                    </a:p>
                  </a:txBody>
                  <a:tcP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463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produktiv</a:t>
                      </a:r>
                    </a:p>
                  </a:txBody>
                  <a:tcPr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experimentell</a:t>
                      </a:r>
                    </a:p>
                  </a:txBody>
                  <a:tcP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produktiv</a:t>
                      </a:r>
                    </a:p>
                  </a:txBody>
                  <a:tcP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/>
                        <a:t>in Etablierung</a:t>
                      </a:r>
                    </a:p>
                  </a:txBody>
                  <a:tcP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678251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6ADF3E30-7851-40A5-B945-9B5993E5D8EB}"/>
              </a:ext>
            </a:extLst>
          </p:cNvPr>
          <p:cNvSpPr txBox="1"/>
          <p:nvPr/>
        </p:nvSpPr>
        <p:spPr>
          <a:xfrm>
            <a:off x="354601" y="950263"/>
            <a:ext cx="783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6"/>
                </a:solidFill>
              </a:rPr>
              <a:t>Mutations-basierte</a:t>
            </a:r>
            <a:r>
              <a:rPr lang="de-DE" dirty="0"/>
              <a:t> Screening-Verfahren in der Genomischen Surveillance in MF1: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327D2F-63CD-44A5-A740-ED9242A39086}"/>
              </a:ext>
            </a:extLst>
          </p:cNvPr>
          <p:cNvSpPr txBox="1"/>
          <p:nvPr/>
        </p:nvSpPr>
        <p:spPr>
          <a:xfrm>
            <a:off x="5626351" y="4645474"/>
            <a:ext cx="2922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L = IMSSC2 Labornetzwerk / * Eigenentwicklung</a:t>
            </a:r>
          </a:p>
        </p:txBody>
      </p:sp>
    </p:spTree>
    <p:extLst>
      <p:ext uri="{BB962C8B-B14F-4D97-AF65-F5344CB8AC3E}">
        <p14:creationId xmlns:p14="http://schemas.microsoft.com/office/powerpoint/2010/main" val="160383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ED0FDF4-8B4A-4537-9E15-955FBE744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68" y="566624"/>
            <a:ext cx="7809930" cy="4338522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A6A9C6BF-FFF9-433B-9151-F7AD41CE0D2C}"/>
              </a:ext>
            </a:extLst>
          </p:cNvPr>
          <p:cNvSpPr/>
          <p:nvPr/>
        </p:nvSpPr>
        <p:spPr>
          <a:xfrm>
            <a:off x="706837" y="370248"/>
            <a:ext cx="7236025" cy="201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238354"/>
            <a:ext cx="7983646" cy="714291"/>
          </a:xfrm>
        </p:spPr>
        <p:txBody>
          <a:bodyPr/>
          <a:lstStyle/>
          <a:p>
            <a:r>
              <a:rPr lang="de-DE" sz="2000" dirty="0"/>
              <a:t>Delta + N501Y</a:t>
            </a:r>
            <a:endParaRPr lang="en-GB" sz="2800" dirty="0"/>
          </a:p>
        </p:txBody>
      </p:sp>
      <p:sp>
        <p:nvSpPr>
          <p:cNvPr id="11" name="Datumsplatzhalter 1">
            <a:extLst>
              <a:ext uri="{FF2B5EF4-FFF2-40B4-BE49-F238E27FC236}">
                <a16:creationId xmlns:a16="http://schemas.microsoft.com/office/drawing/2014/main" id="{44C3EA52-5591-904C-AD68-79E03C54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24413"/>
            <a:ext cx="1860421" cy="273844"/>
          </a:xfrm>
        </p:spPr>
        <p:txBody>
          <a:bodyPr/>
          <a:lstStyle/>
          <a:p>
            <a:r>
              <a:rPr lang="de-DE" dirty="0"/>
              <a:t>01.12.2021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5DA08FB7-1774-2847-9F0C-50C26717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24413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B65043D-3D06-8E4F-82BF-11B37FF5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24413"/>
            <a:ext cx="3761464" cy="273844"/>
          </a:xfrm>
        </p:spPr>
        <p:txBody>
          <a:bodyPr/>
          <a:lstStyle/>
          <a:p>
            <a:r>
              <a:rPr lang="de-DE" dirty="0"/>
              <a:t>Krisenstab: Genomische Surveillance von SARS-CoV-2</a:t>
            </a:r>
          </a:p>
        </p:txBody>
      </p:sp>
    </p:spTree>
    <p:extLst>
      <p:ext uri="{BB962C8B-B14F-4D97-AF65-F5344CB8AC3E}">
        <p14:creationId xmlns:p14="http://schemas.microsoft.com/office/powerpoint/2010/main" val="230383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Bildschirmpräsentation (16:9)</PresentationFormat>
  <Paragraphs>140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ＭＳ 明朝</vt:lpstr>
      <vt:lpstr>Times New Roman</vt:lpstr>
      <vt:lpstr>Wingdings</vt:lpstr>
      <vt:lpstr>Wingdings 3</vt:lpstr>
      <vt:lpstr>Office-Design</vt:lpstr>
      <vt:lpstr> Genomische Surveillance von SARS-CoV-2</vt:lpstr>
      <vt:lpstr>Omikron / B.1.1.529  Mutantionsprofil</vt:lpstr>
      <vt:lpstr>Omikron / B.1.1.529  Phylogenie</vt:lpstr>
      <vt:lpstr>Omikron / B.1.1.529  Genomische Diversität</vt:lpstr>
      <vt:lpstr>Omikron / B.1.1.529  Implikation für Amplikon-basierte Sequenzierung</vt:lpstr>
      <vt:lpstr>Omikron / B.1.1.529  Können wir neue Virusvariantenerkennen? JA!</vt:lpstr>
      <vt:lpstr>Delta + N501Y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Fuchs, Stephan</cp:lastModifiedBy>
  <cp:revision>1004</cp:revision>
  <dcterms:created xsi:type="dcterms:W3CDTF">2015-11-02T12:29:13Z</dcterms:created>
  <dcterms:modified xsi:type="dcterms:W3CDTF">2021-12-01T09:10:38Z</dcterms:modified>
</cp:coreProperties>
</file>