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655" r:id="rId5"/>
    <p:sldId id="656" r:id="rId6"/>
    <p:sldId id="662" r:id="rId7"/>
    <p:sldId id="657" r:id="rId8"/>
    <p:sldId id="658" r:id="rId9"/>
    <p:sldId id="659" r:id="rId10"/>
    <p:sldId id="661" r:id="rId11"/>
    <p:sldId id="638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374" autoAdjust="0"/>
  </p:normalViewPr>
  <p:slideViewPr>
    <p:cSldViewPr snapToGrid="0" snapToObjects="1">
      <p:cViewPr varScale="1">
        <p:scale>
          <a:sx n="82" d="100"/>
          <a:sy n="82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Anzahl COVID-SARI-Fälle an den AG ab 35 Jahre deutlich ansteigend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weiterer</a:t>
            </a:r>
            <a:r>
              <a:rPr lang="de-DE" b="0" dirty="0"/>
              <a:t> Anstieg bei </a:t>
            </a:r>
            <a:r>
              <a:rPr lang="de-DE" b="1" dirty="0"/>
              <a:t>COVID-SARI Intensivbehandlungen</a:t>
            </a:r>
            <a:r>
              <a:rPr lang="de-DE" b="0" dirty="0"/>
              <a:t> in AG 35-59 und </a:t>
            </a:r>
            <a:r>
              <a:rPr lang="de-DE" b="1" dirty="0"/>
              <a:t>insbesondere AG 60-79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AG 80+ bisher stabil bei COVID-SARI Intensivbehandlungen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="0" dirty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14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sng" dirty="0"/>
              <a:t>KITAs:</a:t>
            </a:r>
            <a:r>
              <a:rPr lang="de-DE" dirty="0"/>
              <a:t> 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Seit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Oktober erneuter Anstieg; Niveau der zweiten Welle überstiegen (etwa 1 Monat früher als im Vorjahr) 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Anfang Nov etwa 3-mal mehr Ausbrüche als im Vorjahr zu dieser Zeit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 nimmt möglicherweise wieder zu; zuletzt bei 50%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493 Ausbrüche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4 Fälle; (etwa 8% Ausbrüche &gt;=10 Fällen)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/>
              <a:t>Schulen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Ausbrüche steigen nach Herbstferien wieder sehr rasch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 KW 45 neuer Höchstwert mit bisher 570 Ausbrüchen/Woche; etwa 4-mal mehr Ausbrüche als im Vorjahr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Überwiegend AG 6-10 in Schulausbrüchen übermittelt (31%; AG 11-14: 31%; AG 15-20: 11%, AG 21+: 7%)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1.536 Ausbrüche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</a:t>
            </a:r>
            <a:r>
              <a:rPr lang="de-DE"/>
              <a:t>: 4 </a:t>
            </a:r>
            <a:r>
              <a:rPr lang="de-DE" dirty="0"/>
              <a:t>Fälle pro Ausbruch; etwa 11% der Ausbrüche mit &gt;=10 Fällen 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größere Ausbrüche überwiegend in BB, ST und SN (Durchschnittliche Größe: 8-9)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Kleinere  Ausbrüche eher in HH, HE, BW und BY (Durchschnitt 3-4)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gesunken in 46. KW zur Vorwoche (5,0 %; Vorwoche: 5,5 %)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Den Anstieg bei den 15 bis 34 Jährigen (5,3 %; Vorwoche: 5,1 %) sieht man nicht so gut, weil der Graph von den 35 bis 59-Jährigen (5,4 %; Vorwoche: 4,9 %) drüber liegt. 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46. KW weiter im Bereich Saisons (in KW 47 2021 etwas unter den Vorjahren) vor der Pandemie, aber deutlich höher als im Pandemiejahr 2020.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gesunken. In  47. KW: 1.479 (Vorwoche:1.799)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bei 0-bis 4-Jährigen nähert sich durch den Rückgang wieder den Vorjahreswerten an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keinem BL Ferien</a:t>
            </a:r>
          </a:p>
          <a:p>
            <a:pPr marL="171450" indent="-171450">
              <a:buFontTx/>
              <a:buChar char="-"/>
            </a:pPr>
            <a:r>
              <a:rPr lang="de-DE" dirty="0"/>
              <a:t>Bis auf </a:t>
            </a:r>
            <a:r>
              <a:rPr lang="de-DE" dirty="0" err="1"/>
              <a:t>MvP</a:t>
            </a:r>
            <a:r>
              <a:rPr lang="de-DE" dirty="0"/>
              <a:t> und </a:t>
            </a:r>
            <a:r>
              <a:rPr lang="de-DE" dirty="0" err="1"/>
              <a:t>BeB</a:t>
            </a:r>
            <a:r>
              <a:rPr lang="de-DE" dirty="0"/>
              <a:t> sind die KI der Kinder 0-4 und 5-14 Jahre zurückgegangen. Die Gesamt Konsultationsinzidenz ist in fast allen BL zurückgegangen (außer </a:t>
            </a:r>
            <a:r>
              <a:rPr lang="de-DE" dirty="0" err="1"/>
              <a:t>MvP</a:t>
            </a:r>
            <a:r>
              <a:rPr lang="de-DE" dirty="0"/>
              <a:t> und Thüringen, Sachsen ist stabil geblieben).</a:t>
            </a:r>
          </a:p>
          <a:p>
            <a:pPr marL="171450" indent="-171450">
              <a:buFontTx/>
              <a:buChar char="-"/>
            </a:pP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gestiegen </a:t>
            </a:r>
            <a:r>
              <a:rPr lang="de-DE" dirty="0">
                <a:sym typeface="Wingdings" panose="05000000000000000000" pitchFamily="2" charset="2"/>
              </a:rPr>
              <a:t> Seit Saisonbeginn hohes Niveau deutlich über den Vorsaisons 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0 bis 4 Jahre: kein weiterer Rückgang, weiterhin hohes Niveau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50% der SARI-Fälle in AG 0-4 mit RSV-Diagnose, Vorwoche 62%; Anteil geht zurück aber weiter sehr hoch; 50% sonst eher Peak-Niveau in anderen 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Anstieg, auf Niveau der Vorsaisons (hoch bis sehr hoch)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gestiegen </a:t>
            </a:r>
            <a:r>
              <a:rPr lang="de-DE" dirty="0">
                <a:sym typeface="Wingdings" panose="05000000000000000000" pitchFamily="2" charset="2"/>
              </a:rPr>
              <a:t> Seit Saisonbeginn hohes Niveau deutlich über den Vorsaisons 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0 bis 4 Jahre: kein weiterer Rückgang, weiterhin hohes Niveau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50% der SARI-Fälle in AG 0-4 mit RSV-Diagnose, Vorwoche 62%; Anteil geht zurück aber weiter sehr hoch; 50% sonst eher Peak-Niveau in anderen 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Anstieg, auf Niveau der Vorsaisons (hoch bis sehr hoch)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--&gt; Vergleich Niveau Intensivbehandlungen (AG 35-59, 60-79) zu Saison 2017/18!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und 60-79 über bzw. auf Niveau von Vorsaisons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bisher noch unter dem Niveau der Vorsaison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bei Hospitalisierungen seit KW 41 kontinuierlich ansteigend; </a:t>
            </a:r>
          </a:p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COVID-19 an Intensiv bleibt sehr hoch, fast auf Peak-Niveau (2. und 3. Welle, ging bis max. 88%)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54% (KW 46: 48%)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78% (KW 46: 79%)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Anzahl SARI-COVID (insgesamt und mit Intensivbehandlungen seit vielen Wochen kontinuierlich und deutlich ansteigend,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direkt im Anschluss an RSV-Welle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Anzahl COVID-SARI-Fälle an den AG ab 35 Jahre deutlich ansteigend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weiterer</a:t>
            </a:r>
            <a:r>
              <a:rPr lang="de-DE" b="0" dirty="0"/>
              <a:t> Anstieg bei </a:t>
            </a:r>
            <a:r>
              <a:rPr lang="de-DE" b="1" dirty="0"/>
              <a:t>COVID-SARI Intensivbehandlungen</a:t>
            </a:r>
            <a:r>
              <a:rPr lang="de-DE" b="0" dirty="0"/>
              <a:t> in AG 35-59 und </a:t>
            </a:r>
            <a:r>
              <a:rPr lang="de-DE" b="1" dirty="0"/>
              <a:t>insbesondere AG 60-79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AG 80+ bisher stabil bei COVID-SARI Intensivbehandlungen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30.11.2021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261439" y="1079330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37 - KW 47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771119" y="1083979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37 - KW 47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1" y="4155920"/>
            <a:ext cx="4490320" cy="269419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BDD577-A22E-41F7-9519-F9115FD12AAB}"/>
              </a:ext>
            </a:extLst>
          </p:cNvPr>
          <p:cNvSpPr txBox="1"/>
          <p:nvPr/>
        </p:nvSpPr>
        <p:spPr>
          <a:xfrm>
            <a:off x="5261438" y="4210041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37 - KW 47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A69767C-7C25-4261-BCBA-8F1A78A064C6}"/>
              </a:ext>
            </a:extLst>
          </p:cNvPr>
          <p:cNvSpPr txBox="1"/>
          <p:nvPr/>
        </p:nvSpPr>
        <p:spPr>
          <a:xfrm>
            <a:off x="753307" y="4237195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37 - KW 47</a:t>
            </a:r>
          </a:p>
        </p:txBody>
      </p:sp>
    </p:spTree>
    <p:extLst>
      <p:ext uri="{BB962C8B-B14F-4D97-AF65-F5344CB8AC3E}">
        <p14:creationId xmlns:p14="http://schemas.microsoft.com/office/powerpoint/2010/main" val="252279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(n=4.863)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29.11.2021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4472627" y="3459759"/>
            <a:ext cx="3983226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in Schulen (n=6.783)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B2B101-C8AB-400B-95FB-A04EE385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345" y="3754768"/>
            <a:ext cx="5847576" cy="28679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7AC078D-C5E6-4226-858A-67BE45B49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5" y="712856"/>
            <a:ext cx="5511023" cy="29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29.11.2021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Hospitalisierte Kinder (0 bis 4 bzw. 5 Jahre)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4366029" y="1037436"/>
            <a:ext cx="449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COVID-19 ALLE KH (Vollerfassung)</a:t>
            </a:r>
          </a:p>
          <a:p>
            <a:r>
              <a:rPr lang="de-DE" sz="1600" b="1" dirty="0"/>
              <a:t>AG 0-5: Anzahl &amp; Anteil im Vergleich zum Vorjahr                     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311480-715A-4272-BA6B-9D1AAE30F664}"/>
              </a:ext>
            </a:extLst>
          </p:cNvPr>
          <p:cNvSpPr txBox="1"/>
          <p:nvPr/>
        </p:nvSpPr>
        <p:spPr>
          <a:xfrm>
            <a:off x="332508" y="1044214"/>
            <a:ext cx="449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SARI-Fälle 72 KH (Sentinel)</a:t>
            </a:r>
          </a:p>
          <a:p>
            <a:r>
              <a:rPr lang="de-DE" sz="1600" b="1" dirty="0"/>
              <a:t>AG 0-4: Anzahl im Vergleich zu Vorsaisons                        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462CB28-1040-491E-9D48-27D76134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22338"/>
            <a:ext cx="4123690" cy="26646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81BAAC-078B-4E28-BEF9-CBEE9B29D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09" y="2349000"/>
            <a:ext cx="4310937" cy="2586562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39E886A-B7A2-43F5-B956-BEE58EC60EF6}"/>
              </a:ext>
            </a:extLst>
          </p:cNvPr>
          <p:cNvCxnSpPr>
            <a:cxnSpLocks/>
          </p:cNvCxnSpPr>
          <p:nvPr/>
        </p:nvCxnSpPr>
        <p:spPr>
          <a:xfrm flipH="1">
            <a:off x="1684726" y="2880799"/>
            <a:ext cx="160936" cy="656484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1E9602C-9BA0-4D65-94AF-6B8BE24F12CF}"/>
              </a:ext>
            </a:extLst>
          </p:cNvPr>
          <p:cNvSpPr txBox="1"/>
          <p:nvPr/>
        </p:nvSpPr>
        <p:spPr>
          <a:xfrm>
            <a:off x="1765194" y="2584926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50 % RSV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4850710-CB5E-49BE-9883-D8FBD2B1F8D7}"/>
              </a:ext>
            </a:extLst>
          </p:cNvPr>
          <p:cNvSpPr txBox="1"/>
          <p:nvPr/>
        </p:nvSpPr>
        <p:spPr>
          <a:xfrm>
            <a:off x="564826" y="5094310"/>
            <a:ext cx="4310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ICOSARI</a:t>
            </a:r>
            <a:r>
              <a:rPr lang="de-DE" dirty="0"/>
              <a:t> deckt 6 % der Bevölkerung ab, bei 200 SARI Fällen im </a:t>
            </a:r>
            <a:r>
              <a:rPr lang="de-DE" b="1" dirty="0"/>
              <a:t>Sentinel</a:t>
            </a:r>
            <a:r>
              <a:rPr lang="de-DE" dirty="0"/>
              <a:t> ca. 3.000 neu hospitalisierte Kinder insgesamt geschätzt, davon rund 1.500 mit RSV-Diagnose </a:t>
            </a:r>
          </a:p>
          <a:p>
            <a:r>
              <a:rPr lang="de-DE" dirty="0"/>
              <a:t>in der 47. KW 2021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2113D2-ECF2-4F62-BE0E-8E92BD1E3329}"/>
              </a:ext>
            </a:extLst>
          </p:cNvPr>
          <p:cNvSpPr txBox="1"/>
          <p:nvPr/>
        </p:nvSpPr>
        <p:spPr>
          <a:xfrm>
            <a:off x="4825471" y="5074282"/>
            <a:ext cx="387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Meldesystem</a:t>
            </a:r>
            <a:r>
              <a:rPr lang="de-DE" dirty="0"/>
              <a:t>: theoretisch Vollerfassung </a:t>
            </a:r>
            <a:r>
              <a:rPr lang="de-DE"/>
              <a:t>der neu hospitalisierten </a:t>
            </a:r>
            <a:r>
              <a:rPr lang="de-DE" dirty="0"/>
              <a:t>COVID-19-Fälle, in der 45. KW (Stand 29.11.2021 ca. 120 hospitalisierte Kinder 0 bis 5 Jahre mit COVID-19 </a:t>
            </a:r>
          </a:p>
        </p:txBody>
      </p:sp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DD46AFC-EAB4-4A90-A962-BE7E217DF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120"/>
          <a:stretch/>
        </p:blipFill>
        <p:spPr>
          <a:xfrm>
            <a:off x="133675" y="674963"/>
            <a:ext cx="5182674" cy="31263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47.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30.11.2021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407774" y="875475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47. KW 2021 bei 5.000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4,2 Millionen akuten Atem­wegs­er­kran­kungen (46. KW: ca. 4,6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15" t="76836" r="10278" b="3254"/>
          <a:stretch/>
        </p:blipFill>
        <p:spPr>
          <a:xfrm>
            <a:off x="5338126" y="5663109"/>
            <a:ext cx="2731195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91128" y="3875697"/>
            <a:ext cx="357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46. KW 2021:</a:t>
            </a:r>
          </a:p>
          <a:p>
            <a:r>
              <a:rPr lang="de-DE" dirty="0"/>
              <a:t>Rückgang bei den Kindern (0 bis 14 Jahren)</a:t>
            </a:r>
          </a:p>
        </p:txBody>
      </p:sp>
      <p:pic>
        <p:nvPicPr>
          <p:cNvPr id="2050" name="Grafik 9">
            <a:extLst>
              <a:ext uri="{FF2B5EF4-FFF2-40B4-BE49-F238E27FC236}">
                <a16:creationId xmlns:a16="http://schemas.microsoft.com/office/drawing/2014/main" id="{7E829264-951B-4FBB-B179-A016FFE7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20738" r="2332" b="15311"/>
          <a:stretch>
            <a:fillRect/>
          </a:stretch>
        </p:blipFill>
        <p:spPr bwMode="auto">
          <a:xfrm>
            <a:off x="3014123" y="875682"/>
            <a:ext cx="2160000" cy="1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902"/>
          <a:stretch/>
        </p:blipFill>
        <p:spPr>
          <a:xfrm>
            <a:off x="218397" y="3752034"/>
            <a:ext cx="5131927" cy="27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47.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30.11.2021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73304" y="4689325"/>
            <a:ext cx="30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47. KW 2021: 1.480 Arzt­konsul­ta­tionen wegen ARE pro 100.000 EW (=ca.</a:t>
            </a:r>
            <a:r>
              <a:rPr lang="de-DE" sz="1500" dirty="0">
                <a:highlight>
                  <a:srgbClr val="FFFFFF"/>
                </a:highlight>
              </a:rPr>
              <a:t> 1,2 Mio</a:t>
            </a:r>
            <a:r>
              <a:rPr lang="de-DE" sz="1500" dirty="0"/>
              <a:t>. Arzt­besuche wegen ARE)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47500A-22F3-4303-ACEC-C50C5560A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82"/>
          <a:stretch/>
        </p:blipFill>
        <p:spPr>
          <a:xfrm>
            <a:off x="182882" y="1201703"/>
            <a:ext cx="5500384" cy="24301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1096D5-A9A0-41B0-8D0D-7450310D9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23"/>
          <a:stretch/>
        </p:blipFill>
        <p:spPr>
          <a:xfrm>
            <a:off x="3238266" y="3851345"/>
            <a:ext cx="5791433" cy="2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30.11.2021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1" cy="29855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4" y="744285"/>
            <a:ext cx="7292362" cy="29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1978611" y="1252704"/>
            <a:ext cx="363431" cy="44565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50 %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104751" y="1195551"/>
            <a:ext cx="340846" cy="44427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86 %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050571" y="5032408"/>
            <a:ext cx="449206" cy="52628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59855" y="4682395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63 %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104751" y="3121709"/>
            <a:ext cx="405267" cy="53069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340822" y="2819174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69 %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104751" y="1195551"/>
            <a:ext cx="340846" cy="44427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91 %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104751" y="5032408"/>
            <a:ext cx="395026" cy="61185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59855" y="4682395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115674" y="3121709"/>
            <a:ext cx="394345" cy="457210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340822" y="2819174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86 % COVID-19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2" y="456459"/>
            <a:ext cx="7690570" cy="2819876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33" y="3964869"/>
            <a:ext cx="7690570" cy="281987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47.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1" y="123784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3650" y="1422510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1" y="428655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78%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2948" y="4467953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065802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4BEE0F3-FDC5-443F-9AAD-F8DEB00A3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79" y="1049772"/>
            <a:ext cx="5558089" cy="272154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F4D71E58-59DF-4CE6-ABF8-22FEA2835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032" y="3637807"/>
            <a:ext cx="5558089" cy="2715159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77063C4-E59A-461A-A5FB-68229C0AC5AB}"/>
              </a:ext>
            </a:extLst>
          </p:cNvPr>
          <p:cNvCxnSpPr>
            <a:cxnSpLocks/>
          </p:cNvCxnSpPr>
          <p:nvPr/>
        </p:nvCxnSpPr>
        <p:spPr>
          <a:xfrm flipH="1">
            <a:off x="7687779" y="1336818"/>
            <a:ext cx="383342" cy="23972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BC7DFCD-615E-42FE-B346-B85FC786E770}"/>
              </a:ext>
            </a:extLst>
          </p:cNvPr>
          <p:cNvCxnSpPr>
            <a:cxnSpLocks/>
          </p:cNvCxnSpPr>
          <p:nvPr/>
        </p:nvCxnSpPr>
        <p:spPr>
          <a:xfrm>
            <a:off x="7647868" y="4171239"/>
            <a:ext cx="0" cy="7049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5FFEA71-5D6F-45AF-BDE4-AB01880D1BBF}"/>
              </a:ext>
            </a:extLst>
          </p:cNvPr>
          <p:cNvCxnSpPr>
            <a:cxnSpLocks/>
          </p:cNvCxnSpPr>
          <p:nvPr/>
        </p:nvCxnSpPr>
        <p:spPr>
          <a:xfrm flipH="1">
            <a:off x="7916335" y="1767993"/>
            <a:ext cx="280625" cy="2809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C6B4ACB-488B-4A19-8E65-2136A823F293}"/>
              </a:ext>
            </a:extLst>
          </p:cNvPr>
          <p:cNvCxnSpPr>
            <a:cxnSpLocks/>
          </p:cNvCxnSpPr>
          <p:nvPr/>
        </p:nvCxnSpPr>
        <p:spPr>
          <a:xfrm flipH="1">
            <a:off x="7989512" y="4171239"/>
            <a:ext cx="225579" cy="4738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1D2FE7B-B287-4070-A6C9-6CE1EEB39E93}"/>
              </a:ext>
            </a:extLst>
          </p:cNvPr>
          <p:cNvSpPr txBox="1"/>
          <p:nvPr/>
        </p:nvSpPr>
        <p:spPr>
          <a:xfrm>
            <a:off x="8102301" y="1100840"/>
            <a:ext cx="61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RSV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EEE5C8-737E-4196-ACF8-49D0594310DA}"/>
              </a:ext>
            </a:extLst>
          </p:cNvPr>
          <p:cNvSpPr txBox="1"/>
          <p:nvPr/>
        </p:nvSpPr>
        <p:spPr>
          <a:xfrm>
            <a:off x="7372522" y="3745588"/>
            <a:ext cx="101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RSV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17EE9C-D20F-408E-BA08-7A540F7B8D38}"/>
              </a:ext>
            </a:extLst>
          </p:cNvPr>
          <p:cNvSpPr txBox="1"/>
          <p:nvPr/>
        </p:nvSpPr>
        <p:spPr>
          <a:xfrm>
            <a:off x="8111913" y="1464281"/>
            <a:ext cx="1158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rgbClr val="C00000"/>
                </a:solidFill>
              </a:rPr>
              <a:t>COVID-19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1E02D69-5252-4E1D-A875-19CF7A510DBA}"/>
              </a:ext>
            </a:extLst>
          </p:cNvPr>
          <p:cNvSpPr txBox="1"/>
          <p:nvPr/>
        </p:nvSpPr>
        <p:spPr>
          <a:xfrm>
            <a:off x="8024707" y="3822387"/>
            <a:ext cx="1158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rgbClr val="C00000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5855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47.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75278" y="5152055"/>
            <a:ext cx="192171" cy="199475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467449" y="492122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 flipV="1">
            <a:off x="8114294" y="2302860"/>
            <a:ext cx="200305" cy="221458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301356" y="235164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340992" y="4687286"/>
            <a:ext cx="158173" cy="271363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83307" y="432893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112379" y="1713060"/>
            <a:ext cx="237882" cy="237927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271375" y="128978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B703AB-64CE-4EC6-9D7F-D9E4CD057DF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138072" y="2060177"/>
            <a:ext cx="274412" cy="0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C798535-424B-4B19-91F9-E5E6AC9442B9}"/>
              </a:ext>
            </a:extLst>
          </p:cNvPr>
          <p:cNvSpPr txBox="1"/>
          <p:nvPr/>
        </p:nvSpPr>
        <p:spPr>
          <a:xfrm>
            <a:off x="8412484" y="1829344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71D4217-122C-45BD-AEB8-5A0AA14DD9F6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297068" y="5626983"/>
            <a:ext cx="120558" cy="177585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BDAB61F-EE5A-491B-8182-76A3B9C0B0CE}"/>
              </a:ext>
            </a:extLst>
          </p:cNvPr>
          <p:cNvSpPr txBox="1"/>
          <p:nvPr/>
        </p:nvSpPr>
        <p:spPr>
          <a:xfrm>
            <a:off x="8417626" y="55737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</p:spTree>
    <p:extLst>
      <p:ext uri="{BB962C8B-B14F-4D97-AF65-F5344CB8AC3E}">
        <p14:creationId xmlns:p14="http://schemas.microsoft.com/office/powerpoint/2010/main" val="326652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1442</Words>
  <Application>Microsoft Office PowerPoint</Application>
  <PresentationFormat>Bildschirmpräsentation (4:3)</PresentationFormat>
  <Paragraphs>166</Paragraphs>
  <Slides>12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ＭＳ 明朝</vt:lpstr>
      <vt:lpstr>Symbol</vt:lpstr>
      <vt:lpstr>Wingdings</vt:lpstr>
      <vt:lpstr>Office-Design</vt:lpstr>
      <vt:lpstr>Ergebnisse der  syndromischen ARE-Surveillance GrippeWeb,  Arbeitsgemeinschaft Influenza, ICOSARI KiTa- und Schulausbrüche (Meldedaten) Datenstand 30.11.2021</vt:lpstr>
      <vt:lpstr>GrippeWeb bis zur 47. KW 2021 </vt:lpstr>
      <vt:lpstr>Arbeitsgemeinschaft Influenza ARE-Konsultationen bis zur 47.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(n=4.863)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2778</cp:revision>
  <cp:lastPrinted>2020-05-13T06:04:10Z</cp:lastPrinted>
  <dcterms:created xsi:type="dcterms:W3CDTF">2015-11-02T12:29:13Z</dcterms:created>
  <dcterms:modified xsi:type="dcterms:W3CDTF">2021-12-01T09:32:19Z</dcterms:modified>
</cp:coreProperties>
</file>