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760" r:id="rId3"/>
    <p:sldId id="729" r:id="rId4"/>
    <p:sldId id="759" r:id="rId5"/>
    <p:sldId id="762" r:id="rId6"/>
    <p:sldId id="763" r:id="rId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0426" autoAdjust="0"/>
  </p:normalViewPr>
  <p:slideViewPr>
    <p:cSldViewPr snapToGrid="0" snapToObjects="1">
      <p:cViewPr varScale="1">
        <p:scale>
          <a:sx n="137" d="100"/>
          <a:sy n="137" d="100"/>
        </p:scale>
        <p:origin x="72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rgbClr val="045AA6"/>
                </a:solidFill>
              </a:rPr>
              <a:t>School </a:t>
            </a:r>
            <a:r>
              <a:rPr lang="de-DE" sz="1200" dirty="0" err="1">
                <a:solidFill>
                  <a:srgbClr val="045AA6"/>
                </a:solidFill>
              </a:rPr>
              <a:t>closing</a:t>
            </a:r>
            <a:r>
              <a:rPr lang="de-DE" sz="1200" dirty="0"/>
              <a:t>, </a:t>
            </a:r>
            <a:r>
              <a:rPr lang="de-DE" sz="1200" dirty="0" err="1">
                <a:solidFill>
                  <a:srgbClr val="045AA6"/>
                </a:solidFill>
              </a:rPr>
              <a:t>work</a:t>
            </a:r>
            <a:r>
              <a:rPr lang="de-DE" sz="1200" dirty="0">
                <a:solidFill>
                  <a:srgbClr val="045AA6"/>
                </a:solidFill>
              </a:rPr>
              <a:t> </a:t>
            </a:r>
            <a:r>
              <a:rPr lang="de-DE" sz="1200" dirty="0" err="1">
                <a:solidFill>
                  <a:srgbClr val="045AA6"/>
                </a:solidFill>
              </a:rPr>
              <a:t>closing</a:t>
            </a:r>
            <a:r>
              <a:rPr lang="de-DE" sz="1200" dirty="0">
                <a:solidFill>
                  <a:srgbClr val="045AA6"/>
                </a:solidFill>
              </a:rPr>
              <a:t> </a:t>
            </a:r>
            <a:r>
              <a:rPr lang="de-DE" sz="1200" dirty="0"/>
              <a:t>and </a:t>
            </a:r>
            <a:r>
              <a:rPr lang="de-DE" sz="1200" dirty="0" err="1">
                <a:solidFill>
                  <a:srgbClr val="045AA6"/>
                </a:solidFill>
              </a:rPr>
              <a:t>public</a:t>
            </a:r>
            <a:r>
              <a:rPr lang="de-DE" sz="1200" dirty="0">
                <a:solidFill>
                  <a:srgbClr val="045AA6"/>
                </a:solidFill>
              </a:rPr>
              <a:t> </a:t>
            </a:r>
            <a:r>
              <a:rPr lang="de-DE" sz="1200" dirty="0" err="1">
                <a:solidFill>
                  <a:srgbClr val="045AA6"/>
                </a:solidFill>
              </a:rPr>
              <a:t>events</a:t>
            </a:r>
            <a:r>
              <a:rPr lang="de-DE" sz="1200" dirty="0">
                <a:solidFill>
                  <a:srgbClr val="045AA6"/>
                </a:solidFill>
              </a:rPr>
              <a:t> </a:t>
            </a:r>
            <a:r>
              <a:rPr lang="de-DE" sz="1200" dirty="0" err="1">
                <a:solidFill>
                  <a:srgbClr val="045AA6"/>
                </a:solidFill>
              </a:rPr>
              <a:t>bans</a:t>
            </a:r>
            <a:r>
              <a:rPr lang="de-DE" sz="1200" dirty="0">
                <a:solidFill>
                  <a:srgbClr val="045AA6"/>
                </a:solidFill>
              </a:rPr>
              <a:t>  </a:t>
            </a:r>
            <a:r>
              <a:rPr lang="de-DE" sz="1200" dirty="0"/>
              <a:t>– </a:t>
            </a:r>
            <a:r>
              <a:rPr lang="de-DE" sz="1200" dirty="0" err="1"/>
              <a:t>consistently</a:t>
            </a:r>
            <a:r>
              <a:rPr lang="de-DE" sz="1200" dirty="0"/>
              <a:t> </a:t>
            </a:r>
            <a:r>
              <a:rPr lang="de-DE" sz="1200" dirty="0" err="1"/>
              <a:t>among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most</a:t>
            </a:r>
            <a:r>
              <a:rPr lang="de-DE" sz="1200" dirty="0"/>
              <a:t> </a:t>
            </a:r>
            <a:r>
              <a:rPr lang="de-DE" sz="1200" dirty="0" err="1"/>
              <a:t>effective</a:t>
            </a:r>
            <a:r>
              <a:rPr lang="de-DE" sz="1200" dirty="0"/>
              <a:t> </a:t>
            </a:r>
            <a:r>
              <a:rPr lang="de-DE" sz="1200" dirty="0" err="1"/>
              <a:t>interventions</a:t>
            </a:r>
            <a:r>
              <a:rPr lang="de-DE" sz="1200" dirty="0"/>
              <a:t> in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studies</a:t>
            </a:r>
            <a:r>
              <a:rPr lang="de-DE" sz="1200" dirty="0"/>
              <a:t> </a:t>
            </a:r>
            <a:r>
              <a:rPr lang="de-DE" sz="1200" dirty="0" err="1"/>
              <a:t>assessed</a:t>
            </a:r>
            <a:endParaRPr lang="de-DE" sz="12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17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79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19.11.2021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1658598"/>
            <a:ext cx="4504844" cy="1265345"/>
          </a:xfrm>
        </p:spPr>
        <p:txBody>
          <a:bodyPr/>
          <a:lstStyle/>
          <a:p>
            <a:r>
              <a:rPr lang="en-US" sz="2000" dirty="0"/>
              <a:t>Systematic review of empirical studies comparing the effectiveness of non-pharmaceutical interventions (NPIs) against COVID-19</a:t>
            </a:r>
            <a:br>
              <a:rPr lang="de-DE" dirty="0"/>
            </a:b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A21E47D-844B-4BFD-B6A4-759E6CC5A8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35997" y="3078247"/>
            <a:ext cx="4503737" cy="593476"/>
          </a:xfrm>
        </p:spPr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4" name="Textplatzhalter 10">
            <a:extLst>
              <a:ext uri="{FF2B5EF4-FFF2-40B4-BE49-F238E27FC236}">
                <a16:creationId xmlns:a16="http://schemas.microsoft.com/office/drawing/2014/main" id="{E7718D67-AACB-40DA-8E15-BACE0A54A78D}"/>
              </a:ext>
            </a:extLst>
          </p:cNvPr>
          <p:cNvSpPr txBox="1">
            <a:spLocks/>
          </p:cNvSpPr>
          <p:nvPr/>
        </p:nvSpPr>
        <p:spPr>
          <a:xfrm>
            <a:off x="3935997" y="3559138"/>
            <a:ext cx="4503737" cy="741702"/>
          </a:xfrm>
          <a:prstGeom prst="rect">
            <a:avLst/>
          </a:prstGeom>
        </p:spPr>
        <p:txBody>
          <a:bodyPr vert="horz" lIns="252000" tIns="108000" rIns="252000" bIns="144000" rtlCol="0" anchor="b" anchorCtr="0">
            <a:noAutofit/>
          </a:bodyPr>
          <a:lstStyle>
            <a:lvl1pPr marL="0" indent="0" algn="l" defTabSz="457200" rtl="0" eaLnBrk="1" latinLnBrk="0" hangingPunct="1">
              <a:lnSpc>
                <a:spcPts val="2200"/>
              </a:lnSpc>
              <a:spcBef>
                <a:spcPts val="0"/>
              </a:spcBef>
              <a:buClr>
                <a:srgbClr val="045AA6"/>
              </a:buClr>
              <a:buFont typeface="Wingdings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None/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None/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Alba Mendez Brito, Francisco Pozo Martin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78CE57C-0EBE-46F7-BCCE-085BDC8F54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346299"/>
            <a:ext cx="8291268" cy="19645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1600" dirty="0" err="1"/>
              <a:t>Systematic</a:t>
            </a:r>
            <a:r>
              <a:rPr lang="de-DE" sz="1600" dirty="0"/>
              <a:t> review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published</a:t>
            </a:r>
            <a:r>
              <a:rPr lang="de-DE" sz="1600" dirty="0"/>
              <a:t> and </a:t>
            </a:r>
            <a:r>
              <a:rPr lang="de-DE" sz="1600" dirty="0" err="1"/>
              <a:t>unpublished</a:t>
            </a:r>
            <a:r>
              <a:rPr lang="de-DE" sz="1600" dirty="0"/>
              <a:t> </a:t>
            </a:r>
            <a:r>
              <a:rPr lang="de-DE" sz="1600" dirty="0" err="1"/>
              <a:t>literature</a:t>
            </a:r>
            <a:r>
              <a:rPr lang="de-DE" sz="1600" dirty="0"/>
              <a:t> (EMBASE/ MEDLINE/ </a:t>
            </a:r>
            <a:r>
              <a:rPr lang="de-DE" sz="1600" dirty="0" err="1"/>
              <a:t>medRxiv</a:t>
            </a:r>
            <a:r>
              <a:rPr lang="de-DE" sz="1600" dirty="0"/>
              <a:t>) </a:t>
            </a:r>
            <a:r>
              <a:rPr lang="de-DE" sz="1600" dirty="0" err="1"/>
              <a:t>until</a:t>
            </a:r>
            <a:r>
              <a:rPr lang="de-DE" sz="1600" dirty="0"/>
              <a:t> March 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 err="1"/>
              <a:t>Inclusion</a:t>
            </a:r>
            <a:r>
              <a:rPr lang="de-DE" sz="1600" dirty="0"/>
              <a:t> </a:t>
            </a:r>
            <a:r>
              <a:rPr lang="de-DE" sz="1600" dirty="0" err="1"/>
              <a:t>criteria</a:t>
            </a:r>
            <a:r>
              <a:rPr lang="de-DE" sz="1600" dirty="0"/>
              <a:t>:</a:t>
            </a:r>
          </a:p>
          <a:p>
            <a:pPr marL="0" indent="0">
              <a:buNone/>
            </a:pPr>
            <a:r>
              <a:rPr lang="de-DE" sz="1600" dirty="0"/>
              <a:t>		1) </a:t>
            </a:r>
            <a:r>
              <a:rPr lang="de-DE" sz="1600" dirty="0" err="1"/>
              <a:t>Empirical</a:t>
            </a:r>
            <a:r>
              <a:rPr lang="de-DE" sz="1600" dirty="0"/>
              <a:t> (i.e. </a:t>
            </a:r>
            <a:r>
              <a:rPr lang="de-DE" sz="1600" dirty="0" err="1"/>
              <a:t>observational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interventional) </a:t>
            </a:r>
            <a:r>
              <a:rPr lang="de-DE" sz="1600" dirty="0" err="1"/>
              <a:t>studies</a:t>
            </a:r>
            <a:r>
              <a:rPr lang="de-DE" sz="1600" dirty="0"/>
              <a:t> </a:t>
            </a:r>
            <a:r>
              <a:rPr lang="de-DE" sz="1600" dirty="0" err="1"/>
              <a:t>evaluating</a:t>
            </a:r>
            <a:r>
              <a:rPr lang="de-DE" sz="1600" dirty="0"/>
              <a:t> </a:t>
            </a:r>
            <a:r>
              <a:rPr lang="de-DE" sz="1600" dirty="0" err="1"/>
              <a:t>health</a:t>
            </a:r>
            <a:r>
              <a:rPr lang="de-DE" sz="1600" dirty="0"/>
              <a:t> </a:t>
            </a:r>
            <a:r>
              <a:rPr lang="de-DE" sz="1600" dirty="0" err="1"/>
              <a:t>outcomes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		2) Any </a:t>
            </a:r>
            <a:r>
              <a:rPr lang="de-DE" sz="1600" dirty="0" err="1"/>
              <a:t>study</a:t>
            </a:r>
            <a:r>
              <a:rPr lang="de-DE" sz="1600" dirty="0"/>
              <a:t> </a:t>
            </a:r>
            <a:r>
              <a:rPr lang="de-DE" sz="1600" dirty="0" err="1"/>
              <a:t>comparing</a:t>
            </a:r>
            <a:r>
              <a:rPr lang="de-DE" sz="1600" dirty="0"/>
              <a:t> at least </a:t>
            </a:r>
            <a:r>
              <a:rPr lang="de-DE" sz="1600" dirty="0" err="1"/>
              <a:t>two</a:t>
            </a:r>
            <a:r>
              <a:rPr lang="de-DE" sz="1600" dirty="0"/>
              <a:t> NPIs in </a:t>
            </a:r>
            <a:r>
              <a:rPr lang="de-DE" sz="1600" dirty="0" err="1"/>
              <a:t>any</a:t>
            </a:r>
            <a:r>
              <a:rPr lang="de-DE" sz="1600" dirty="0"/>
              <a:t> </a:t>
            </a:r>
            <a:r>
              <a:rPr lang="de-DE" sz="1600" dirty="0" err="1"/>
              <a:t>geographical</a:t>
            </a:r>
            <a:r>
              <a:rPr lang="de-DE" sz="1600" dirty="0"/>
              <a:t> </a:t>
            </a:r>
            <a:r>
              <a:rPr lang="de-DE" sz="1600" dirty="0" err="1"/>
              <a:t>setting</a:t>
            </a:r>
            <a:endParaRPr lang="de-DE" sz="1600" dirty="0"/>
          </a:p>
          <a:p>
            <a:r>
              <a:rPr lang="de-DE" sz="1600" dirty="0"/>
              <a:t>All </a:t>
            </a:r>
            <a:r>
              <a:rPr lang="de-DE" sz="1600" dirty="0" err="1"/>
              <a:t>studies</a:t>
            </a:r>
            <a:r>
              <a:rPr lang="de-DE" sz="1600" dirty="0"/>
              <a:t> </a:t>
            </a:r>
            <a:r>
              <a:rPr lang="de-DE" sz="1600" dirty="0" err="1"/>
              <a:t>assesed</a:t>
            </a:r>
            <a:r>
              <a:rPr lang="de-DE" sz="1600" dirty="0"/>
              <a:t> and </a:t>
            </a:r>
            <a:r>
              <a:rPr lang="de-DE" sz="1600" dirty="0" err="1"/>
              <a:t>ranked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quality</a:t>
            </a:r>
            <a:r>
              <a:rPr lang="de-DE" sz="1600" dirty="0"/>
              <a:t> </a:t>
            </a:r>
            <a:r>
              <a:rPr lang="de-DE" sz="1600" dirty="0" err="1"/>
              <a:t>using</a:t>
            </a:r>
            <a:r>
              <a:rPr lang="de-DE" sz="1600" dirty="0"/>
              <a:t> a </a:t>
            </a:r>
            <a:r>
              <a:rPr lang="de-DE" sz="1600" dirty="0" err="1"/>
              <a:t>risk</a:t>
            </a:r>
            <a:r>
              <a:rPr lang="de-DE" sz="1600" dirty="0"/>
              <a:t> of </a:t>
            </a:r>
            <a:r>
              <a:rPr lang="de-DE" sz="1600" dirty="0" err="1"/>
              <a:t>bias</a:t>
            </a:r>
            <a:r>
              <a:rPr lang="de-DE" sz="1600" dirty="0"/>
              <a:t> </a:t>
            </a:r>
            <a:r>
              <a:rPr lang="de-DE" sz="1600" dirty="0" err="1"/>
              <a:t>tool</a:t>
            </a:r>
            <a:endParaRPr lang="de-DE" sz="1600" dirty="0"/>
          </a:p>
          <a:p>
            <a:pPr marL="0" indent="0">
              <a:buNone/>
            </a:pPr>
            <a:endParaRPr lang="de-DE" sz="1200" dirty="0"/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F26021D-802A-4759-A109-F1AD33D0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A0B305-EC9C-4DFA-8909-C0028F7A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01D13C7-851D-4CE4-B7AD-F6BE3B13E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0017"/>
            <a:ext cx="7983646" cy="449972"/>
          </a:xfrm>
        </p:spPr>
        <p:txBody>
          <a:bodyPr/>
          <a:lstStyle/>
          <a:p>
            <a:r>
              <a:rPr lang="de-DE" dirty="0" err="1"/>
              <a:t>Objective</a:t>
            </a:r>
            <a:br>
              <a:rPr lang="de-DE" dirty="0"/>
            </a:br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428309-0059-44C3-BE82-C77C87CC65F9}"/>
              </a:ext>
            </a:extLst>
          </p:cNvPr>
          <p:cNvSpPr txBox="1"/>
          <p:nvPr/>
        </p:nvSpPr>
        <p:spPr>
          <a:xfrm>
            <a:off x="2619891" y="4804946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Mendez-Brito A, El Bcheraoui C, Pozo-Martin F.</a:t>
            </a:r>
            <a:r>
              <a:rPr lang="en-GB" sz="800" dirty="0"/>
              <a:t> Systematic review of empirical studies comparing the effectiveness of </a:t>
            </a:r>
          </a:p>
          <a:p>
            <a:r>
              <a:rPr lang="en-GB" sz="800" dirty="0"/>
              <a:t>non-pharmaceutical interventions against COVID-19. Journal of Infection. 2021;83(3):281-93.</a:t>
            </a:r>
            <a:endParaRPr lang="en-US" sz="8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00155C1D-CB1F-4E44-B20A-6A1EBD4F1E61}"/>
              </a:ext>
            </a:extLst>
          </p:cNvPr>
          <p:cNvSpPr txBox="1">
            <a:spLocks/>
          </p:cNvSpPr>
          <p:nvPr/>
        </p:nvSpPr>
        <p:spPr>
          <a:xfrm>
            <a:off x="457200" y="1931236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Methods </a:t>
            </a:r>
            <a:br>
              <a:rPr lang="de-DE" dirty="0"/>
            </a:br>
            <a:endParaRPr lang="de-DE" dirty="0"/>
          </a:p>
        </p:txBody>
      </p:sp>
      <p:sp>
        <p:nvSpPr>
          <p:cNvPr id="9" name="Textplatzhalter 1">
            <a:extLst>
              <a:ext uri="{FF2B5EF4-FFF2-40B4-BE49-F238E27FC236}">
                <a16:creationId xmlns:a16="http://schemas.microsoft.com/office/drawing/2014/main" id="{BCE1F9CC-59D3-41DD-8948-D2354C5D2343}"/>
              </a:ext>
            </a:extLst>
          </p:cNvPr>
          <p:cNvSpPr txBox="1">
            <a:spLocks/>
          </p:cNvSpPr>
          <p:nvPr/>
        </p:nvSpPr>
        <p:spPr>
          <a:xfrm>
            <a:off x="395532" y="1184685"/>
            <a:ext cx="8291268" cy="2701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identify</a:t>
            </a:r>
            <a:r>
              <a:rPr lang="de-DE" sz="1600" dirty="0"/>
              <a:t> </a:t>
            </a:r>
            <a:r>
              <a:rPr lang="de-DE" sz="1600" dirty="0" err="1"/>
              <a:t>which</a:t>
            </a:r>
            <a:r>
              <a:rPr lang="de-DE" sz="1600" dirty="0"/>
              <a:t> non </a:t>
            </a:r>
            <a:r>
              <a:rPr lang="de-DE" sz="1600" dirty="0" err="1"/>
              <a:t>pharmaceutical</a:t>
            </a:r>
            <a:r>
              <a:rPr lang="de-DE" sz="1600" dirty="0"/>
              <a:t> </a:t>
            </a:r>
            <a:r>
              <a:rPr lang="de-DE" sz="1600" dirty="0" err="1"/>
              <a:t>intereventions</a:t>
            </a:r>
            <a:r>
              <a:rPr lang="de-DE" sz="1600" dirty="0"/>
              <a:t> (NPIs) </a:t>
            </a:r>
            <a:r>
              <a:rPr lang="de-DE" sz="1600" dirty="0" err="1"/>
              <a:t>have</a:t>
            </a:r>
            <a:r>
              <a:rPr lang="de-DE" sz="1600" dirty="0"/>
              <a:t> </a:t>
            </a:r>
            <a:r>
              <a:rPr lang="de-DE" sz="1600" dirty="0" err="1"/>
              <a:t>been</a:t>
            </a:r>
            <a:r>
              <a:rPr lang="de-DE" sz="1600" dirty="0"/>
              <a:t> </a:t>
            </a:r>
            <a:r>
              <a:rPr lang="de-DE" sz="1600" dirty="0" err="1"/>
              <a:t>more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less</a:t>
            </a:r>
            <a:r>
              <a:rPr lang="de-DE" sz="1600" dirty="0"/>
              <a:t> </a:t>
            </a:r>
            <a:r>
              <a:rPr lang="de-DE" sz="1600" dirty="0" err="1"/>
              <a:t>effective</a:t>
            </a:r>
            <a:r>
              <a:rPr lang="de-DE" sz="1600" dirty="0"/>
              <a:t> in </a:t>
            </a:r>
            <a:r>
              <a:rPr lang="de-DE" sz="1600" dirty="0" err="1"/>
              <a:t>controlling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COVID-19 </a:t>
            </a:r>
            <a:r>
              <a:rPr lang="de-DE" sz="1600" dirty="0" err="1"/>
              <a:t>pandemic</a:t>
            </a:r>
            <a:r>
              <a:rPr lang="de-DE" sz="1600" dirty="0"/>
              <a:t>. </a:t>
            </a:r>
          </a:p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4C45A32-3F24-4C08-9C2C-EC80D2C511EA}"/>
              </a:ext>
            </a:extLst>
          </p:cNvPr>
          <p:cNvSpPr/>
          <p:nvPr/>
        </p:nvSpPr>
        <p:spPr>
          <a:xfrm>
            <a:off x="333891" y="3658371"/>
            <a:ext cx="8205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sz="1400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198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2E6696-FFDB-4132-8E52-907CD08E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23FB3DB-27CB-4F15-BC83-45B9D887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019D6B49-B544-46B7-9BC3-C69E6AC058AB}"/>
              </a:ext>
            </a:extLst>
          </p:cNvPr>
          <p:cNvSpPr txBox="1"/>
          <p:nvPr/>
        </p:nvSpPr>
        <p:spPr>
          <a:xfrm>
            <a:off x="2619891" y="4804946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Mendez-Brito A, El Bcheraoui C, Pozo-Martin F.</a:t>
            </a:r>
            <a:r>
              <a:rPr lang="en-GB" sz="800" dirty="0"/>
              <a:t> Systematic review of empirical studies comparing the effectiveness of </a:t>
            </a:r>
          </a:p>
          <a:p>
            <a:r>
              <a:rPr lang="en-GB" sz="800" dirty="0"/>
              <a:t>non-pharmaceutical interventions against COVID-19. Journal of Infection. 2021;83(3):281-93.</a:t>
            </a:r>
            <a:endParaRPr lang="en-US" sz="800" dirty="0"/>
          </a:p>
        </p:txBody>
      </p:sp>
      <p:sp>
        <p:nvSpPr>
          <p:cNvPr id="7" name="Titel 4">
            <a:extLst>
              <a:ext uri="{FF2B5EF4-FFF2-40B4-BE49-F238E27FC236}">
                <a16:creationId xmlns:a16="http://schemas.microsoft.com/office/drawing/2014/main" id="{6D96E0D6-5F04-45CD-87EA-AB727B2D79FD}"/>
              </a:ext>
            </a:extLst>
          </p:cNvPr>
          <p:cNvSpPr txBox="1">
            <a:spLocks/>
          </p:cNvSpPr>
          <p:nvPr/>
        </p:nvSpPr>
        <p:spPr>
          <a:xfrm>
            <a:off x="457200" y="760017"/>
            <a:ext cx="7983646" cy="44997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Results</a:t>
            </a:r>
            <a:br>
              <a:rPr lang="de-DE" dirty="0"/>
            </a:b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4C176C5-B3C5-4175-98DD-0FB84BA71A98}"/>
              </a:ext>
            </a:extLst>
          </p:cNvPr>
          <p:cNvSpPr/>
          <p:nvPr/>
        </p:nvSpPr>
        <p:spPr>
          <a:xfrm>
            <a:off x="485394" y="1080145"/>
            <a:ext cx="792725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1" dirty="0"/>
              <a:t>34 </a:t>
            </a:r>
            <a:r>
              <a:rPr lang="de-DE" b="1" dirty="0" err="1"/>
              <a:t>ecological</a:t>
            </a:r>
            <a:r>
              <a:rPr lang="de-DE" b="1" dirty="0"/>
              <a:t> </a:t>
            </a:r>
            <a:r>
              <a:rPr lang="de-DE" b="1" dirty="0" err="1"/>
              <a:t>studies</a:t>
            </a:r>
            <a:r>
              <a:rPr lang="de-DE" b="1" dirty="0"/>
              <a:t> </a:t>
            </a:r>
            <a:r>
              <a:rPr lang="de-DE" dirty="0" err="1"/>
              <a:t>assessed</a:t>
            </a:r>
            <a:r>
              <a:rPr lang="de-DE" dirty="0"/>
              <a:t> and </a:t>
            </a:r>
            <a:r>
              <a:rPr lang="de-DE" dirty="0" err="1"/>
              <a:t>ranked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The </a:t>
            </a:r>
            <a:r>
              <a:rPr lang="de-DE" dirty="0" err="1"/>
              <a:t>comparative</a:t>
            </a:r>
            <a:r>
              <a:rPr lang="de-DE" dirty="0"/>
              <a:t> </a:t>
            </a:r>
            <a:r>
              <a:rPr lang="de-DE" dirty="0" err="1"/>
              <a:t>effectiveness</a:t>
            </a:r>
            <a:r>
              <a:rPr lang="de-DE" dirty="0"/>
              <a:t> of </a:t>
            </a:r>
            <a:r>
              <a:rPr lang="de-DE" b="1" dirty="0"/>
              <a:t>16 NPIs</a:t>
            </a:r>
            <a:r>
              <a:rPr lang="de-DE" dirty="0"/>
              <a:t>, was </a:t>
            </a:r>
            <a:r>
              <a:rPr lang="de-DE" dirty="0" err="1"/>
              <a:t>assessed</a:t>
            </a:r>
            <a:r>
              <a:rPr lang="de-DE" dirty="0"/>
              <a:t>:</a:t>
            </a:r>
          </a:p>
          <a:p>
            <a:pPr marL="285750" indent="-285750">
              <a:buFontTx/>
              <a:buChar char="-"/>
            </a:pPr>
            <a:endParaRPr lang="de-DE" sz="1000" dirty="0"/>
          </a:p>
          <a:p>
            <a:pPr marL="800100" lvl="1" indent="-342900">
              <a:buAutoNum type="arabicPeriod"/>
            </a:pPr>
            <a:r>
              <a:rPr lang="de-DE" sz="1600" dirty="0"/>
              <a:t>Early </a:t>
            </a:r>
            <a:r>
              <a:rPr lang="de-DE" sz="1600" dirty="0" err="1"/>
              <a:t>implementation</a:t>
            </a:r>
            <a:r>
              <a:rPr lang="de-DE" sz="1600" dirty="0"/>
              <a:t>: </a:t>
            </a:r>
            <a:r>
              <a:rPr lang="de-DE" sz="1600" dirty="0" err="1"/>
              <a:t>higher</a:t>
            </a:r>
            <a:r>
              <a:rPr lang="de-DE" sz="1600" dirty="0"/>
              <a:t> </a:t>
            </a:r>
            <a:r>
              <a:rPr lang="de-DE" sz="1600" dirty="0" err="1"/>
              <a:t>effectiveness</a:t>
            </a:r>
            <a:r>
              <a:rPr lang="de-DE" sz="1600" dirty="0"/>
              <a:t> in </a:t>
            </a:r>
            <a:r>
              <a:rPr lang="de-DE" sz="1600" dirty="0" err="1"/>
              <a:t>reducing</a:t>
            </a:r>
            <a:r>
              <a:rPr lang="de-DE" sz="1600" dirty="0"/>
              <a:t> </a:t>
            </a:r>
            <a:r>
              <a:rPr lang="de-DE" sz="1600" dirty="0" err="1"/>
              <a:t>cases</a:t>
            </a:r>
            <a:r>
              <a:rPr lang="de-DE" sz="1600" dirty="0"/>
              <a:t> and </a:t>
            </a:r>
            <a:r>
              <a:rPr lang="de-DE" sz="1600" dirty="0" err="1"/>
              <a:t>deaths</a:t>
            </a:r>
            <a:endParaRPr lang="de-DE" sz="1600" dirty="0"/>
          </a:p>
          <a:p>
            <a:pPr marL="800100" lvl="1" indent="-342900">
              <a:buAutoNum type="arabicPeriod"/>
            </a:pPr>
            <a:r>
              <a:rPr lang="de-DE" sz="1600" dirty="0" err="1"/>
              <a:t>Comparative</a:t>
            </a:r>
            <a:r>
              <a:rPr lang="de-DE" sz="1600" dirty="0"/>
              <a:t> </a:t>
            </a:r>
            <a:r>
              <a:rPr lang="de-DE" sz="1600" dirty="0" err="1"/>
              <a:t>effectiveness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NPIs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repect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mortality</a:t>
            </a:r>
            <a:r>
              <a:rPr lang="de-DE" sz="1600" dirty="0"/>
              <a:t> </a:t>
            </a:r>
            <a:r>
              <a:rPr lang="de-DE" sz="1600" dirty="0" err="1"/>
              <a:t>related</a:t>
            </a:r>
            <a:r>
              <a:rPr lang="de-DE" sz="1600" dirty="0"/>
              <a:t> </a:t>
            </a:r>
            <a:r>
              <a:rPr lang="de-DE" sz="1600" dirty="0" err="1"/>
              <a:t>outcomes</a:t>
            </a:r>
            <a:r>
              <a:rPr lang="de-DE" sz="1600" dirty="0"/>
              <a:t> was not </a:t>
            </a:r>
            <a:r>
              <a:rPr lang="de-DE" sz="1600" dirty="0" err="1"/>
              <a:t>clear</a:t>
            </a:r>
            <a:endParaRPr lang="de-DE" sz="1600" dirty="0"/>
          </a:p>
          <a:p>
            <a:pPr marL="800100" lvl="1" indent="-342900">
              <a:buAutoNum type="arabicPeriod"/>
            </a:pPr>
            <a:r>
              <a:rPr lang="de-DE" sz="1600" dirty="0">
                <a:solidFill>
                  <a:srgbClr val="045AA6"/>
                </a:solidFill>
              </a:rPr>
              <a:t>School </a:t>
            </a:r>
            <a:r>
              <a:rPr lang="de-DE" sz="1600" dirty="0" err="1">
                <a:solidFill>
                  <a:srgbClr val="045AA6"/>
                </a:solidFill>
              </a:rPr>
              <a:t>closing</a:t>
            </a:r>
            <a:r>
              <a:rPr lang="de-DE" sz="1600" dirty="0"/>
              <a:t>, </a:t>
            </a:r>
            <a:r>
              <a:rPr lang="de-DE" sz="1600" dirty="0" err="1">
                <a:solidFill>
                  <a:srgbClr val="045AA6"/>
                </a:solidFill>
              </a:rPr>
              <a:t>work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closing</a:t>
            </a:r>
            <a:r>
              <a:rPr lang="de-DE" sz="1600" dirty="0">
                <a:solidFill>
                  <a:srgbClr val="045AA6"/>
                </a:solidFill>
              </a:rPr>
              <a:t>, </a:t>
            </a:r>
            <a:r>
              <a:rPr lang="de-DE" sz="1600" dirty="0" err="1">
                <a:solidFill>
                  <a:srgbClr val="045AA6"/>
                </a:solidFill>
              </a:rPr>
              <a:t>business</a:t>
            </a:r>
            <a:r>
              <a:rPr lang="de-DE" sz="1600" dirty="0">
                <a:solidFill>
                  <a:srgbClr val="045AA6"/>
                </a:solidFill>
              </a:rPr>
              <a:t> and </a:t>
            </a:r>
            <a:r>
              <a:rPr lang="de-DE" sz="1600" dirty="0" err="1">
                <a:solidFill>
                  <a:srgbClr val="045AA6"/>
                </a:solidFill>
              </a:rPr>
              <a:t>venue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closing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/>
              <a:t>and </a:t>
            </a:r>
            <a:r>
              <a:rPr lang="de-DE" sz="1600" dirty="0" err="1">
                <a:solidFill>
                  <a:srgbClr val="045AA6"/>
                </a:solidFill>
              </a:rPr>
              <a:t>public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events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bans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/>
              <a:t>were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most</a:t>
            </a:r>
            <a:r>
              <a:rPr lang="de-DE" sz="1600" dirty="0"/>
              <a:t> </a:t>
            </a:r>
            <a:r>
              <a:rPr lang="de-DE" sz="1600" dirty="0" err="1"/>
              <a:t>effective</a:t>
            </a:r>
            <a:r>
              <a:rPr lang="de-DE" sz="1600" dirty="0"/>
              <a:t> </a:t>
            </a:r>
            <a:r>
              <a:rPr lang="de-DE" sz="1600" dirty="0" err="1"/>
              <a:t>interventions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reducing</a:t>
            </a:r>
            <a:r>
              <a:rPr lang="de-DE" sz="1600" dirty="0"/>
              <a:t> COVID-19 </a:t>
            </a:r>
            <a:r>
              <a:rPr lang="de-DE" sz="1600" dirty="0" err="1"/>
              <a:t>cases</a:t>
            </a:r>
            <a:r>
              <a:rPr lang="de-DE" sz="1600" dirty="0"/>
              <a:t> </a:t>
            </a:r>
          </a:p>
          <a:p>
            <a:pPr marL="800100" lvl="1" indent="-342900">
              <a:buAutoNum type="arabicPeriod"/>
            </a:pPr>
            <a:r>
              <a:rPr lang="de-DE" sz="1600" dirty="0">
                <a:solidFill>
                  <a:srgbClr val="045AA6"/>
                </a:solidFill>
              </a:rPr>
              <a:t>Public </a:t>
            </a:r>
            <a:r>
              <a:rPr lang="de-DE" sz="1600" dirty="0" err="1">
                <a:solidFill>
                  <a:srgbClr val="045AA6"/>
                </a:solidFill>
              </a:rPr>
              <a:t>information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campaigns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/>
              <a:t>and </a:t>
            </a:r>
            <a:r>
              <a:rPr lang="de-DE" sz="1600" dirty="0" err="1">
                <a:solidFill>
                  <a:srgbClr val="045AA6"/>
                </a:solidFill>
              </a:rPr>
              <a:t>mask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wearing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requirements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/>
              <a:t>were</a:t>
            </a:r>
            <a:r>
              <a:rPr lang="de-DE" sz="1600" dirty="0"/>
              <a:t> also </a:t>
            </a:r>
            <a:r>
              <a:rPr lang="de-DE" sz="1600" dirty="0" err="1"/>
              <a:t>effective</a:t>
            </a:r>
            <a:r>
              <a:rPr lang="de-DE" sz="1600" dirty="0"/>
              <a:t> </a:t>
            </a:r>
            <a:r>
              <a:rPr lang="de-DE" sz="1600" dirty="0" err="1"/>
              <a:t>interventions</a:t>
            </a:r>
            <a:r>
              <a:rPr lang="de-DE" sz="1600" dirty="0"/>
              <a:t> – </a:t>
            </a:r>
            <a:r>
              <a:rPr lang="de-DE" sz="1600" dirty="0" err="1"/>
              <a:t>less</a:t>
            </a:r>
            <a:r>
              <a:rPr lang="de-DE" sz="1600" dirty="0"/>
              <a:t> disruptive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population</a:t>
            </a:r>
            <a:endParaRPr lang="de-DE" sz="1600" dirty="0"/>
          </a:p>
          <a:p>
            <a:pPr marL="800100" lvl="1" indent="-342900">
              <a:buAutoNum type="arabicPeriod"/>
            </a:pPr>
            <a:r>
              <a:rPr lang="de-DE" sz="1600" dirty="0" err="1"/>
              <a:t>There</a:t>
            </a:r>
            <a:r>
              <a:rPr lang="de-DE" sz="1600" dirty="0"/>
              <a:t> was </a:t>
            </a:r>
            <a:r>
              <a:rPr lang="de-DE" sz="1600" dirty="0" err="1"/>
              <a:t>no</a:t>
            </a:r>
            <a:r>
              <a:rPr lang="de-DE" sz="1600" dirty="0"/>
              <a:t> </a:t>
            </a:r>
            <a:r>
              <a:rPr lang="de-DE" sz="1600" dirty="0" err="1"/>
              <a:t>evidence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effectiveness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>
                <a:solidFill>
                  <a:srgbClr val="045AA6"/>
                </a:solidFill>
              </a:rPr>
              <a:t>public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transport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closures</a:t>
            </a:r>
            <a:r>
              <a:rPr lang="de-DE" sz="1600" dirty="0"/>
              <a:t>, </a:t>
            </a:r>
            <a:r>
              <a:rPr lang="de-DE" sz="1600" dirty="0" err="1">
                <a:solidFill>
                  <a:srgbClr val="045AA6"/>
                </a:solidFill>
              </a:rPr>
              <a:t>testing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strategies</a:t>
            </a:r>
            <a:r>
              <a:rPr lang="de-DE" sz="1600" dirty="0"/>
              <a:t>, </a:t>
            </a:r>
            <a:r>
              <a:rPr lang="de-DE" sz="1600" dirty="0" err="1">
                <a:solidFill>
                  <a:srgbClr val="045AA6"/>
                </a:solidFill>
              </a:rPr>
              <a:t>contact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tracing</a:t>
            </a:r>
            <a:r>
              <a:rPr lang="de-DE" sz="1600" dirty="0">
                <a:solidFill>
                  <a:srgbClr val="045AA6"/>
                </a:solidFill>
              </a:rPr>
              <a:t> </a:t>
            </a:r>
            <a:r>
              <a:rPr lang="de-DE" sz="1600" dirty="0" err="1">
                <a:solidFill>
                  <a:srgbClr val="045AA6"/>
                </a:solidFill>
              </a:rPr>
              <a:t>strategies</a:t>
            </a:r>
            <a:r>
              <a:rPr lang="de-DE" sz="1600" dirty="0"/>
              <a:t>, </a:t>
            </a:r>
            <a:r>
              <a:rPr lang="de-DE" sz="1600" dirty="0" err="1">
                <a:solidFill>
                  <a:srgbClr val="045AA6"/>
                </a:solidFill>
              </a:rPr>
              <a:t>isolation</a:t>
            </a:r>
            <a:r>
              <a:rPr lang="de-DE" sz="1600" dirty="0"/>
              <a:t> and </a:t>
            </a:r>
            <a:r>
              <a:rPr lang="de-DE" sz="1600" dirty="0" err="1">
                <a:solidFill>
                  <a:srgbClr val="045AA6"/>
                </a:solidFill>
              </a:rPr>
              <a:t>quarantine</a:t>
            </a:r>
            <a:r>
              <a:rPr lang="de-D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860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35929F-8FF1-47D0-B5E6-B0188327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07875E2-662B-4141-A983-18FD22587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F906E69-B2BB-484C-A9F7-0B7D8143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88" y="290828"/>
            <a:ext cx="7983646" cy="714291"/>
          </a:xfrm>
        </p:spPr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– </a:t>
            </a:r>
            <a:r>
              <a:rPr lang="de-DE" dirty="0" err="1"/>
              <a:t>Rt</a:t>
            </a:r>
            <a:r>
              <a:rPr lang="de-DE" dirty="0"/>
              <a:t>, </a:t>
            </a:r>
            <a:r>
              <a:rPr lang="de-DE" dirty="0" err="1"/>
              <a:t>epidemic</a:t>
            </a:r>
            <a:r>
              <a:rPr lang="de-DE" dirty="0"/>
              <a:t> </a:t>
            </a:r>
            <a:r>
              <a:rPr lang="de-DE" dirty="0" err="1"/>
              <a:t>growth</a:t>
            </a:r>
            <a:r>
              <a:rPr lang="de-DE" dirty="0"/>
              <a:t> and </a:t>
            </a:r>
            <a:r>
              <a:rPr lang="de-DE" dirty="0" err="1"/>
              <a:t>incidence-related</a:t>
            </a:r>
            <a:r>
              <a:rPr lang="de-DE" dirty="0"/>
              <a:t> </a:t>
            </a:r>
            <a:r>
              <a:rPr lang="de-DE" dirty="0" err="1"/>
              <a:t>outcomes</a:t>
            </a:r>
            <a:r>
              <a:rPr lang="de-DE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CD263C-A5CF-4B7E-9183-6B35B71D8C8F}"/>
              </a:ext>
            </a:extLst>
          </p:cNvPr>
          <p:cNvSpPr txBox="1"/>
          <p:nvPr/>
        </p:nvSpPr>
        <p:spPr>
          <a:xfrm>
            <a:off x="2619891" y="4804946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Mendez-Brito A, El Bcheraoui C, Pozo-Martin F.</a:t>
            </a:r>
            <a:r>
              <a:rPr lang="en-GB" sz="800" dirty="0"/>
              <a:t> Systematic review of empirical studies comparing the effectiveness of </a:t>
            </a:r>
          </a:p>
          <a:p>
            <a:r>
              <a:rPr lang="en-GB" sz="800" dirty="0"/>
              <a:t>non-pharmaceutical interventions against COVID-19. Journal of Infection. 2021;83(3):281-93.</a:t>
            </a:r>
            <a:endParaRPr lang="en-US" sz="8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F23633C-18D7-4CE6-B849-97C9C064DC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311027" y="877627"/>
            <a:ext cx="3927017" cy="365106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9BE1D64-E2B6-459E-837E-DFD529B75B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2780071"/>
            <a:ext cx="4312741" cy="1427597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EF3FE56-EBB2-4C04-ABD8-743FCB869C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4425" y="1047641"/>
            <a:ext cx="4620582" cy="171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2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28EE46-D183-413B-9B28-74CF0C531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CA4CC7-23A8-40C0-A522-C02E9A4D4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084FCB5-9888-441C-B7C2-A077FB04B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5175"/>
            <a:ext cx="7983646" cy="714291"/>
          </a:xfrm>
        </p:spPr>
        <p:txBody>
          <a:bodyPr/>
          <a:lstStyle/>
          <a:p>
            <a:r>
              <a:rPr lang="de-DE" dirty="0" err="1"/>
              <a:t>Conclusions</a:t>
            </a:r>
            <a:endParaRPr lang="de-DE" dirty="0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0E083E05-916C-4300-B5D4-09168A01D042}"/>
              </a:ext>
            </a:extLst>
          </p:cNvPr>
          <p:cNvSpPr txBox="1"/>
          <p:nvPr/>
        </p:nvSpPr>
        <p:spPr>
          <a:xfrm>
            <a:off x="2619891" y="4804946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Mendez-Brito A, El Bcheraoui C, Pozo-Martin F.</a:t>
            </a:r>
            <a:r>
              <a:rPr lang="en-GB" sz="800" dirty="0"/>
              <a:t> Systematic review of empirical studies comparing the effectiveness of </a:t>
            </a:r>
          </a:p>
          <a:p>
            <a:r>
              <a:rPr lang="en-GB" sz="800" dirty="0"/>
              <a:t>non-pharmaceutical interventions against COVID-19. Journal of Infection. 2021;83(3):281-93.</a:t>
            </a:r>
            <a:endParaRPr lang="en-US" sz="800" dirty="0"/>
          </a:p>
        </p:txBody>
      </p:sp>
      <p:sp>
        <p:nvSpPr>
          <p:cNvPr id="10" name="Textplatzhalter 1">
            <a:extLst>
              <a:ext uri="{FF2B5EF4-FFF2-40B4-BE49-F238E27FC236}">
                <a16:creationId xmlns:a16="http://schemas.microsoft.com/office/drawing/2014/main" id="{F30D6B8D-8ACB-4250-B1D1-CD2E13D59FCD}"/>
              </a:ext>
            </a:extLst>
          </p:cNvPr>
          <p:cNvSpPr txBox="1">
            <a:spLocks/>
          </p:cNvSpPr>
          <p:nvPr/>
        </p:nvSpPr>
        <p:spPr>
          <a:xfrm>
            <a:off x="395532" y="1319466"/>
            <a:ext cx="8291268" cy="27778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2"/>
                </a:solidFill>
              </a:rPr>
              <a:t>School closing</a:t>
            </a:r>
            <a:r>
              <a:rPr lang="en-US" sz="1600" dirty="0"/>
              <a:t>, </a:t>
            </a:r>
            <a:r>
              <a:rPr lang="en-US" sz="1600" dirty="0">
                <a:solidFill>
                  <a:schemeClr val="tx2"/>
                </a:solidFill>
              </a:rPr>
              <a:t>workplace closing</a:t>
            </a:r>
            <a:r>
              <a:rPr lang="en-US" sz="1600" dirty="0"/>
              <a:t>, </a:t>
            </a:r>
            <a:r>
              <a:rPr lang="en-US" sz="1600" dirty="0">
                <a:solidFill>
                  <a:schemeClr val="tx2"/>
                </a:solidFill>
              </a:rPr>
              <a:t>business and venue closing </a:t>
            </a:r>
            <a:r>
              <a:rPr lang="en-US" sz="1600" dirty="0"/>
              <a:t>and </a:t>
            </a:r>
            <a:r>
              <a:rPr lang="en-US" sz="1600" dirty="0">
                <a:solidFill>
                  <a:schemeClr val="tx2"/>
                </a:solidFill>
              </a:rPr>
              <a:t>public event bans </a:t>
            </a:r>
            <a:r>
              <a:rPr lang="en-US" sz="1600" dirty="0"/>
              <a:t>were the most effective NPIs in controlling the spread of COVID-19. </a:t>
            </a:r>
          </a:p>
          <a:p>
            <a:pPr marL="0" indent="0">
              <a:buNone/>
            </a:pP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/>
              <a:t>An early response and a combination of specific social distancing measures are effective at reducing COVID-19 cases and deaths. </a:t>
            </a:r>
          </a:p>
          <a:p>
            <a:pPr marL="0" indent="0">
              <a:buNone/>
            </a:pP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/>
              <a:t>Continuous monitoring of NPIs effectiveness is needed in order to adapt decision making.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61553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65AAEB-7099-45B1-9920-4959B51C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01.12.2021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6560C2-AD55-4788-8371-2452C9F59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5BE0878-5932-4A25-8519-3A1888FD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Limitations</a:t>
            </a:r>
            <a:endParaRPr lang="de-DE" dirty="0"/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id="{4AA311B0-2116-4BE4-A4BA-A0EF1B809399}"/>
              </a:ext>
            </a:extLst>
          </p:cNvPr>
          <p:cNvSpPr txBox="1">
            <a:spLocks/>
          </p:cNvSpPr>
          <p:nvPr/>
        </p:nvSpPr>
        <p:spPr>
          <a:xfrm>
            <a:off x="457200" y="1554723"/>
            <a:ext cx="8589078" cy="18190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r>
              <a:rPr lang="de-DE" sz="1600" dirty="0"/>
              <a:t>Studies </a:t>
            </a:r>
            <a:r>
              <a:rPr lang="de-DE" sz="1600" dirty="0" err="1"/>
              <a:t>until</a:t>
            </a:r>
            <a:r>
              <a:rPr lang="de-DE" sz="1600" dirty="0"/>
              <a:t> </a:t>
            </a:r>
            <a:r>
              <a:rPr lang="de-DE" sz="1600" dirty="0" err="1"/>
              <a:t>early</a:t>
            </a:r>
            <a:r>
              <a:rPr lang="de-DE" sz="1600" dirty="0"/>
              <a:t> March 2021: </a:t>
            </a:r>
            <a:r>
              <a:rPr lang="de-DE" sz="1600" dirty="0" err="1"/>
              <a:t>Mostly</a:t>
            </a:r>
            <a:r>
              <a:rPr lang="de-DE" sz="1600" dirty="0"/>
              <a:t> </a:t>
            </a:r>
            <a:r>
              <a:rPr lang="de-DE" sz="1600" dirty="0" err="1"/>
              <a:t>susceptible</a:t>
            </a:r>
            <a:r>
              <a:rPr lang="de-DE" sz="1600" dirty="0"/>
              <a:t> </a:t>
            </a:r>
            <a:r>
              <a:rPr lang="de-DE" sz="1600" dirty="0" err="1"/>
              <a:t>population</a:t>
            </a:r>
            <a:r>
              <a:rPr lang="de-DE" sz="1600" dirty="0"/>
              <a:t>, </a:t>
            </a:r>
            <a:r>
              <a:rPr lang="de-DE" sz="1600" dirty="0" err="1"/>
              <a:t>impact</a:t>
            </a:r>
            <a:r>
              <a:rPr lang="de-DE" sz="1600" dirty="0"/>
              <a:t> of </a:t>
            </a:r>
            <a:r>
              <a:rPr lang="de-DE" sz="1600" dirty="0" err="1"/>
              <a:t>vaccination</a:t>
            </a:r>
            <a:r>
              <a:rPr lang="de-DE" sz="1600" dirty="0"/>
              <a:t> not </a:t>
            </a:r>
            <a:r>
              <a:rPr lang="de-DE" sz="1600" dirty="0" err="1"/>
              <a:t>assessed</a:t>
            </a: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 err="1"/>
              <a:t>Results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ecological</a:t>
            </a:r>
            <a:r>
              <a:rPr lang="de-DE" sz="1600" dirty="0"/>
              <a:t> </a:t>
            </a:r>
            <a:r>
              <a:rPr lang="de-DE" sz="1600" dirty="0" err="1"/>
              <a:t>studies</a:t>
            </a:r>
            <a:r>
              <a:rPr lang="de-DE" sz="1600" dirty="0"/>
              <a:t> </a:t>
            </a:r>
            <a:r>
              <a:rPr lang="de-DE" sz="1600" dirty="0" err="1"/>
              <a:t>should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carefully</a:t>
            </a:r>
            <a:r>
              <a:rPr lang="de-DE" sz="1600" dirty="0"/>
              <a:t> </a:t>
            </a:r>
            <a:r>
              <a:rPr lang="de-DE" sz="1600" dirty="0" err="1"/>
              <a:t>interpreted</a:t>
            </a:r>
            <a:r>
              <a:rPr lang="de-DE" sz="1600" dirty="0"/>
              <a:t> ≠ </a:t>
            </a:r>
            <a:r>
              <a:rPr lang="de-DE" sz="1600" dirty="0" err="1"/>
              <a:t>unequivocally</a:t>
            </a:r>
            <a:r>
              <a:rPr lang="de-DE" sz="1600" dirty="0"/>
              <a:t> </a:t>
            </a:r>
            <a:r>
              <a:rPr lang="de-DE" sz="1600" dirty="0" err="1"/>
              <a:t>causality</a:t>
            </a:r>
            <a:endParaRPr lang="de-DE" sz="1600" dirty="0"/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 err="1"/>
              <a:t>Testing</a:t>
            </a:r>
            <a:r>
              <a:rPr lang="de-DE" sz="1600" dirty="0"/>
              <a:t> and </a:t>
            </a:r>
            <a:r>
              <a:rPr lang="de-DE" sz="1600" dirty="0" err="1"/>
              <a:t>contact</a:t>
            </a:r>
            <a:r>
              <a:rPr lang="de-DE" sz="1600" dirty="0"/>
              <a:t> </a:t>
            </a:r>
            <a:r>
              <a:rPr lang="de-DE" sz="1600" dirty="0" err="1"/>
              <a:t>tracing</a:t>
            </a:r>
            <a:r>
              <a:rPr lang="de-DE" sz="1600" dirty="0"/>
              <a:t> </a:t>
            </a:r>
            <a:r>
              <a:rPr lang="de-DE" sz="1600" dirty="0" err="1"/>
              <a:t>strategies</a:t>
            </a:r>
            <a:r>
              <a:rPr lang="de-DE" sz="1600" dirty="0"/>
              <a:t>: </a:t>
            </a:r>
            <a:r>
              <a:rPr lang="de-DE" sz="1600" dirty="0" err="1"/>
              <a:t>improved</a:t>
            </a:r>
            <a:r>
              <a:rPr lang="de-DE" sz="1600" dirty="0"/>
              <a:t> </a:t>
            </a:r>
            <a:r>
              <a:rPr lang="de-DE" sz="1600" dirty="0" err="1"/>
              <a:t>detection</a:t>
            </a:r>
            <a:r>
              <a:rPr lang="de-DE" sz="1600" dirty="0"/>
              <a:t> ≠ </a:t>
            </a:r>
            <a:r>
              <a:rPr lang="de-DE" sz="1600" dirty="0" err="1"/>
              <a:t>rise</a:t>
            </a:r>
            <a:r>
              <a:rPr lang="de-DE" sz="1600" dirty="0"/>
              <a:t> of </a:t>
            </a:r>
            <a:r>
              <a:rPr lang="de-DE" sz="1600" dirty="0" err="1"/>
              <a:t>cases</a:t>
            </a:r>
            <a:endParaRPr lang="de-DE" sz="1600" dirty="0"/>
          </a:p>
          <a:p>
            <a:pPr marL="285750" indent="-285750">
              <a:buFontTx/>
              <a:buChar char="-"/>
            </a:pPr>
            <a:endParaRPr lang="de-DE" sz="1600" dirty="0"/>
          </a:p>
          <a:p>
            <a:endParaRPr lang="de-DE" dirty="0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1DFAD593-D830-4B49-BB43-60D7B9941571}"/>
              </a:ext>
            </a:extLst>
          </p:cNvPr>
          <p:cNvSpPr txBox="1"/>
          <p:nvPr/>
        </p:nvSpPr>
        <p:spPr>
          <a:xfrm>
            <a:off x="2619891" y="4804946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Mendez-Brito A, El Bcheraoui C, Pozo-Martin F.</a:t>
            </a:r>
            <a:r>
              <a:rPr lang="en-GB" sz="800" dirty="0"/>
              <a:t> Systematic review of empirical studies comparing the effectiveness of </a:t>
            </a:r>
          </a:p>
          <a:p>
            <a:r>
              <a:rPr lang="en-GB" sz="800" dirty="0"/>
              <a:t>non-pharmaceutical interventions against COVID-19. Journal of Infection. 2021;83(3):281-93.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7483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Bildschirmpräsentation (16:9)</PresentationFormat>
  <Paragraphs>57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ＭＳ 明朝</vt:lpstr>
      <vt:lpstr>Wingdings</vt:lpstr>
      <vt:lpstr>Office-Design</vt:lpstr>
      <vt:lpstr>Systematic review of empirical studies comparing the effectiveness of non-pharmaceutical interventions (NPIs) against COVID-19 </vt:lpstr>
      <vt:lpstr>Objective </vt:lpstr>
      <vt:lpstr>PowerPoint-Präsentation</vt:lpstr>
      <vt:lpstr>Results – Rt, epidemic growth and incidence-related outcomes </vt:lpstr>
      <vt:lpstr>Conclusions</vt:lpstr>
      <vt:lpstr>Limitations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Méndez Brito, Alba</cp:lastModifiedBy>
  <cp:revision>538</cp:revision>
  <dcterms:created xsi:type="dcterms:W3CDTF">2015-11-02T12:29:13Z</dcterms:created>
  <dcterms:modified xsi:type="dcterms:W3CDTF">2021-12-03T09:39:29Z</dcterms:modified>
</cp:coreProperties>
</file>