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760" r:id="rId3"/>
    <p:sldId id="729" r:id="rId4"/>
    <p:sldId id="759" r:id="rId5"/>
    <p:sldId id="762" r:id="rId6"/>
    <p:sldId id="763" r:id="rId7"/>
  </p:sldIdLst>
  <p:sldSz cx="9144000" cy="5143500" type="screen16x9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5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90426" autoAdjust="0"/>
  </p:normalViewPr>
  <p:slideViewPr>
    <p:cSldViewPr snapToGrid="0" snapToObjects="1">
      <p:cViewPr varScale="1">
        <p:scale>
          <a:sx n="137" d="100"/>
          <a:sy n="137" d="100"/>
        </p:scale>
        <p:origin x="726" y="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03.12.2021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03.12.2021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>
                <a:solidFill>
                  <a:srgbClr val="045AA6"/>
                </a:solidFill>
              </a:rPr>
              <a:t>School </a:t>
            </a:r>
            <a:r>
              <a:rPr lang="de-DE" sz="1200" dirty="0" err="1">
                <a:solidFill>
                  <a:srgbClr val="045AA6"/>
                </a:solidFill>
              </a:rPr>
              <a:t>closing</a:t>
            </a:r>
            <a:r>
              <a:rPr lang="de-DE" sz="1200" dirty="0"/>
              <a:t>, </a:t>
            </a:r>
            <a:r>
              <a:rPr lang="de-DE" sz="1200" dirty="0" err="1">
                <a:solidFill>
                  <a:srgbClr val="045AA6"/>
                </a:solidFill>
              </a:rPr>
              <a:t>work</a:t>
            </a:r>
            <a:r>
              <a:rPr lang="de-DE" sz="1200" dirty="0">
                <a:solidFill>
                  <a:srgbClr val="045AA6"/>
                </a:solidFill>
              </a:rPr>
              <a:t> </a:t>
            </a:r>
            <a:r>
              <a:rPr lang="de-DE" sz="1200" dirty="0" err="1">
                <a:solidFill>
                  <a:srgbClr val="045AA6"/>
                </a:solidFill>
              </a:rPr>
              <a:t>closing</a:t>
            </a:r>
            <a:r>
              <a:rPr lang="de-DE" sz="1200" dirty="0">
                <a:solidFill>
                  <a:srgbClr val="045AA6"/>
                </a:solidFill>
              </a:rPr>
              <a:t> </a:t>
            </a:r>
            <a:r>
              <a:rPr lang="de-DE" sz="1200" dirty="0"/>
              <a:t>and </a:t>
            </a:r>
            <a:r>
              <a:rPr lang="de-DE" sz="1200" dirty="0" err="1">
                <a:solidFill>
                  <a:srgbClr val="045AA6"/>
                </a:solidFill>
              </a:rPr>
              <a:t>public</a:t>
            </a:r>
            <a:r>
              <a:rPr lang="de-DE" sz="1200" dirty="0">
                <a:solidFill>
                  <a:srgbClr val="045AA6"/>
                </a:solidFill>
              </a:rPr>
              <a:t> </a:t>
            </a:r>
            <a:r>
              <a:rPr lang="de-DE" sz="1200" dirty="0" err="1">
                <a:solidFill>
                  <a:srgbClr val="045AA6"/>
                </a:solidFill>
              </a:rPr>
              <a:t>events</a:t>
            </a:r>
            <a:r>
              <a:rPr lang="de-DE" sz="1200" dirty="0">
                <a:solidFill>
                  <a:srgbClr val="045AA6"/>
                </a:solidFill>
              </a:rPr>
              <a:t> </a:t>
            </a:r>
            <a:r>
              <a:rPr lang="de-DE" sz="1200" dirty="0" err="1">
                <a:solidFill>
                  <a:srgbClr val="045AA6"/>
                </a:solidFill>
              </a:rPr>
              <a:t>bans</a:t>
            </a:r>
            <a:r>
              <a:rPr lang="de-DE" sz="1200" dirty="0">
                <a:solidFill>
                  <a:srgbClr val="045AA6"/>
                </a:solidFill>
              </a:rPr>
              <a:t>  </a:t>
            </a:r>
            <a:r>
              <a:rPr lang="de-DE" sz="1200" dirty="0"/>
              <a:t>– </a:t>
            </a:r>
            <a:r>
              <a:rPr lang="de-DE" sz="1200" dirty="0" err="1"/>
              <a:t>consistently</a:t>
            </a:r>
            <a:r>
              <a:rPr lang="de-DE" sz="1200" dirty="0"/>
              <a:t> </a:t>
            </a:r>
            <a:r>
              <a:rPr lang="de-DE" sz="1200" dirty="0" err="1"/>
              <a:t>among</a:t>
            </a:r>
            <a:r>
              <a:rPr lang="de-DE" sz="1200" dirty="0"/>
              <a:t> </a:t>
            </a:r>
            <a:r>
              <a:rPr lang="de-DE" sz="1200" dirty="0" err="1"/>
              <a:t>the</a:t>
            </a:r>
            <a:r>
              <a:rPr lang="de-DE" sz="1200" dirty="0"/>
              <a:t> </a:t>
            </a:r>
            <a:r>
              <a:rPr lang="de-DE" sz="1200" dirty="0" err="1"/>
              <a:t>most</a:t>
            </a:r>
            <a:r>
              <a:rPr lang="de-DE" sz="1200" dirty="0"/>
              <a:t> </a:t>
            </a:r>
            <a:r>
              <a:rPr lang="de-DE" sz="1200" dirty="0" err="1"/>
              <a:t>effective</a:t>
            </a:r>
            <a:r>
              <a:rPr lang="de-DE" sz="1200" dirty="0"/>
              <a:t> </a:t>
            </a:r>
            <a:r>
              <a:rPr lang="de-DE" sz="1200" dirty="0" err="1"/>
              <a:t>interventions</a:t>
            </a:r>
            <a:r>
              <a:rPr lang="de-DE" sz="1200" dirty="0"/>
              <a:t> in </a:t>
            </a:r>
            <a:r>
              <a:rPr lang="de-DE" sz="1200" dirty="0" err="1"/>
              <a:t>the</a:t>
            </a:r>
            <a:r>
              <a:rPr lang="de-DE" sz="1200" dirty="0"/>
              <a:t> </a:t>
            </a:r>
            <a:r>
              <a:rPr lang="de-DE" sz="1200" dirty="0" err="1"/>
              <a:t>studies</a:t>
            </a:r>
            <a:r>
              <a:rPr lang="de-DE" sz="1200" dirty="0"/>
              <a:t> </a:t>
            </a:r>
            <a:r>
              <a:rPr lang="de-DE" sz="1200" dirty="0" err="1"/>
              <a:t>assessed</a:t>
            </a:r>
            <a:endParaRPr lang="de-DE" sz="1200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3173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3796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038656"/>
            <a:ext cx="8752360" cy="3266654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19.11.2021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3" name="Rechteck 12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038225"/>
            <a:ext cx="3319463" cy="3267075"/>
          </a:xfrm>
        </p:spPr>
        <p:txBody>
          <a:bodyPr/>
          <a:lstStyle/>
          <a:p>
            <a:endParaRPr lang="de-DE"/>
          </a:p>
        </p:txBody>
      </p:sp>
      <p:sp>
        <p:nvSpPr>
          <p:cNvPr id="20" name="Rechteck 19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 11" descr="PPT_Background_16zu9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6631"/>
            <a:ext cx="8747760" cy="3267456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19.11.2021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457200" y="1426319"/>
            <a:ext cx="7983646" cy="3244635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19.11.2021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19.11.2021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quarter" idx="13"/>
          </p:nvPr>
        </p:nvSpPr>
        <p:spPr>
          <a:xfrm>
            <a:off x="457200" y="1426882"/>
            <a:ext cx="3882920" cy="323697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sz="quarter" idx="14"/>
          </p:nvPr>
        </p:nvSpPr>
        <p:spPr>
          <a:xfrm>
            <a:off x="4580125" y="1426882"/>
            <a:ext cx="3860721" cy="323697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38905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19.11.2021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19.11.2021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19.11.2021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683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19.11.2021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2922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19.11.2021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46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ti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426882"/>
            <a:ext cx="7983646" cy="323697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6" y="4767263"/>
            <a:ext cx="1860421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/>
              <a:t>19.11.2021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4767263"/>
            <a:ext cx="289560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4767263"/>
            <a:ext cx="496872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rgbClr val="045AA6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1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4288" y="244999"/>
            <a:ext cx="1530911" cy="446764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 xmlns="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457201" y="4843688"/>
            <a:ext cx="7996881" cy="318545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4" r:id="rId5"/>
    <p:sldLayoutId id="2147483655" r:id="rId6"/>
    <p:sldLayoutId id="2147483657" r:id="rId7"/>
    <p:sldLayoutId id="2147483658" r:id="rId8"/>
    <p:sldLayoutId id="2147483659" r:id="rId9"/>
  </p:sldLayoutIdLst>
  <p:hf hdr="0" ft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1658598"/>
            <a:ext cx="4504844" cy="1265345"/>
          </a:xfrm>
        </p:spPr>
        <p:txBody>
          <a:bodyPr/>
          <a:lstStyle/>
          <a:p>
            <a:r>
              <a:rPr lang="en-US" sz="2000" dirty="0"/>
              <a:t>Systematic review of empirical studies comparing the effectiveness of non-pharmaceutical interventions (NPIs) against COVID-19</a:t>
            </a:r>
            <a:br>
              <a:rPr lang="de-DE" dirty="0"/>
            </a:br>
            <a:endParaRPr lang="de-DE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4A21E47D-844B-4BFD-B6A4-759E6CC5A89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35997" y="3078247"/>
            <a:ext cx="4503737" cy="593476"/>
          </a:xfrm>
        </p:spPr>
        <p:txBody>
          <a:bodyPr/>
          <a:lstStyle/>
          <a:p>
            <a:r>
              <a:rPr lang="de-DE" dirty="0"/>
              <a:t>01.12.2021</a:t>
            </a:r>
          </a:p>
        </p:txBody>
      </p:sp>
      <p:sp>
        <p:nvSpPr>
          <p:cNvPr id="4" name="Textplatzhalter 10">
            <a:extLst>
              <a:ext uri="{FF2B5EF4-FFF2-40B4-BE49-F238E27FC236}">
                <a16:creationId xmlns:a16="http://schemas.microsoft.com/office/drawing/2014/main" id="{E7718D67-AACB-40DA-8E15-BACE0A54A78D}"/>
              </a:ext>
            </a:extLst>
          </p:cNvPr>
          <p:cNvSpPr txBox="1">
            <a:spLocks/>
          </p:cNvSpPr>
          <p:nvPr/>
        </p:nvSpPr>
        <p:spPr>
          <a:xfrm>
            <a:off x="3935997" y="3559138"/>
            <a:ext cx="4503737" cy="741702"/>
          </a:xfrm>
          <a:prstGeom prst="rect">
            <a:avLst/>
          </a:prstGeom>
        </p:spPr>
        <p:txBody>
          <a:bodyPr vert="horz" lIns="252000" tIns="108000" rIns="252000" bIns="144000" rtlCol="0" anchor="b" anchorCtr="0">
            <a:noAutofit/>
          </a:bodyPr>
          <a:lstStyle>
            <a:lvl1pPr marL="0" indent="0" algn="l" defTabSz="457200" rtl="0" eaLnBrk="1" latinLnBrk="0" hangingPunct="1">
              <a:lnSpc>
                <a:spcPts val="2200"/>
              </a:lnSpc>
              <a:spcBef>
                <a:spcPts val="0"/>
              </a:spcBef>
              <a:buClr>
                <a:srgbClr val="045AA6"/>
              </a:buClr>
              <a:buFont typeface="Wingdings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432"/>
              </a:spcBef>
              <a:buClr>
                <a:srgbClr val="045AA6"/>
              </a:buClr>
              <a:buFont typeface="Wingdings" charset="2"/>
              <a:buNone/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432"/>
              </a:spcBef>
              <a:buClr>
                <a:srgbClr val="045AA6"/>
              </a:buClr>
              <a:buFont typeface="Wingdings" charset="2"/>
              <a:buNone/>
              <a:defRPr sz="1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432"/>
              </a:spcBef>
              <a:buClr>
                <a:srgbClr val="045AA6"/>
              </a:buClr>
              <a:buFont typeface="Wingdings" charset="2"/>
              <a:buNone/>
              <a:defRPr sz="14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432"/>
              </a:spcBef>
              <a:buClr>
                <a:srgbClr val="045AA6"/>
              </a:buClr>
              <a:buFont typeface="Wingdings" charset="2"/>
              <a:buNone/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Alba Mendez Brito, Francisco Pozo Martin</a:t>
            </a:r>
          </a:p>
        </p:txBody>
      </p:sp>
    </p:spTree>
    <p:extLst>
      <p:ext uri="{BB962C8B-B14F-4D97-AF65-F5344CB8AC3E}">
        <p14:creationId xmlns:p14="http://schemas.microsoft.com/office/powerpoint/2010/main" val="1792330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A78CE57C-0EBE-46F7-BCCE-085BDC8F548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2346299"/>
            <a:ext cx="8291268" cy="196456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sz="1600" dirty="0" err="1"/>
              <a:t>Systematic</a:t>
            </a:r>
            <a:r>
              <a:rPr lang="de-DE" sz="1600" dirty="0"/>
              <a:t> review </a:t>
            </a:r>
            <a:r>
              <a:rPr lang="de-DE" sz="1600" dirty="0" err="1"/>
              <a:t>of</a:t>
            </a:r>
            <a:r>
              <a:rPr lang="de-DE" sz="1600" dirty="0"/>
              <a:t> </a:t>
            </a:r>
            <a:r>
              <a:rPr lang="de-DE" sz="1600" dirty="0" err="1"/>
              <a:t>published</a:t>
            </a:r>
            <a:r>
              <a:rPr lang="de-DE" sz="1600" dirty="0"/>
              <a:t> and </a:t>
            </a:r>
            <a:r>
              <a:rPr lang="de-DE" sz="1600" dirty="0" err="1"/>
              <a:t>unpublished</a:t>
            </a:r>
            <a:r>
              <a:rPr lang="de-DE" sz="1600" dirty="0"/>
              <a:t> </a:t>
            </a:r>
            <a:r>
              <a:rPr lang="de-DE" sz="1600" dirty="0" err="1"/>
              <a:t>literature</a:t>
            </a:r>
            <a:r>
              <a:rPr lang="de-DE" sz="1600" dirty="0"/>
              <a:t> (EMBASE/ MEDLINE/ </a:t>
            </a:r>
            <a:r>
              <a:rPr lang="de-DE" sz="1600" dirty="0" err="1"/>
              <a:t>medRxiv</a:t>
            </a:r>
            <a:r>
              <a:rPr lang="de-DE" sz="1600" dirty="0"/>
              <a:t>) </a:t>
            </a:r>
            <a:r>
              <a:rPr lang="de-DE" sz="1600" dirty="0" err="1"/>
              <a:t>until</a:t>
            </a:r>
            <a:r>
              <a:rPr lang="de-DE" sz="1600" dirty="0"/>
              <a:t> March 2021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1600" dirty="0" err="1"/>
              <a:t>Inclusion</a:t>
            </a:r>
            <a:r>
              <a:rPr lang="de-DE" sz="1600" dirty="0"/>
              <a:t> </a:t>
            </a:r>
            <a:r>
              <a:rPr lang="de-DE" sz="1600" dirty="0" err="1"/>
              <a:t>criteria</a:t>
            </a:r>
            <a:r>
              <a:rPr lang="de-DE" sz="1600" dirty="0"/>
              <a:t>:</a:t>
            </a:r>
          </a:p>
          <a:p>
            <a:pPr marL="0" indent="0">
              <a:buNone/>
            </a:pPr>
            <a:r>
              <a:rPr lang="de-DE" sz="1600" dirty="0"/>
              <a:t>		1) </a:t>
            </a:r>
            <a:r>
              <a:rPr lang="de-DE" sz="1600" dirty="0" err="1"/>
              <a:t>Empirical</a:t>
            </a:r>
            <a:r>
              <a:rPr lang="de-DE" sz="1600" dirty="0"/>
              <a:t> (i.e. </a:t>
            </a:r>
            <a:r>
              <a:rPr lang="de-DE" sz="1600" dirty="0" err="1"/>
              <a:t>observational</a:t>
            </a:r>
            <a:r>
              <a:rPr lang="de-DE" sz="1600" dirty="0"/>
              <a:t> </a:t>
            </a:r>
            <a:r>
              <a:rPr lang="de-DE" sz="1600" dirty="0" err="1"/>
              <a:t>or</a:t>
            </a:r>
            <a:r>
              <a:rPr lang="de-DE" sz="1600" dirty="0"/>
              <a:t> interventional) </a:t>
            </a:r>
            <a:r>
              <a:rPr lang="de-DE" sz="1600" dirty="0" err="1"/>
              <a:t>studies</a:t>
            </a:r>
            <a:r>
              <a:rPr lang="de-DE" sz="1600" dirty="0"/>
              <a:t> </a:t>
            </a:r>
            <a:r>
              <a:rPr lang="de-DE" sz="1600" dirty="0" err="1"/>
              <a:t>evaluating</a:t>
            </a:r>
            <a:r>
              <a:rPr lang="de-DE" sz="1600" dirty="0"/>
              <a:t> </a:t>
            </a:r>
            <a:r>
              <a:rPr lang="de-DE" sz="1600" dirty="0" err="1"/>
              <a:t>health</a:t>
            </a:r>
            <a:r>
              <a:rPr lang="de-DE" sz="1600" dirty="0"/>
              <a:t> </a:t>
            </a:r>
            <a:r>
              <a:rPr lang="de-DE" sz="1600" dirty="0" err="1"/>
              <a:t>outcomes</a:t>
            </a:r>
            <a:endParaRPr lang="de-DE" sz="1600" dirty="0"/>
          </a:p>
          <a:p>
            <a:pPr marL="0" indent="0">
              <a:buNone/>
            </a:pPr>
            <a:r>
              <a:rPr lang="de-DE" sz="1600" dirty="0"/>
              <a:t>		2) Any </a:t>
            </a:r>
            <a:r>
              <a:rPr lang="de-DE" sz="1600" dirty="0" err="1"/>
              <a:t>study</a:t>
            </a:r>
            <a:r>
              <a:rPr lang="de-DE" sz="1600" dirty="0"/>
              <a:t> </a:t>
            </a:r>
            <a:r>
              <a:rPr lang="de-DE" sz="1600" dirty="0" err="1"/>
              <a:t>comparing</a:t>
            </a:r>
            <a:r>
              <a:rPr lang="de-DE" sz="1600" dirty="0"/>
              <a:t> at least </a:t>
            </a:r>
            <a:r>
              <a:rPr lang="de-DE" sz="1600" dirty="0" err="1"/>
              <a:t>two</a:t>
            </a:r>
            <a:r>
              <a:rPr lang="de-DE" sz="1600" dirty="0"/>
              <a:t> NPIs in </a:t>
            </a:r>
            <a:r>
              <a:rPr lang="de-DE" sz="1600" dirty="0" err="1"/>
              <a:t>any</a:t>
            </a:r>
            <a:r>
              <a:rPr lang="de-DE" sz="1600" dirty="0"/>
              <a:t> </a:t>
            </a:r>
            <a:r>
              <a:rPr lang="de-DE" sz="1600" dirty="0" err="1"/>
              <a:t>geographical</a:t>
            </a:r>
            <a:r>
              <a:rPr lang="de-DE" sz="1600" dirty="0"/>
              <a:t> </a:t>
            </a:r>
            <a:r>
              <a:rPr lang="de-DE" sz="1600" dirty="0" err="1"/>
              <a:t>setting</a:t>
            </a:r>
            <a:endParaRPr lang="de-DE" sz="1600" dirty="0"/>
          </a:p>
          <a:p>
            <a:r>
              <a:rPr lang="de-DE" sz="1600" dirty="0"/>
              <a:t>All </a:t>
            </a:r>
            <a:r>
              <a:rPr lang="de-DE" sz="1600" dirty="0" err="1"/>
              <a:t>studies</a:t>
            </a:r>
            <a:r>
              <a:rPr lang="de-DE" sz="1600" dirty="0"/>
              <a:t> </a:t>
            </a:r>
            <a:r>
              <a:rPr lang="de-DE" sz="1600" dirty="0" err="1"/>
              <a:t>assesed</a:t>
            </a:r>
            <a:r>
              <a:rPr lang="de-DE" sz="1600" dirty="0"/>
              <a:t> and </a:t>
            </a:r>
            <a:r>
              <a:rPr lang="de-DE" sz="1600" dirty="0" err="1"/>
              <a:t>ranked</a:t>
            </a:r>
            <a:r>
              <a:rPr lang="de-DE" sz="1600" dirty="0"/>
              <a:t> </a:t>
            </a:r>
            <a:r>
              <a:rPr lang="de-DE" sz="1600" dirty="0" err="1"/>
              <a:t>for</a:t>
            </a:r>
            <a:r>
              <a:rPr lang="de-DE" sz="1600" dirty="0"/>
              <a:t> </a:t>
            </a:r>
            <a:r>
              <a:rPr lang="de-DE" sz="1600" dirty="0" err="1"/>
              <a:t>quality</a:t>
            </a:r>
            <a:r>
              <a:rPr lang="de-DE" sz="1600" dirty="0"/>
              <a:t> </a:t>
            </a:r>
            <a:r>
              <a:rPr lang="de-DE" sz="1600" dirty="0" err="1"/>
              <a:t>using</a:t>
            </a:r>
            <a:r>
              <a:rPr lang="de-DE" sz="1600" dirty="0"/>
              <a:t> a </a:t>
            </a:r>
            <a:r>
              <a:rPr lang="de-DE" sz="1600" dirty="0" err="1"/>
              <a:t>risk</a:t>
            </a:r>
            <a:r>
              <a:rPr lang="de-DE" sz="1600" dirty="0"/>
              <a:t> of </a:t>
            </a:r>
            <a:r>
              <a:rPr lang="de-DE" sz="1600" dirty="0" err="1"/>
              <a:t>bias</a:t>
            </a:r>
            <a:r>
              <a:rPr lang="de-DE" sz="1600" dirty="0"/>
              <a:t> </a:t>
            </a:r>
            <a:r>
              <a:rPr lang="de-DE" sz="1600" dirty="0" err="1"/>
              <a:t>tool</a:t>
            </a:r>
            <a:endParaRPr lang="de-DE" sz="1600" dirty="0"/>
          </a:p>
          <a:p>
            <a:pPr marL="0" indent="0">
              <a:buNone/>
            </a:pPr>
            <a:endParaRPr lang="de-DE" sz="1200" dirty="0"/>
          </a:p>
          <a:p>
            <a:endParaRPr lang="de-DE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F26021D-802A-4759-A109-F1AD33D04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01.12.2021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AA0B305-EC9C-4DFA-8909-C0028F7A4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2</a:t>
            </a:fld>
            <a:endParaRPr lang="de-DE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201D13C7-851D-4CE4-B7AD-F6BE3B13E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0017"/>
            <a:ext cx="7983646" cy="449972"/>
          </a:xfrm>
        </p:spPr>
        <p:txBody>
          <a:bodyPr/>
          <a:lstStyle/>
          <a:p>
            <a:r>
              <a:rPr lang="de-DE" dirty="0" err="1"/>
              <a:t>Objective</a:t>
            </a:r>
            <a:br>
              <a:rPr lang="de-DE" dirty="0"/>
            </a:br>
            <a:endParaRPr lang="de-DE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3428309-0059-44C3-BE82-C77C87CC65F9}"/>
              </a:ext>
            </a:extLst>
          </p:cNvPr>
          <p:cNvSpPr txBox="1"/>
          <p:nvPr/>
        </p:nvSpPr>
        <p:spPr>
          <a:xfrm>
            <a:off x="2619891" y="4804946"/>
            <a:ext cx="51347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/>
              <a:t>Mendez-Brito A, El Bcheraoui C, Pozo-Martin F.</a:t>
            </a:r>
            <a:r>
              <a:rPr lang="en-GB" sz="800" dirty="0"/>
              <a:t> Systematic review of empirical studies comparing the effectiveness of </a:t>
            </a:r>
          </a:p>
          <a:p>
            <a:r>
              <a:rPr lang="en-GB" sz="800" dirty="0"/>
              <a:t>non-pharmaceutical interventions against COVID-19. Journal of Infection. 2021;83(3):281-93.</a:t>
            </a:r>
            <a:endParaRPr lang="en-US" sz="800" dirty="0"/>
          </a:p>
        </p:txBody>
      </p:sp>
      <p:sp>
        <p:nvSpPr>
          <p:cNvPr id="8" name="Titel 4">
            <a:extLst>
              <a:ext uri="{FF2B5EF4-FFF2-40B4-BE49-F238E27FC236}">
                <a16:creationId xmlns:a16="http://schemas.microsoft.com/office/drawing/2014/main" id="{00155C1D-CB1F-4E44-B20A-6A1EBD4F1E61}"/>
              </a:ext>
            </a:extLst>
          </p:cNvPr>
          <p:cNvSpPr txBox="1">
            <a:spLocks/>
          </p:cNvSpPr>
          <p:nvPr/>
        </p:nvSpPr>
        <p:spPr>
          <a:xfrm>
            <a:off x="457200" y="1931236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45A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Methods </a:t>
            </a:r>
            <a:br>
              <a:rPr lang="de-DE" dirty="0"/>
            </a:br>
            <a:endParaRPr lang="de-DE" dirty="0"/>
          </a:p>
        </p:txBody>
      </p:sp>
      <p:sp>
        <p:nvSpPr>
          <p:cNvPr id="9" name="Textplatzhalter 1">
            <a:extLst>
              <a:ext uri="{FF2B5EF4-FFF2-40B4-BE49-F238E27FC236}">
                <a16:creationId xmlns:a16="http://schemas.microsoft.com/office/drawing/2014/main" id="{BCE1F9CC-59D3-41DD-8948-D2354C5D2343}"/>
              </a:ext>
            </a:extLst>
          </p:cNvPr>
          <p:cNvSpPr txBox="1">
            <a:spLocks/>
          </p:cNvSpPr>
          <p:nvPr/>
        </p:nvSpPr>
        <p:spPr>
          <a:xfrm>
            <a:off x="395532" y="1184685"/>
            <a:ext cx="8291268" cy="270151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42900" indent="-342900" algn="l" defTabSz="457200" rtl="0" eaLnBrk="1" latinLnBrk="0" hangingPunct="1">
              <a:spcBef>
                <a:spcPts val="432"/>
              </a:spcBef>
              <a:buClr>
                <a:srgbClr val="045AA6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432"/>
              </a:spcBef>
              <a:buClr>
                <a:srgbClr val="045AA6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432"/>
              </a:spcBef>
              <a:buClr>
                <a:srgbClr val="045AA6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432"/>
              </a:spcBef>
              <a:buClr>
                <a:srgbClr val="045AA6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432"/>
              </a:spcBef>
              <a:buClr>
                <a:srgbClr val="045AA6"/>
              </a:buClr>
              <a:buFont typeface="Wingdings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de-DE" sz="1600" dirty="0" err="1"/>
              <a:t>To</a:t>
            </a:r>
            <a:r>
              <a:rPr lang="de-DE" sz="1600" dirty="0"/>
              <a:t> </a:t>
            </a:r>
            <a:r>
              <a:rPr lang="de-DE" sz="1600" dirty="0" err="1"/>
              <a:t>identify</a:t>
            </a:r>
            <a:r>
              <a:rPr lang="de-DE" sz="1600" dirty="0"/>
              <a:t> </a:t>
            </a:r>
            <a:r>
              <a:rPr lang="de-DE" sz="1600" dirty="0" err="1"/>
              <a:t>which</a:t>
            </a:r>
            <a:r>
              <a:rPr lang="de-DE" sz="1600" dirty="0"/>
              <a:t> non </a:t>
            </a:r>
            <a:r>
              <a:rPr lang="de-DE" sz="1600" dirty="0" err="1"/>
              <a:t>pharmaceutical</a:t>
            </a:r>
            <a:r>
              <a:rPr lang="de-DE" sz="1600" dirty="0"/>
              <a:t> </a:t>
            </a:r>
            <a:r>
              <a:rPr lang="de-DE" sz="1600" dirty="0" err="1"/>
              <a:t>intereventions</a:t>
            </a:r>
            <a:r>
              <a:rPr lang="de-DE" sz="1600" dirty="0"/>
              <a:t> (NPIs) </a:t>
            </a:r>
            <a:r>
              <a:rPr lang="de-DE" sz="1600" dirty="0" err="1"/>
              <a:t>have</a:t>
            </a:r>
            <a:r>
              <a:rPr lang="de-DE" sz="1600" dirty="0"/>
              <a:t> </a:t>
            </a:r>
            <a:r>
              <a:rPr lang="de-DE" sz="1600" dirty="0" err="1"/>
              <a:t>been</a:t>
            </a:r>
            <a:r>
              <a:rPr lang="de-DE" sz="1600" dirty="0"/>
              <a:t> </a:t>
            </a:r>
            <a:r>
              <a:rPr lang="de-DE" sz="1600" dirty="0" err="1"/>
              <a:t>more</a:t>
            </a:r>
            <a:r>
              <a:rPr lang="de-DE" sz="1600" dirty="0"/>
              <a:t> </a:t>
            </a:r>
            <a:r>
              <a:rPr lang="de-DE" sz="1600" dirty="0" err="1"/>
              <a:t>or</a:t>
            </a:r>
            <a:r>
              <a:rPr lang="de-DE" sz="1600" dirty="0"/>
              <a:t> </a:t>
            </a:r>
            <a:r>
              <a:rPr lang="de-DE" sz="1600" dirty="0" err="1"/>
              <a:t>less</a:t>
            </a:r>
            <a:r>
              <a:rPr lang="de-DE" sz="1600" dirty="0"/>
              <a:t> </a:t>
            </a:r>
            <a:r>
              <a:rPr lang="de-DE" sz="1600" dirty="0" err="1"/>
              <a:t>effective</a:t>
            </a:r>
            <a:r>
              <a:rPr lang="de-DE" sz="1600" dirty="0"/>
              <a:t> in </a:t>
            </a:r>
            <a:r>
              <a:rPr lang="de-DE" sz="1600" dirty="0" err="1"/>
              <a:t>controlling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COVID-19 </a:t>
            </a:r>
            <a:r>
              <a:rPr lang="de-DE" sz="1600" dirty="0" err="1"/>
              <a:t>pandemic</a:t>
            </a:r>
            <a:r>
              <a:rPr lang="de-DE" sz="1600" dirty="0"/>
              <a:t>. </a:t>
            </a:r>
          </a:p>
          <a:p>
            <a:endParaRPr lang="de-DE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4C45A32-3F24-4C08-9C2C-EC80D2C511EA}"/>
              </a:ext>
            </a:extLst>
          </p:cNvPr>
          <p:cNvSpPr/>
          <p:nvPr/>
        </p:nvSpPr>
        <p:spPr>
          <a:xfrm>
            <a:off x="333891" y="3658371"/>
            <a:ext cx="8205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endParaRPr lang="de-DE" sz="1400" dirty="0"/>
          </a:p>
          <a:p>
            <a:pPr marL="285750" indent="-285750">
              <a:buFontTx/>
              <a:buChar char="-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51981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22E6696-FFDB-4132-8E52-907CD08E1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01.12.2021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823FB3DB-27CB-4F15-BC83-45B9D8873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8" name="TextBox 6">
            <a:extLst>
              <a:ext uri="{FF2B5EF4-FFF2-40B4-BE49-F238E27FC236}">
                <a16:creationId xmlns:a16="http://schemas.microsoft.com/office/drawing/2014/main" id="{019D6B49-B544-46B7-9BC3-C69E6AC058AB}"/>
              </a:ext>
            </a:extLst>
          </p:cNvPr>
          <p:cNvSpPr txBox="1"/>
          <p:nvPr/>
        </p:nvSpPr>
        <p:spPr>
          <a:xfrm>
            <a:off x="2619891" y="4804946"/>
            <a:ext cx="51347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/>
              <a:t>Mendez-Brito A, El Bcheraoui C, Pozo-Martin F.</a:t>
            </a:r>
            <a:r>
              <a:rPr lang="en-GB" sz="800" dirty="0"/>
              <a:t> Systematic review of empirical studies comparing the effectiveness of </a:t>
            </a:r>
          </a:p>
          <a:p>
            <a:r>
              <a:rPr lang="en-GB" sz="800" dirty="0"/>
              <a:t>non-pharmaceutical interventions against COVID-19. Journal of Infection. 2021;83(3):281-93.</a:t>
            </a:r>
            <a:endParaRPr lang="en-US" sz="800" dirty="0"/>
          </a:p>
        </p:txBody>
      </p:sp>
      <p:sp>
        <p:nvSpPr>
          <p:cNvPr id="7" name="Titel 4">
            <a:extLst>
              <a:ext uri="{FF2B5EF4-FFF2-40B4-BE49-F238E27FC236}">
                <a16:creationId xmlns:a16="http://schemas.microsoft.com/office/drawing/2014/main" id="{6D96E0D6-5F04-45CD-87EA-AB727B2D79FD}"/>
              </a:ext>
            </a:extLst>
          </p:cNvPr>
          <p:cNvSpPr txBox="1">
            <a:spLocks/>
          </p:cNvSpPr>
          <p:nvPr/>
        </p:nvSpPr>
        <p:spPr>
          <a:xfrm>
            <a:off x="457200" y="760017"/>
            <a:ext cx="7983646" cy="44997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45A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err="1"/>
              <a:t>Results</a:t>
            </a:r>
            <a:br>
              <a:rPr lang="de-DE" dirty="0"/>
            </a:br>
            <a:endParaRPr lang="de-DE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04C176C5-B3C5-4175-98DD-0FB84BA71A98}"/>
              </a:ext>
            </a:extLst>
          </p:cNvPr>
          <p:cNvSpPr/>
          <p:nvPr/>
        </p:nvSpPr>
        <p:spPr>
          <a:xfrm>
            <a:off x="485394" y="1080145"/>
            <a:ext cx="7927258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de-DE" b="1" dirty="0"/>
              <a:t>34 </a:t>
            </a:r>
            <a:r>
              <a:rPr lang="de-DE" b="1" dirty="0" err="1"/>
              <a:t>ecological</a:t>
            </a:r>
            <a:r>
              <a:rPr lang="de-DE" b="1" dirty="0"/>
              <a:t> </a:t>
            </a:r>
            <a:r>
              <a:rPr lang="de-DE" b="1" dirty="0" err="1"/>
              <a:t>studies</a:t>
            </a:r>
            <a:r>
              <a:rPr lang="de-DE" b="1" dirty="0"/>
              <a:t> </a:t>
            </a:r>
            <a:r>
              <a:rPr lang="de-DE" dirty="0" err="1"/>
              <a:t>assessed</a:t>
            </a:r>
            <a:r>
              <a:rPr lang="de-DE" dirty="0"/>
              <a:t> and </a:t>
            </a:r>
            <a:r>
              <a:rPr lang="de-DE" dirty="0" err="1"/>
              <a:t>ranked</a:t>
            </a:r>
            <a:endParaRPr lang="de-DE" dirty="0"/>
          </a:p>
          <a:p>
            <a:pPr marL="285750" indent="-285750">
              <a:buFontTx/>
              <a:buChar char="-"/>
            </a:pPr>
            <a:r>
              <a:rPr lang="de-DE" dirty="0"/>
              <a:t>The </a:t>
            </a:r>
            <a:r>
              <a:rPr lang="de-DE" dirty="0" err="1"/>
              <a:t>comparative</a:t>
            </a:r>
            <a:r>
              <a:rPr lang="de-DE" dirty="0"/>
              <a:t> </a:t>
            </a:r>
            <a:r>
              <a:rPr lang="de-DE" dirty="0" err="1"/>
              <a:t>effectiveness</a:t>
            </a:r>
            <a:r>
              <a:rPr lang="de-DE" dirty="0"/>
              <a:t> of </a:t>
            </a:r>
            <a:r>
              <a:rPr lang="de-DE" b="1" dirty="0"/>
              <a:t>16 NPIs</a:t>
            </a:r>
            <a:r>
              <a:rPr lang="de-DE" dirty="0"/>
              <a:t>, was </a:t>
            </a:r>
            <a:r>
              <a:rPr lang="de-DE" dirty="0" err="1"/>
              <a:t>assessed</a:t>
            </a:r>
            <a:r>
              <a:rPr lang="de-DE" dirty="0"/>
              <a:t>:</a:t>
            </a:r>
          </a:p>
          <a:p>
            <a:pPr marL="285750" indent="-285750">
              <a:buFontTx/>
              <a:buChar char="-"/>
            </a:pPr>
            <a:endParaRPr lang="de-DE" sz="1000" dirty="0"/>
          </a:p>
          <a:p>
            <a:pPr marL="800100" lvl="1" indent="-342900">
              <a:buAutoNum type="arabicPeriod"/>
            </a:pPr>
            <a:r>
              <a:rPr lang="de-DE" sz="1600" dirty="0"/>
              <a:t>Early </a:t>
            </a:r>
            <a:r>
              <a:rPr lang="de-DE" sz="1600" dirty="0" err="1"/>
              <a:t>implementation</a:t>
            </a:r>
            <a:r>
              <a:rPr lang="de-DE" sz="1600" dirty="0"/>
              <a:t>: </a:t>
            </a:r>
            <a:r>
              <a:rPr lang="de-DE" sz="1600" dirty="0" err="1"/>
              <a:t>higher</a:t>
            </a:r>
            <a:r>
              <a:rPr lang="de-DE" sz="1600" dirty="0"/>
              <a:t> </a:t>
            </a:r>
            <a:r>
              <a:rPr lang="de-DE" sz="1600" dirty="0" err="1"/>
              <a:t>effectiveness</a:t>
            </a:r>
            <a:r>
              <a:rPr lang="de-DE" sz="1600" dirty="0"/>
              <a:t> in </a:t>
            </a:r>
            <a:r>
              <a:rPr lang="de-DE" sz="1600" dirty="0" err="1"/>
              <a:t>reducing</a:t>
            </a:r>
            <a:r>
              <a:rPr lang="de-DE" sz="1600" dirty="0"/>
              <a:t> </a:t>
            </a:r>
            <a:r>
              <a:rPr lang="de-DE" sz="1600" dirty="0" err="1"/>
              <a:t>cases</a:t>
            </a:r>
            <a:r>
              <a:rPr lang="de-DE" sz="1600" dirty="0"/>
              <a:t> and </a:t>
            </a:r>
            <a:r>
              <a:rPr lang="de-DE" sz="1600" dirty="0" err="1"/>
              <a:t>deaths</a:t>
            </a:r>
            <a:endParaRPr lang="de-DE" sz="1600" dirty="0"/>
          </a:p>
          <a:p>
            <a:pPr marL="800100" lvl="1" indent="-342900">
              <a:buAutoNum type="arabicPeriod"/>
            </a:pPr>
            <a:r>
              <a:rPr lang="de-DE" sz="1600" dirty="0" err="1"/>
              <a:t>Comparative</a:t>
            </a:r>
            <a:r>
              <a:rPr lang="de-DE" sz="1600" dirty="0"/>
              <a:t> </a:t>
            </a:r>
            <a:r>
              <a:rPr lang="de-DE" sz="1600" dirty="0" err="1"/>
              <a:t>effectiveness</a:t>
            </a:r>
            <a:r>
              <a:rPr lang="de-DE" sz="1600" dirty="0"/>
              <a:t> </a:t>
            </a:r>
            <a:r>
              <a:rPr lang="de-DE" sz="1600" dirty="0" err="1"/>
              <a:t>of</a:t>
            </a:r>
            <a:r>
              <a:rPr lang="de-DE" sz="1600" dirty="0"/>
              <a:t> NPIs </a:t>
            </a:r>
            <a:r>
              <a:rPr lang="de-DE" sz="1600" dirty="0" err="1"/>
              <a:t>with</a:t>
            </a:r>
            <a:r>
              <a:rPr lang="de-DE" sz="1600" dirty="0"/>
              <a:t> </a:t>
            </a:r>
            <a:r>
              <a:rPr lang="de-DE" sz="1600" dirty="0" err="1"/>
              <a:t>repect</a:t>
            </a:r>
            <a:r>
              <a:rPr lang="de-DE" sz="1600" dirty="0"/>
              <a:t> </a:t>
            </a:r>
            <a:r>
              <a:rPr lang="de-DE" sz="1600" dirty="0" err="1"/>
              <a:t>to</a:t>
            </a:r>
            <a:r>
              <a:rPr lang="de-DE" sz="1600" dirty="0"/>
              <a:t> </a:t>
            </a:r>
            <a:r>
              <a:rPr lang="de-DE" sz="1600" dirty="0" err="1"/>
              <a:t>mortality</a:t>
            </a:r>
            <a:r>
              <a:rPr lang="de-DE" sz="1600" dirty="0"/>
              <a:t> </a:t>
            </a:r>
            <a:r>
              <a:rPr lang="de-DE" sz="1600" dirty="0" err="1"/>
              <a:t>related</a:t>
            </a:r>
            <a:r>
              <a:rPr lang="de-DE" sz="1600" dirty="0"/>
              <a:t> </a:t>
            </a:r>
            <a:r>
              <a:rPr lang="de-DE" sz="1600" dirty="0" err="1"/>
              <a:t>outcomes</a:t>
            </a:r>
            <a:r>
              <a:rPr lang="de-DE" sz="1600" dirty="0"/>
              <a:t> was not </a:t>
            </a:r>
            <a:r>
              <a:rPr lang="de-DE" sz="1600" dirty="0" err="1"/>
              <a:t>clear</a:t>
            </a:r>
            <a:endParaRPr lang="de-DE" sz="1600" dirty="0"/>
          </a:p>
          <a:p>
            <a:pPr marL="800100" lvl="1" indent="-342900">
              <a:buAutoNum type="arabicPeriod"/>
            </a:pPr>
            <a:r>
              <a:rPr lang="de-DE" sz="1600" dirty="0">
                <a:solidFill>
                  <a:srgbClr val="045AA6"/>
                </a:solidFill>
              </a:rPr>
              <a:t>School </a:t>
            </a:r>
            <a:r>
              <a:rPr lang="de-DE" sz="1600" dirty="0" err="1">
                <a:solidFill>
                  <a:srgbClr val="045AA6"/>
                </a:solidFill>
              </a:rPr>
              <a:t>closing</a:t>
            </a:r>
            <a:r>
              <a:rPr lang="de-DE" sz="1600" dirty="0"/>
              <a:t>, </a:t>
            </a:r>
            <a:r>
              <a:rPr lang="de-DE" sz="1600" dirty="0" err="1">
                <a:solidFill>
                  <a:srgbClr val="045AA6"/>
                </a:solidFill>
              </a:rPr>
              <a:t>work</a:t>
            </a:r>
            <a:r>
              <a:rPr lang="de-DE" sz="1600" dirty="0">
                <a:solidFill>
                  <a:srgbClr val="045AA6"/>
                </a:solidFill>
              </a:rPr>
              <a:t> </a:t>
            </a:r>
            <a:r>
              <a:rPr lang="de-DE" sz="1600" dirty="0" err="1">
                <a:solidFill>
                  <a:srgbClr val="045AA6"/>
                </a:solidFill>
              </a:rPr>
              <a:t>closing</a:t>
            </a:r>
            <a:r>
              <a:rPr lang="de-DE" sz="1600" dirty="0">
                <a:solidFill>
                  <a:srgbClr val="045AA6"/>
                </a:solidFill>
              </a:rPr>
              <a:t>, </a:t>
            </a:r>
            <a:r>
              <a:rPr lang="de-DE" sz="1600" dirty="0" err="1">
                <a:solidFill>
                  <a:srgbClr val="045AA6"/>
                </a:solidFill>
              </a:rPr>
              <a:t>business</a:t>
            </a:r>
            <a:r>
              <a:rPr lang="de-DE" sz="1600" dirty="0">
                <a:solidFill>
                  <a:srgbClr val="045AA6"/>
                </a:solidFill>
              </a:rPr>
              <a:t> and </a:t>
            </a:r>
            <a:r>
              <a:rPr lang="de-DE" sz="1600" dirty="0" err="1">
                <a:solidFill>
                  <a:srgbClr val="045AA6"/>
                </a:solidFill>
              </a:rPr>
              <a:t>venue</a:t>
            </a:r>
            <a:r>
              <a:rPr lang="de-DE" sz="1600" dirty="0">
                <a:solidFill>
                  <a:srgbClr val="045AA6"/>
                </a:solidFill>
              </a:rPr>
              <a:t> </a:t>
            </a:r>
            <a:r>
              <a:rPr lang="de-DE" sz="1600" dirty="0" err="1">
                <a:solidFill>
                  <a:srgbClr val="045AA6"/>
                </a:solidFill>
              </a:rPr>
              <a:t>closing</a:t>
            </a:r>
            <a:r>
              <a:rPr lang="de-DE" sz="1600" dirty="0">
                <a:solidFill>
                  <a:srgbClr val="045AA6"/>
                </a:solidFill>
              </a:rPr>
              <a:t> </a:t>
            </a:r>
            <a:r>
              <a:rPr lang="de-DE" sz="1600" dirty="0"/>
              <a:t>and </a:t>
            </a:r>
            <a:r>
              <a:rPr lang="de-DE" sz="1600" dirty="0" err="1">
                <a:solidFill>
                  <a:srgbClr val="045AA6"/>
                </a:solidFill>
              </a:rPr>
              <a:t>public</a:t>
            </a:r>
            <a:r>
              <a:rPr lang="de-DE" sz="1600" dirty="0">
                <a:solidFill>
                  <a:srgbClr val="045AA6"/>
                </a:solidFill>
              </a:rPr>
              <a:t> </a:t>
            </a:r>
            <a:r>
              <a:rPr lang="de-DE" sz="1600" dirty="0" err="1">
                <a:solidFill>
                  <a:srgbClr val="045AA6"/>
                </a:solidFill>
              </a:rPr>
              <a:t>events</a:t>
            </a:r>
            <a:r>
              <a:rPr lang="de-DE" sz="1600" dirty="0">
                <a:solidFill>
                  <a:srgbClr val="045AA6"/>
                </a:solidFill>
              </a:rPr>
              <a:t> </a:t>
            </a:r>
            <a:r>
              <a:rPr lang="de-DE" sz="1600" dirty="0" err="1">
                <a:solidFill>
                  <a:srgbClr val="045AA6"/>
                </a:solidFill>
              </a:rPr>
              <a:t>bans</a:t>
            </a:r>
            <a:r>
              <a:rPr lang="de-DE" sz="1600" dirty="0">
                <a:solidFill>
                  <a:srgbClr val="045AA6"/>
                </a:solidFill>
              </a:rPr>
              <a:t> </a:t>
            </a:r>
            <a:r>
              <a:rPr lang="de-DE" sz="1600" dirty="0" err="1"/>
              <a:t>were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/>
              <a:t>most</a:t>
            </a:r>
            <a:r>
              <a:rPr lang="de-DE" sz="1600" dirty="0"/>
              <a:t> </a:t>
            </a:r>
            <a:r>
              <a:rPr lang="de-DE" sz="1600" dirty="0" err="1"/>
              <a:t>effective</a:t>
            </a:r>
            <a:r>
              <a:rPr lang="de-DE" sz="1600" dirty="0"/>
              <a:t> </a:t>
            </a:r>
            <a:r>
              <a:rPr lang="de-DE" sz="1600" dirty="0" err="1"/>
              <a:t>interventions</a:t>
            </a:r>
            <a:r>
              <a:rPr lang="de-DE" sz="1600" dirty="0"/>
              <a:t> </a:t>
            </a:r>
            <a:r>
              <a:rPr lang="de-DE" sz="1600" dirty="0" err="1"/>
              <a:t>for</a:t>
            </a:r>
            <a:r>
              <a:rPr lang="de-DE" sz="1600" dirty="0"/>
              <a:t> </a:t>
            </a:r>
            <a:r>
              <a:rPr lang="de-DE" sz="1600" dirty="0" err="1"/>
              <a:t>reducing</a:t>
            </a:r>
            <a:r>
              <a:rPr lang="de-DE" sz="1600" dirty="0"/>
              <a:t> COVID-19 </a:t>
            </a:r>
            <a:r>
              <a:rPr lang="de-DE" sz="1600" dirty="0" err="1"/>
              <a:t>cases</a:t>
            </a:r>
            <a:r>
              <a:rPr lang="de-DE" sz="1600" dirty="0"/>
              <a:t> </a:t>
            </a:r>
          </a:p>
          <a:p>
            <a:pPr marL="800100" lvl="1" indent="-342900">
              <a:buAutoNum type="arabicPeriod"/>
            </a:pPr>
            <a:r>
              <a:rPr lang="de-DE" sz="1600" dirty="0">
                <a:solidFill>
                  <a:srgbClr val="045AA6"/>
                </a:solidFill>
              </a:rPr>
              <a:t>Public </a:t>
            </a:r>
            <a:r>
              <a:rPr lang="de-DE" sz="1600" dirty="0" err="1">
                <a:solidFill>
                  <a:srgbClr val="045AA6"/>
                </a:solidFill>
              </a:rPr>
              <a:t>information</a:t>
            </a:r>
            <a:r>
              <a:rPr lang="de-DE" sz="1600" dirty="0">
                <a:solidFill>
                  <a:srgbClr val="045AA6"/>
                </a:solidFill>
              </a:rPr>
              <a:t> </a:t>
            </a:r>
            <a:r>
              <a:rPr lang="de-DE" sz="1600" dirty="0" err="1">
                <a:solidFill>
                  <a:srgbClr val="045AA6"/>
                </a:solidFill>
              </a:rPr>
              <a:t>campaigns</a:t>
            </a:r>
            <a:r>
              <a:rPr lang="de-DE" sz="1600" dirty="0">
                <a:solidFill>
                  <a:srgbClr val="045AA6"/>
                </a:solidFill>
              </a:rPr>
              <a:t> </a:t>
            </a:r>
            <a:r>
              <a:rPr lang="de-DE" sz="1600" dirty="0"/>
              <a:t>and </a:t>
            </a:r>
            <a:r>
              <a:rPr lang="de-DE" sz="1600" dirty="0" err="1">
                <a:solidFill>
                  <a:srgbClr val="045AA6"/>
                </a:solidFill>
              </a:rPr>
              <a:t>mask</a:t>
            </a:r>
            <a:r>
              <a:rPr lang="de-DE" sz="1600" dirty="0">
                <a:solidFill>
                  <a:srgbClr val="045AA6"/>
                </a:solidFill>
              </a:rPr>
              <a:t> </a:t>
            </a:r>
            <a:r>
              <a:rPr lang="de-DE" sz="1600" dirty="0" err="1">
                <a:solidFill>
                  <a:srgbClr val="045AA6"/>
                </a:solidFill>
              </a:rPr>
              <a:t>wearing</a:t>
            </a:r>
            <a:r>
              <a:rPr lang="de-DE" sz="1600" dirty="0">
                <a:solidFill>
                  <a:srgbClr val="045AA6"/>
                </a:solidFill>
              </a:rPr>
              <a:t> </a:t>
            </a:r>
            <a:r>
              <a:rPr lang="de-DE" sz="1600" dirty="0" err="1">
                <a:solidFill>
                  <a:srgbClr val="045AA6"/>
                </a:solidFill>
              </a:rPr>
              <a:t>requirements</a:t>
            </a:r>
            <a:r>
              <a:rPr lang="de-DE" sz="1600" dirty="0">
                <a:solidFill>
                  <a:srgbClr val="045AA6"/>
                </a:solidFill>
              </a:rPr>
              <a:t> </a:t>
            </a:r>
            <a:r>
              <a:rPr lang="de-DE" sz="1600" dirty="0" err="1"/>
              <a:t>were</a:t>
            </a:r>
            <a:r>
              <a:rPr lang="de-DE" sz="1600" dirty="0"/>
              <a:t> also </a:t>
            </a:r>
            <a:r>
              <a:rPr lang="de-DE" sz="1600" dirty="0" err="1"/>
              <a:t>effective</a:t>
            </a:r>
            <a:r>
              <a:rPr lang="de-DE" sz="1600" dirty="0"/>
              <a:t> </a:t>
            </a:r>
            <a:r>
              <a:rPr lang="de-DE" sz="1600" dirty="0" err="1"/>
              <a:t>interventions</a:t>
            </a:r>
            <a:r>
              <a:rPr lang="de-DE" sz="1600" dirty="0"/>
              <a:t> – </a:t>
            </a:r>
            <a:r>
              <a:rPr lang="de-DE" sz="1600" dirty="0" err="1"/>
              <a:t>less</a:t>
            </a:r>
            <a:r>
              <a:rPr lang="de-DE" sz="1600" dirty="0"/>
              <a:t> disruptive </a:t>
            </a:r>
            <a:r>
              <a:rPr lang="de-DE" sz="1600" dirty="0" err="1"/>
              <a:t>for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/>
              <a:t>population</a:t>
            </a:r>
            <a:endParaRPr lang="de-DE" sz="1600" dirty="0"/>
          </a:p>
          <a:p>
            <a:pPr marL="800100" lvl="1" indent="-342900">
              <a:buAutoNum type="arabicPeriod"/>
            </a:pPr>
            <a:r>
              <a:rPr lang="de-DE" sz="1600" dirty="0" err="1"/>
              <a:t>There</a:t>
            </a:r>
            <a:r>
              <a:rPr lang="de-DE" sz="1600" dirty="0"/>
              <a:t> was </a:t>
            </a:r>
            <a:r>
              <a:rPr lang="de-DE" sz="1600" dirty="0" err="1"/>
              <a:t>no</a:t>
            </a:r>
            <a:r>
              <a:rPr lang="de-DE" sz="1600" dirty="0"/>
              <a:t> </a:t>
            </a:r>
            <a:r>
              <a:rPr lang="de-DE" sz="1600" dirty="0" err="1"/>
              <a:t>evidence</a:t>
            </a:r>
            <a:r>
              <a:rPr lang="de-DE" sz="1600" dirty="0"/>
              <a:t> </a:t>
            </a:r>
            <a:r>
              <a:rPr lang="de-DE" sz="1600" dirty="0" err="1"/>
              <a:t>of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/>
              <a:t>effectiveness</a:t>
            </a:r>
            <a:r>
              <a:rPr lang="de-DE" sz="1600" dirty="0"/>
              <a:t> </a:t>
            </a:r>
            <a:r>
              <a:rPr lang="de-DE" sz="1600" dirty="0" err="1"/>
              <a:t>of</a:t>
            </a:r>
            <a:r>
              <a:rPr lang="de-DE" sz="1600" dirty="0"/>
              <a:t> </a:t>
            </a:r>
            <a:r>
              <a:rPr lang="de-DE" sz="1600" dirty="0" err="1">
                <a:solidFill>
                  <a:srgbClr val="045AA6"/>
                </a:solidFill>
              </a:rPr>
              <a:t>public</a:t>
            </a:r>
            <a:r>
              <a:rPr lang="de-DE" sz="1600" dirty="0">
                <a:solidFill>
                  <a:srgbClr val="045AA6"/>
                </a:solidFill>
              </a:rPr>
              <a:t> </a:t>
            </a:r>
            <a:r>
              <a:rPr lang="de-DE" sz="1600" dirty="0" err="1">
                <a:solidFill>
                  <a:srgbClr val="045AA6"/>
                </a:solidFill>
              </a:rPr>
              <a:t>transport</a:t>
            </a:r>
            <a:r>
              <a:rPr lang="de-DE" sz="1600" dirty="0">
                <a:solidFill>
                  <a:srgbClr val="045AA6"/>
                </a:solidFill>
              </a:rPr>
              <a:t> </a:t>
            </a:r>
            <a:r>
              <a:rPr lang="de-DE" sz="1600" dirty="0" err="1">
                <a:solidFill>
                  <a:srgbClr val="045AA6"/>
                </a:solidFill>
              </a:rPr>
              <a:t>closures</a:t>
            </a:r>
            <a:r>
              <a:rPr lang="de-DE" sz="1600" dirty="0"/>
              <a:t>, </a:t>
            </a:r>
            <a:r>
              <a:rPr lang="de-DE" sz="1600" dirty="0" err="1">
                <a:solidFill>
                  <a:srgbClr val="045AA6"/>
                </a:solidFill>
              </a:rPr>
              <a:t>testing</a:t>
            </a:r>
            <a:r>
              <a:rPr lang="de-DE" sz="1600" dirty="0">
                <a:solidFill>
                  <a:srgbClr val="045AA6"/>
                </a:solidFill>
              </a:rPr>
              <a:t> </a:t>
            </a:r>
            <a:r>
              <a:rPr lang="de-DE" sz="1600" dirty="0" err="1">
                <a:solidFill>
                  <a:srgbClr val="045AA6"/>
                </a:solidFill>
              </a:rPr>
              <a:t>strategies</a:t>
            </a:r>
            <a:r>
              <a:rPr lang="de-DE" sz="1600" dirty="0"/>
              <a:t>, </a:t>
            </a:r>
            <a:r>
              <a:rPr lang="de-DE" sz="1600" dirty="0" err="1">
                <a:solidFill>
                  <a:srgbClr val="045AA6"/>
                </a:solidFill>
              </a:rPr>
              <a:t>contact</a:t>
            </a:r>
            <a:r>
              <a:rPr lang="de-DE" sz="1600" dirty="0">
                <a:solidFill>
                  <a:srgbClr val="045AA6"/>
                </a:solidFill>
              </a:rPr>
              <a:t> </a:t>
            </a:r>
            <a:r>
              <a:rPr lang="de-DE" sz="1600" dirty="0" err="1">
                <a:solidFill>
                  <a:srgbClr val="045AA6"/>
                </a:solidFill>
              </a:rPr>
              <a:t>tracing</a:t>
            </a:r>
            <a:r>
              <a:rPr lang="de-DE" sz="1600" dirty="0">
                <a:solidFill>
                  <a:srgbClr val="045AA6"/>
                </a:solidFill>
              </a:rPr>
              <a:t> </a:t>
            </a:r>
            <a:r>
              <a:rPr lang="de-DE" sz="1600" dirty="0" err="1">
                <a:solidFill>
                  <a:srgbClr val="045AA6"/>
                </a:solidFill>
              </a:rPr>
              <a:t>strategies</a:t>
            </a:r>
            <a:r>
              <a:rPr lang="de-DE" sz="1600" dirty="0"/>
              <a:t>, </a:t>
            </a:r>
            <a:r>
              <a:rPr lang="de-DE" sz="1600" dirty="0" err="1">
                <a:solidFill>
                  <a:srgbClr val="045AA6"/>
                </a:solidFill>
              </a:rPr>
              <a:t>isolation</a:t>
            </a:r>
            <a:r>
              <a:rPr lang="de-DE" sz="1600" dirty="0"/>
              <a:t> and </a:t>
            </a:r>
            <a:r>
              <a:rPr lang="de-DE" sz="1600" dirty="0" err="1">
                <a:solidFill>
                  <a:srgbClr val="045AA6"/>
                </a:solidFill>
              </a:rPr>
              <a:t>quarantine</a:t>
            </a:r>
            <a:r>
              <a:rPr lang="de-DE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58608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835929F-8FF1-47D0-B5E6-B01883278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01.12.2021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07875E2-662B-4141-A983-18FD22587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4</a:t>
            </a:fld>
            <a:endParaRPr lang="de-DE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1F906E69-B2BB-484C-A9F7-0B7D8143F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088" y="290828"/>
            <a:ext cx="7983646" cy="714291"/>
          </a:xfrm>
        </p:spPr>
        <p:txBody>
          <a:bodyPr/>
          <a:lstStyle/>
          <a:p>
            <a:r>
              <a:rPr lang="de-DE" dirty="0" err="1"/>
              <a:t>Results</a:t>
            </a:r>
            <a:r>
              <a:rPr lang="de-DE" dirty="0"/>
              <a:t> – </a:t>
            </a:r>
            <a:r>
              <a:rPr lang="de-DE" dirty="0" err="1"/>
              <a:t>Rt</a:t>
            </a:r>
            <a:r>
              <a:rPr lang="de-DE" dirty="0"/>
              <a:t>, </a:t>
            </a:r>
            <a:r>
              <a:rPr lang="de-DE" dirty="0" err="1"/>
              <a:t>epidemic</a:t>
            </a:r>
            <a:r>
              <a:rPr lang="de-DE" dirty="0"/>
              <a:t> </a:t>
            </a:r>
            <a:r>
              <a:rPr lang="de-DE" dirty="0" err="1"/>
              <a:t>growth</a:t>
            </a:r>
            <a:r>
              <a:rPr lang="de-DE" dirty="0"/>
              <a:t> and </a:t>
            </a:r>
            <a:r>
              <a:rPr lang="de-DE" dirty="0" err="1"/>
              <a:t>incidence-related</a:t>
            </a:r>
            <a:r>
              <a:rPr lang="de-DE" dirty="0"/>
              <a:t> </a:t>
            </a:r>
            <a:r>
              <a:rPr lang="de-DE" dirty="0" err="1"/>
              <a:t>outcomes</a:t>
            </a:r>
            <a:r>
              <a:rPr lang="de-DE" dirty="0"/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CD263C-A5CF-4B7E-9183-6B35B71D8C8F}"/>
              </a:ext>
            </a:extLst>
          </p:cNvPr>
          <p:cNvSpPr txBox="1"/>
          <p:nvPr/>
        </p:nvSpPr>
        <p:spPr>
          <a:xfrm>
            <a:off x="2619891" y="4804946"/>
            <a:ext cx="51347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/>
              <a:t>Mendez-Brito A, El Bcheraoui C, Pozo-Martin F.</a:t>
            </a:r>
            <a:r>
              <a:rPr lang="en-GB" sz="800" dirty="0"/>
              <a:t> Systematic review of empirical studies comparing the effectiveness of </a:t>
            </a:r>
          </a:p>
          <a:p>
            <a:r>
              <a:rPr lang="en-GB" sz="800" dirty="0"/>
              <a:t>non-pharmaceutical interventions against COVID-19. Journal of Infection. 2021;83(3):281-93.</a:t>
            </a:r>
            <a:endParaRPr lang="en-US" sz="800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CF23633C-18D7-4CE6-B849-97C9C064DC8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/>
          <a:stretch/>
        </p:blipFill>
        <p:spPr>
          <a:xfrm>
            <a:off x="311027" y="877627"/>
            <a:ext cx="3927017" cy="3651064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49BE1D64-E2B6-459E-837E-DFD529B75B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1999" y="2780071"/>
            <a:ext cx="4312741" cy="1427597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9EF3FE56-EBB2-4C04-ABD8-743FCB869C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64425" y="1047641"/>
            <a:ext cx="4620582" cy="1719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929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628EE46-D183-413B-9B28-74CF0C531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01.12.2021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BCA4CC7-23A8-40C0-A522-C02E9A4D4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5</a:t>
            </a:fld>
            <a:endParaRPr lang="de-DE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7084FCB5-9888-441C-B7C2-A077FB04B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5175"/>
            <a:ext cx="7983646" cy="714291"/>
          </a:xfrm>
        </p:spPr>
        <p:txBody>
          <a:bodyPr/>
          <a:lstStyle/>
          <a:p>
            <a:r>
              <a:rPr lang="de-DE" dirty="0" err="1"/>
              <a:t>Conclusions</a:t>
            </a:r>
            <a:endParaRPr lang="de-DE" dirty="0"/>
          </a:p>
        </p:txBody>
      </p:sp>
      <p:sp>
        <p:nvSpPr>
          <p:cNvPr id="8" name="TextBox 6">
            <a:extLst>
              <a:ext uri="{FF2B5EF4-FFF2-40B4-BE49-F238E27FC236}">
                <a16:creationId xmlns:a16="http://schemas.microsoft.com/office/drawing/2014/main" id="{0E083E05-916C-4300-B5D4-09168A01D042}"/>
              </a:ext>
            </a:extLst>
          </p:cNvPr>
          <p:cNvSpPr txBox="1"/>
          <p:nvPr/>
        </p:nvSpPr>
        <p:spPr>
          <a:xfrm>
            <a:off x="2619891" y="4804946"/>
            <a:ext cx="51347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/>
              <a:t>Mendez-Brito A, El Bcheraoui C, Pozo-Martin F.</a:t>
            </a:r>
            <a:r>
              <a:rPr lang="en-GB" sz="800" dirty="0"/>
              <a:t> Systematic review of empirical studies comparing the effectiveness of </a:t>
            </a:r>
          </a:p>
          <a:p>
            <a:r>
              <a:rPr lang="en-GB" sz="800" dirty="0"/>
              <a:t>non-pharmaceutical interventions against COVID-19. Journal of Infection. 2021;83(3):281-93.</a:t>
            </a:r>
            <a:endParaRPr lang="en-US" sz="800" dirty="0"/>
          </a:p>
        </p:txBody>
      </p:sp>
      <p:sp>
        <p:nvSpPr>
          <p:cNvPr id="10" name="Textplatzhalter 1">
            <a:extLst>
              <a:ext uri="{FF2B5EF4-FFF2-40B4-BE49-F238E27FC236}">
                <a16:creationId xmlns:a16="http://schemas.microsoft.com/office/drawing/2014/main" id="{F30D6B8D-8ACB-4250-B1D1-CD2E13D59FCD}"/>
              </a:ext>
            </a:extLst>
          </p:cNvPr>
          <p:cNvSpPr txBox="1">
            <a:spLocks/>
          </p:cNvSpPr>
          <p:nvPr/>
        </p:nvSpPr>
        <p:spPr>
          <a:xfrm>
            <a:off x="395532" y="1319466"/>
            <a:ext cx="8291268" cy="277788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342900" indent="-342900" algn="l" defTabSz="457200" rtl="0" eaLnBrk="1" latinLnBrk="0" hangingPunct="1">
              <a:spcBef>
                <a:spcPts val="432"/>
              </a:spcBef>
              <a:buClr>
                <a:srgbClr val="045AA6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432"/>
              </a:spcBef>
              <a:buClr>
                <a:srgbClr val="045AA6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432"/>
              </a:spcBef>
              <a:buClr>
                <a:srgbClr val="045AA6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432"/>
              </a:spcBef>
              <a:buClr>
                <a:srgbClr val="045AA6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432"/>
              </a:spcBef>
              <a:buClr>
                <a:srgbClr val="045AA6"/>
              </a:buClr>
              <a:buFont typeface="Wingdings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Tx/>
              <a:buChar char="-"/>
            </a:pPr>
            <a:endParaRPr lang="en-US" sz="1600" dirty="0"/>
          </a:p>
          <a:p>
            <a:pPr marL="285750" indent="-285750">
              <a:buFontTx/>
              <a:buChar char="-"/>
            </a:pPr>
            <a:r>
              <a:rPr lang="en-US" sz="1600" dirty="0">
                <a:solidFill>
                  <a:schemeClr val="tx2"/>
                </a:solidFill>
              </a:rPr>
              <a:t>School closing</a:t>
            </a:r>
            <a:r>
              <a:rPr lang="en-US" sz="1600" dirty="0"/>
              <a:t>, </a:t>
            </a:r>
            <a:r>
              <a:rPr lang="en-US" sz="1600" dirty="0">
                <a:solidFill>
                  <a:schemeClr val="tx2"/>
                </a:solidFill>
              </a:rPr>
              <a:t>workplace closing</a:t>
            </a:r>
            <a:r>
              <a:rPr lang="en-US" sz="1600" dirty="0"/>
              <a:t>, </a:t>
            </a:r>
            <a:r>
              <a:rPr lang="en-US" sz="1600" dirty="0">
                <a:solidFill>
                  <a:schemeClr val="tx2"/>
                </a:solidFill>
              </a:rPr>
              <a:t>business and venue closing </a:t>
            </a:r>
            <a:r>
              <a:rPr lang="en-US" sz="1600" dirty="0"/>
              <a:t>and </a:t>
            </a:r>
            <a:r>
              <a:rPr lang="en-US" sz="1600" dirty="0">
                <a:solidFill>
                  <a:schemeClr val="tx2"/>
                </a:solidFill>
              </a:rPr>
              <a:t>public event bans </a:t>
            </a:r>
            <a:r>
              <a:rPr lang="en-US" sz="1600" dirty="0"/>
              <a:t>were the most effective NPIs in controlling the spread of COVID-19. </a:t>
            </a:r>
          </a:p>
          <a:p>
            <a:pPr marL="0" indent="0">
              <a:buNone/>
            </a:pPr>
            <a:endParaRPr lang="en-US" sz="1600" dirty="0"/>
          </a:p>
          <a:p>
            <a:pPr marL="285750" indent="-285750">
              <a:buFontTx/>
              <a:buChar char="-"/>
            </a:pPr>
            <a:r>
              <a:rPr lang="en-US" sz="1600" dirty="0"/>
              <a:t>An early response and a combination of specific social distancing measures are effective at reducing COVID-19 cases and deaths. </a:t>
            </a:r>
          </a:p>
          <a:p>
            <a:pPr marL="0" indent="0">
              <a:buNone/>
            </a:pPr>
            <a:endParaRPr lang="en-US" sz="1600" dirty="0"/>
          </a:p>
          <a:p>
            <a:pPr marL="285750" indent="-285750">
              <a:buFontTx/>
              <a:buChar char="-"/>
            </a:pPr>
            <a:r>
              <a:rPr lang="en-US" sz="1600" dirty="0"/>
              <a:t>Continuous monitoring of NPIs effectiveness is needed in order to adapt decision making.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615531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C65AAEB-7099-45B1-9920-4959B51C9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01.12.2021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C6560C2-AD55-4788-8371-2452C9F59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6</a:t>
            </a:fld>
            <a:endParaRPr lang="de-DE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D5BE0878-5932-4A25-8519-3A1888FDD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Limitations</a:t>
            </a:r>
            <a:endParaRPr lang="de-DE" dirty="0"/>
          </a:p>
        </p:txBody>
      </p:sp>
      <p:sp>
        <p:nvSpPr>
          <p:cNvPr id="6" name="Textplatzhalter 1">
            <a:extLst>
              <a:ext uri="{FF2B5EF4-FFF2-40B4-BE49-F238E27FC236}">
                <a16:creationId xmlns:a16="http://schemas.microsoft.com/office/drawing/2014/main" id="{4AA311B0-2116-4BE4-A4BA-A0EF1B809399}"/>
              </a:ext>
            </a:extLst>
          </p:cNvPr>
          <p:cNvSpPr txBox="1">
            <a:spLocks/>
          </p:cNvSpPr>
          <p:nvPr/>
        </p:nvSpPr>
        <p:spPr>
          <a:xfrm>
            <a:off x="457200" y="1554723"/>
            <a:ext cx="8589078" cy="181909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42900" indent="-342900" algn="l" defTabSz="457200" rtl="0" eaLnBrk="1" latinLnBrk="0" hangingPunct="1">
              <a:spcBef>
                <a:spcPts val="432"/>
              </a:spcBef>
              <a:buClr>
                <a:srgbClr val="045AA6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432"/>
              </a:spcBef>
              <a:buClr>
                <a:srgbClr val="045AA6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432"/>
              </a:spcBef>
              <a:buClr>
                <a:srgbClr val="045AA6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432"/>
              </a:spcBef>
              <a:buClr>
                <a:srgbClr val="045AA6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432"/>
              </a:spcBef>
              <a:buClr>
                <a:srgbClr val="045AA6"/>
              </a:buClr>
              <a:buFont typeface="Wingdings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Tx/>
              <a:buChar char="-"/>
            </a:pPr>
            <a:r>
              <a:rPr lang="de-DE" sz="1600" dirty="0"/>
              <a:t>Studies </a:t>
            </a:r>
            <a:r>
              <a:rPr lang="de-DE" sz="1600" dirty="0" err="1"/>
              <a:t>until</a:t>
            </a:r>
            <a:r>
              <a:rPr lang="de-DE" sz="1600" dirty="0"/>
              <a:t> </a:t>
            </a:r>
            <a:r>
              <a:rPr lang="de-DE" sz="1600" dirty="0" err="1"/>
              <a:t>early</a:t>
            </a:r>
            <a:r>
              <a:rPr lang="de-DE" sz="1600" dirty="0"/>
              <a:t> March 2021: </a:t>
            </a:r>
            <a:r>
              <a:rPr lang="de-DE" sz="1600" dirty="0" err="1"/>
              <a:t>Mostly</a:t>
            </a:r>
            <a:r>
              <a:rPr lang="de-DE" sz="1600" dirty="0"/>
              <a:t> </a:t>
            </a:r>
            <a:r>
              <a:rPr lang="de-DE" sz="1600" dirty="0" err="1"/>
              <a:t>susceptible</a:t>
            </a:r>
            <a:r>
              <a:rPr lang="de-DE" sz="1600" dirty="0"/>
              <a:t> </a:t>
            </a:r>
            <a:r>
              <a:rPr lang="de-DE" sz="1600" dirty="0" err="1"/>
              <a:t>population</a:t>
            </a:r>
            <a:r>
              <a:rPr lang="de-DE" sz="1600" dirty="0"/>
              <a:t>, </a:t>
            </a:r>
            <a:r>
              <a:rPr lang="de-DE" sz="1600" dirty="0" err="1"/>
              <a:t>impact</a:t>
            </a:r>
            <a:r>
              <a:rPr lang="de-DE" sz="1600" dirty="0"/>
              <a:t> of </a:t>
            </a:r>
            <a:r>
              <a:rPr lang="de-DE" sz="1600" dirty="0" err="1"/>
              <a:t>vaccination</a:t>
            </a:r>
            <a:r>
              <a:rPr lang="de-DE" sz="1600" dirty="0"/>
              <a:t> not </a:t>
            </a:r>
            <a:r>
              <a:rPr lang="de-DE" sz="1600" dirty="0" err="1"/>
              <a:t>assessed</a:t>
            </a:r>
            <a:endParaRPr lang="de-DE" sz="1600" dirty="0"/>
          </a:p>
          <a:p>
            <a:pPr marL="0" indent="0">
              <a:buNone/>
            </a:pPr>
            <a:endParaRPr lang="de-DE" sz="1600" dirty="0"/>
          </a:p>
          <a:p>
            <a:pPr marL="285750" indent="-285750">
              <a:buFontTx/>
              <a:buChar char="-"/>
            </a:pPr>
            <a:r>
              <a:rPr lang="de-DE" sz="1600" dirty="0" err="1"/>
              <a:t>Results</a:t>
            </a:r>
            <a:r>
              <a:rPr lang="de-DE" sz="1600" dirty="0"/>
              <a:t> </a:t>
            </a:r>
            <a:r>
              <a:rPr lang="de-DE" sz="1600" dirty="0" err="1"/>
              <a:t>of</a:t>
            </a:r>
            <a:r>
              <a:rPr lang="de-DE" sz="1600" dirty="0"/>
              <a:t> </a:t>
            </a:r>
            <a:r>
              <a:rPr lang="de-DE" sz="1600" dirty="0" err="1"/>
              <a:t>ecological</a:t>
            </a:r>
            <a:r>
              <a:rPr lang="de-DE" sz="1600" dirty="0"/>
              <a:t> </a:t>
            </a:r>
            <a:r>
              <a:rPr lang="de-DE" sz="1600" dirty="0" err="1"/>
              <a:t>studies</a:t>
            </a:r>
            <a:r>
              <a:rPr lang="de-DE" sz="1600" dirty="0"/>
              <a:t> </a:t>
            </a:r>
            <a:r>
              <a:rPr lang="de-DE" sz="1600" dirty="0" err="1"/>
              <a:t>should</a:t>
            </a:r>
            <a:r>
              <a:rPr lang="de-DE" sz="1600" dirty="0"/>
              <a:t> </a:t>
            </a:r>
            <a:r>
              <a:rPr lang="de-DE" sz="1600" dirty="0" err="1"/>
              <a:t>be</a:t>
            </a:r>
            <a:r>
              <a:rPr lang="de-DE" sz="1600" dirty="0"/>
              <a:t> </a:t>
            </a:r>
            <a:r>
              <a:rPr lang="de-DE" sz="1600" dirty="0" err="1"/>
              <a:t>carefully</a:t>
            </a:r>
            <a:r>
              <a:rPr lang="de-DE" sz="1600" dirty="0"/>
              <a:t> </a:t>
            </a:r>
            <a:r>
              <a:rPr lang="de-DE" sz="1600" dirty="0" err="1"/>
              <a:t>interpreted</a:t>
            </a:r>
            <a:r>
              <a:rPr lang="de-DE" sz="1600" dirty="0"/>
              <a:t> ≠ </a:t>
            </a:r>
            <a:r>
              <a:rPr lang="de-DE" sz="1600" dirty="0" err="1"/>
              <a:t>unequivocally</a:t>
            </a:r>
            <a:r>
              <a:rPr lang="de-DE" sz="1600" dirty="0"/>
              <a:t> </a:t>
            </a:r>
            <a:r>
              <a:rPr lang="de-DE" sz="1600" dirty="0" err="1"/>
              <a:t>causality</a:t>
            </a:r>
            <a:endParaRPr lang="de-DE" sz="1600" dirty="0"/>
          </a:p>
          <a:p>
            <a:pPr marL="285750" indent="-285750">
              <a:buFontTx/>
              <a:buChar char="-"/>
            </a:pPr>
            <a:endParaRPr lang="de-DE" sz="1600" dirty="0"/>
          </a:p>
          <a:p>
            <a:pPr marL="285750" indent="-285750">
              <a:buFontTx/>
              <a:buChar char="-"/>
            </a:pPr>
            <a:r>
              <a:rPr lang="de-DE" sz="1600" dirty="0" err="1"/>
              <a:t>Testing</a:t>
            </a:r>
            <a:r>
              <a:rPr lang="de-DE" sz="1600" dirty="0"/>
              <a:t> and </a:t>
            </a:r>
            <a:r>
              <a:rPr lang="de-DE" sz="1600" dirty="0" err="1"/>
              <a:t>contact</a:t>
            </a:r>
            <a:r>
              <a:rPr lang="de-DE" sz="1600" dirty="0"/>
              <a:t> </a:t>
            </a:r>
            <a:r>
              <a:rPr lang="de-DE" sz="1600" dirty="0" err="1"/>
              <a:t>tracing</a:t>
            </a:r>
            <a:r>
              <a:rPr lang="de-DE" sz="1600" dirty="0"/>
              <a:t> </a:t>
            </a:r>
            <a:r>
              <a:rPr lang="de-DE" sz="1600" dirty="0" err="1"/>
              <a:t>strategies</a:t>
            </a:r>
            <a:r>
              <a:rPr lang="de-DE" sz="1600" dirty="0"/>
              <a:t>: </a:t>
            </a:r>
            <a:r>
              <a:rPr lang="de-DE" sz="1600" dirty="0" err="1"/>
              <a:t>improved</a:t>
            </a:r>
            <a:r>
              <a:rPr lang="de-DE" sz="1600" dirty="0"/>
              <a:t> </a:t>
            </a:r>
            <a:r>
              <a:rPr lang="de-DE" sz="1600" dirty="0" err="1"/>
              <a:t>detection</a:t>
            </a:r>
            <a:r>
              <a:rPr lang="de-DE" sz="1600" dirty="0"/>
              <a:t> ≠ </a:t>
            </a:r>
            <a:r>
              <a:rPr lang="de-DE" sz="1600" dirty="0" err="1"/>
              <a:t>rise</a:t>
            </a:r>
            <a:r>
              <a:rPr lang="de-DE" sz="1600" dirty="0"/>
              <a:t> of </a:t>
            </a:r>
            <a:r>
              <a:rPr lang="de-DE" sz="1600" dirty="0" err="1"/>
              <a:t>cases</a:t>
            </a:r>
            <a:endParaRPr lang="de-DE" sz="1600" dirty="0"/>
          </a:p>
          <a:p>
            <a:pPr marL="285750" indent="-285750">
              <a:buFontTx/>
              <a:buChar char="-"/>
            </a:pPr>
            <a:endParaRPr lang="de-DE" sz="1600" dirty="0"/>
          </a:p>
          <a:p>
            <a:endParaRPr lang="de-DE" dirty="0"/>
          </a:p>
        </p:txBody>
      </p:sp>
      <p:sp>
        <p:nvSpPr>
          <p:cNvPr id="8" name="TextBox 6">
            <a:extLst>
              <a:ext uri="{FF2B5EF4-FFF2-40B4-BE49-F238E27FC236}">
                <a16:creationId xmlns:a16="http://schemas.microsoft.com/office/drawing/2014/main" id="{1DFAD593-D830-4B49-BB43-60D7B9941571}"/>
              </a:ext>
            </a:extLst>
          </p:cNvPr>
          <p:cNvSpPr txBox="1"/>
          <p:nvPr/>
        </p:nvSpPr>
        <p:spPr>
          <a:xfrm>
            <a:off x="2619891" y="4804946"/>
            <a:ext cx="51347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/>
              <a:t>Mendez-Brito A, El Bcheraoui C, Pozo-Martin F.</a:t>
            </a:r>
            <a:r>
              <a:rPr lang="en-GB" sz="800" dirty="0"/>
              <a:t> Systematic review of empirical studies comparing the effectiveness of </a:t>
            </a:r>
          </a:p>
          <a:p>
            <a:r>
              <a:rPr lang="en-GB" sz="800" dirty="0"/>
              <a:t>non-pharmaceutical interventions against COVID-19. Journal of Infection. 2021;83(3):281-93.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874831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520</Words>
  <Application>Microsoft Office PowerPoint</Application>
  <PresentationFormat>Bildschirmpräsentation (16:9)</PresentationFormat>
  <Paragraphs>57</Paragraphs>
  <Slides>6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ＭＳ 明朝</vt:lpstr>
      <vt:lpstr>Wingdings</vt:lpstr>
      <vt:lpstr>Office-Design</vt:lpstr>
      <vt:lpstr>Systematic review of empirical studies comparing the effectiveness of non-pharmaceutical interventions (NPIs) against COVID-19 </vt:lpstr>
      <vt:lpstr>Objective </vt:lpstr>
      <vt:lpstr>PowerPoint-Präsentation</vt:lpstr>
      <vt:lpstr>Results – Rt, epidemic growth and incidence-related outcomes </vt:lpstr>
      <vt:lpstr>Conclusions</vt:lpstr>
      <vt:lpstr>Limitations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Méndez Brito, Alba</cp:lastModifiedBy>
  <cp:revision>538</cp:revision>
  <dcterms:created xsi:type="dcterms:W3CDTF">2015-11-02T12:29:13Z</dcterms:created>
  <dcterms:modified xsi:type="dcterms:W3CDTF">2021-12-03T09:39:29Z</dcterms:modified>
</cp:coreProperties>
</file>