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794" r:id="rId2"/>
    <p:sldId id="795" r:id="rId3"/>
    <p:sldId id="796" r:id="rId4"/>
    <p:sldId id="804" r:id="rId5"/>
    <p:sldId id="805" r:id="rId6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3" clrIdx="0">
    <p:extLst>
      <p:ext uri="{19B8F6BF-5375-455C-9EA6-DF929625EA0E}">
        <p15:presenceInfo xmlns:p15="http://schemas.microsoft.com/office/powerpoint/2012/main" userId="Rohde,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/>
    <p:restoredTop sz="83935" autoAdjust="0"/>
  </p:normalViewPr>
  <p:slideViewPr>
    <p:cSldViewPr snapToGrid="0" snapToObjects="1">
      <p:cViewPr varScale="1">
        <p:scale>
          <a:sx n="106" d="100"/>
          <a:sy n="106" d="100"/>
        </p:scale>
        <p:origin x="1224" y="102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Rumänien Impfung: https://worldhealthorg.shinyapps.io/euro-covid19/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43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1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282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Press </a:t>
            </a:r>
            <a:r>
              <a:rPr lang="de-DE" b="1" dirty="0" err="1"/>
              <a:t>conference</a:t>
            </a:r>
            <a:r>
              <a:rPr lang="de-DE" b="1" dirty="0"/>
              <a:t> South African </a:t>
            </a:r>
            <a:r>
              <a:rPr lang="de-DE" b="1" dirty="0" err="1"/>
              <a:t>MoH</a:t>
            </a:r>
            <a:r>
              <a:rPr lang="de-DE" b="1" dirty="0"/>
              <a:t> 25.11.2021: https://www.youtube.com/watch?v=Vh4XMueP1zQ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ECDC Round Table Report 25.11.2021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Karte Positivanteil https://www.nicd.ac.za/diseases-a-z-index/disease-index-covid-19/surveillance-reports/weekly-testing-summary/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25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Press </a:t>
            </a:r>
            <a:r>
              <a:rPr lang="de-DE" b="1" dirty="0" err="1"/>
              <a:t>conference</a:t>
            </a:r>
            <a:r>
              <a:rPr lang="de-DE" b="1" dirty="0"/>
              <a:t> South African </a:t>
            </a:r>
            <a:r>
              <a:rPr lang="de-DE" b="1" dirty="0" err="1"/>
              <a:t>MoH</a:t>
            </a:r>
            <a:r>
              <a:rPr lang="de-DE" b="1" dirty="0"/>
              <a:t> 25.11.2021: https://www.youtube.com/watch?v=Vh4XMueP1zQ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ECDC Round Table Report 25.11.2021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Karte Positivanteil https://www.nicd.ac.za/diseases-a-z-index/disease-index-covid-19/surveillance-reports/weekly-testing-summary/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44488" y="11938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Top 10 Länder nach Anzahl neuer COVID-19-Fälle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5034" y="518119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5937401-3F45-4C48-9D59-D57355F71A0A}"/>
              </a:ext>
            </a:extLst>
          </p:cNvPr>
          <p:cNvSpPr txBox="1"/>
          <p:nvPr/>
        </p:nvSpPr>
        <p:spPr>
          <a:xfrm>
            <a:off x="251520" y="6550223"/>
            <a:ext cx="8322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02.12.2021; *</a:t>
            </a:r>
            <a:r>
              <a:rPr lang="en-US" sz="1400" i="1" dirty="0">
                <a:solidFill>
                  <a:prstClr val="black"/>
                </a:solidFill>
                <a:hlinkClick r:id="rId3"/>
              </a:rPr>
              <a:t>Our World In Data - </a:t>
            </a:r>
            <a:r>
              <a:rPr lang="en-US" sz="1400" i="1" dirty="0" err="1">
                <a:solidFill>
                  <a:prstClr val="black"/>
                </a:solidFill>
                <a:hlinkClick r:id="rId3"/>
              </a:rPr>
              <a:t>Vacc</a:t>
            </a:r>
            <a:r>
              <a:rPr lang="de-DE" sz="1400" i="1" dirty="0">
                <a:solidFill>
                  <a:prstClr val="black"/>
                </a:solidFill>
              </a:rPr>
              <a:t>, Zugriffsdatum: 02.12.2021 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DF9B0CF-E145-480C-ACE4-09F71944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64608"/>
              </p:ext>
            </p:extLst>
          </p:nvPr>
        </p:nvGraphicFramePr>
        <p:xfrm>
          <a:off x="144855" y="1531088"/>
          <a:ext cx="8930481" cy="4700124"/>
        </p:xfrm>
        <a:graphic>
          <a:graphicData uri="http://schemas.openxmlformats.org/drawingml/2006/table">
            <a:tbl>
              <a:tblPr firstRow="1" firstCol="1" bandRow="1"/>
              <a:tblGrid>
                <a:gridCol w="122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571">
                  <a:extLst>
                    <a:ext uri="{9D8B030D-6E8A-4147-A177-3AD203B41FA5}">
                      <a16:colId xmlns:a16="http://schemas.microsoft.com/office/drawing/2014/main" val="590020219"/>
                    </a:ext>
                  </a:extLst>
                </a:gridCol>
                <a:gridCol w="1079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0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3567">
                  <a:extLst>
                    <a:ext uri="{9D8B030D-6E8A-4147-A177-3AD203B41FA5}">
                      <a16:colId xmlns:a16="http://schemas.microsoft.com/office/drawing/2014/main" val="2829287116"/>
                    </a:ext>
                  </a:extLst>
                </a:gridCol>
                <a:gridCol w="721424">
                  <a:extLst>
                    <a:ext uri="{9D8B030D-6E8A-4147-A177-3AD203B41FA5}">
                      <a16:colId xmlns:a16="http://schemas.microsoft.com/office/drawing/2014/main" val="542636771"/>
                    </a:ext>
                  </a:extLst>
                </a:gridCol>
              </a:tblGrid>
              <a:tr h="8050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Verände-rung</a:t>
                      </a: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7T-Inz. Fälle/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Mind. eine Dosis 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Vollst</a:t>
                      </a: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Geimpft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%*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48.282.078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579.861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-13,59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5.977.208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403.452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Vereinigtes Königreich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10.276.011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301.164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7.490.677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238.869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9.703.107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234.918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8.818.144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165.972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4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3.596.491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162.100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427,0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7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Niederlande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2.661.691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149.951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-4,35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861,4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7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Tschechien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2.193.289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130.828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1223,4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74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Vietnam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1.252.590</a:t>
                      </a:r>
                      <a:endParaRPr lang="de-BE" sz="18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96.812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3969271-6C26-40D4-A21A-EDBF78F26A53}"/>
              </a:ext>
            </a:extLst>
          </p:cNvPr>
          <p:cNvSpPr txBox="1"/>
          <p:nvPr/>
        </p:nvSpPr>
        <p:spPr>
          <a:xfrm>
            <a:off x="1957757" y="647615"/>
            <a:ext cx="614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/>
                </a:solidFill>
              </a:rPr>
              <a:t>262.866.050 Fälle (</a:t>
            </a:r>
            <a:r>
              <a:rPr lang="de-DE" sz="2000" b="1" dirty="0">
                <a:solidFill>
                  <a:srgbClr val="00B050"/>
                </a:solidFill>
              </a:rPr>
              <a:t>-1,5%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>
                <a:solidFill>
                  <a:schemeClr val="tx2"/>
                </a:solidFill>
              </a:rPr>
              <a:t>im Vergleich zu Vorwoche)</a:t>
            </a:r>
          </a:p>
          <a:p>
            <a:r>
              <a:rPr lang="de-DE" sz="2000" b="1" dirty="0">
                <a:solidFill>
                  <a:schemeClr val="tx2"/>
                </a:solidFill>
              </a:rPr>
              <a:t>5.224.519 Todesfälle (CFR: 1,2%) </a:t>
            </a:r>
          </a:p>
        </p:txBody>
      </p:sp>
    </p:spTree>
    <p:extLst>
      <p:ext uri="{BB962C8B-B14F-4D97-AF65-F5344CB8AC3E}">
        <p14:creationId xmlns:p14="http://schemas.microsoft.com/office/powerpoint/2010/main" val="376089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49AA948-4513-4CF4-A1B8-AB717F5E4B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13" t="9261"/>
          <a:stretch/>
        </p:blipFill>
        <p:spPr>
          <a:xfrm>
            <a:off x="4397037" y="4288004"/>
            <a:ext cx="4687396" cy="2078170"/>
          </a:xfrm>
          <a:prstGeom prst="rect">
            <a:avLst/>
          </a:prstGeom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weltweit 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4746965" y="657760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WHO, Stand: 02.12.2021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261C17-F98B-4BF4-8CA6-6C4D51978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37" b="15246"/>
          <a:stretch/>
        </p:blipFill>
        <p:spPr>
          <a:xfrm>
            <a:off x="97107" y="887214"/>
            <a:ext cx="6239930" cy="42233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925C00-B9A9-4680-836E-D7EF6405A5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739"/>
          <a:stretch/>
        </p:blipFill>
        <p:spPr>
          <a:xfrm>
            <a:off x="6597354" y="1530911"/>
            <a:ext cx="2318463" cy="23732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ACC368-AD20-4CAA-8378-91716BD3C7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61"/>
          <a:stretch/>
        </p:blipFill>
        <p:spPr>
          <a:xfrm>
            <a:off x="7161291" y="4172430"/>
            <a:ext cx="1754526" cy="11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-36807" y="62068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E9B28BFB-B7BE-4DEB-A20A-BD21E5478AF8}"/>
              </a:ext>
            </a:extLst>
          </p:cNvPr>
          <p:cNvSpPr txBox="1"/>
          <p:nvPr/>
        </p:nvSpPr>
        <p:spPr>
          <a:xfrm>
            <a:off x="2599765" y="6541394"/>
            <a:ext cx="3592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WHO, ECDC, Stand: 02.12.2021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402331-CC69-4714-BF3B-678058D2C863}"/>
              </a:ext>
            </a:extLst>
          </p:cNvPr>
          <p:cNvSpPr txBox="1"/>
          <p:nvPr/>
        </p:nvSpPr>
        <p:spPr>
          <a:xfrm>
            <a:off x="1138669" y="5758904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25.11.2021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A2B36C-0AA2-434C-86F0-58D11ADD3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" y="1012142"/>
            <a:ext cx="4507910" cy="45436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94DFA7C-895C-406F-A312-8705A7EBE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698" y="1012142"/>
            <a:ext cx="4425315" cy="454361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48BF98C-89E9-4529-9B21-4F9B1A89A592}"/>
              </a:ext>
            </a:extLst>
          </p:cNvPr>
          <p:cNvSpPr txBox="1"/>
          <p:nvPr/>
        </p:nvSpPr>
        <p:spPr>
          <a:xfrm>
            <a:off x="6118021" y="5793322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02.12.2021</a:t>
            </a:r>
          </a:p>
        </p:txBody>
      </p:sp>
    </p:spTree>
    <p:extLst>
      <p:ext uri="{BB962C8B-B14F-4D97-AF65-F5344CB8AC3E}">
        <p14:creationId xmlns:p14="http://schemas.microsoft.com/office/powerpoint/2010/main" val="305069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 (Omikron)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85B9E0-3CB2-4F68-A365-67D98F814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6" y="1434240"/>
            <a:ext cx="8733801" cy="412185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97E81CA-B19C-4E6B-94BA-841FC63F83F6}"/>
              </a:ext>
            </a:extLst>
          </p:cNvPr>
          <p:cNvSpPr txBox="1"/>
          <p:nvPr/>
        </p:nvSpPr>
        <p:spPr>
          <a:xfrm>
            <a:off x="988249" y="6027811"/>
            <a:ext cx="702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</a:t>
            </a:r>
            <a:r>
              <a:rPr lang="en-US" sz="1400" i="1" dirty="0">
                <a:solidFill>
                  <a:prstClr val="black"/>
                </a:solidFill>
              </a:rPr>
              <a:t>Network for Genomic Surveillance in South Africa (NGS-SA). </a:t>
            </a:r>
            <a:r>
              <a:rPr lang="de-DE" sz="1400" i="1" dirty="0">
                <a:solidFill>
                  <a:prstClr val="black"/>
                </a:solidFill>
              </a:rPr>
              <a:t>Stand: 01.12.2021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EBAFB616-7D58-430E-A488-F75DAD1ED6FF}"/>
              </a:ext>
            </a:extLst>
          </p:cNvPr>
          <p:cNvSpPr txBox="1">
            <a:spLocks/>
          </p:cNvSpPr>
          <p:nvPr/>
        </p:nvSpPr>
        <p:spPr>
          <a:xfrm>
            <a:off x="80881" y="777854"/>
            <a:ext cx="8861099" cy="3693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Bestätigte Fälle: 432 (Stand 03.12.2021) </a:t>
            </a: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4258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151816" y="134053"/>
            <a:ext cx="8092592" cy="369332"/>
          </a:xfrm>
        </p:spPr>
        <p:txBody>
          <a:bodyPr/>
          <a:lstStyle/>
          <a:p>
            <a:r>
              <a:rPr lang="de-DE" sz="2400" dirty="0"/>
              <a:t>Virusvariante B.1.1.529 (Omikron)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80882" y="522412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5E5D9B3-5943-41A3-862C-8D6F0BAA3A72}"/>
              </a:ext>
            </a:extLst>
          </p:cNvPr>
          <p:cNvSpPr txBox="1"/>
          <p:nvPr/>
        </p:nvSpPr>
        <p:spPr>
          <a:xfrm>
            <a:off x="603115" y="48346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1ADF2496-C24D-4D39-8104-427BABA96286}"/>
              </a:ext>
            </a:extLst>
          </p:cNvPr>
          <p:cNvSpPr txBox="1">
            <a:spLocks/>
          </p:cNvSpPr>
          <p:nvPr/>
        </p:nvSpPr>
        <p:spPr>
          <a:xfrm>
            <a:off x="80881" y="777853"/>
            <a:ext cx="8861099" cy="581307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800" b="1" dirty="0">
                <a:solidFill>
                  <a:srgbClr val="367BB8"/>
                </a:solidFill>
              </a:rPr>
              <a:t>Beispiel Südafrika</a:t>
            </a:r>
          </a:p>
          <a:p>
            <a:endParaRPr lang="de-DE" sz="2000" dirty="0"/>
          </a:p>
          <a:p>
            <a:pPr marL="0" indent="0">
              <a:buNone/>
            </a:pPr>
            <a:r>
              <a:rPr lang="de-DE" sz="2000" b="1" dirty="0">
                <a:solidFill>
                  <a:srgbClr val="367BB8"/>
                </a:solidFill>
              </a:rPr>
              <a:t>Übertragbarkeit</a:t>
            </a:r>
          </a:p>
          <a:p>
            <a:pPr algn="just"/>
            <a:r>
              <a:rPr lang="de-DE" sz="2000" dirty="0"/>
              <a:t>Signifikanter </a:t>
            </a:r>
            <a:r>
              <a:rPr lang="de-DE" sz="2000" dirty="0">
                <a:solidFill>
                  <a:srgbClr val="367BB8"/>
                </a:solidFill>
              </a:rPr>
              <a:t>Selektionsvorteil von gegenüber Delta. </a:t>
            </a:r>
            <a:r>
              <a:rPr lang="de-DE" sz="2000" dirty="0"/>
              <a:t>Es ist mit einem Anstieg des durch Omikron verursachten Anteils der Fallzahlen in der </a:t>
            </a:r>
            <a:r>
              <a:rPr lang="de-DE" sz="2000" dirty="0">
                <a:solidFill>
                  <a:srgbClr val="367BB8"/>
                </a:solidFill>
              </a:rPr>
              <a:t>EU/EWR auf bis &gt;50% innerhalb weniger Monate zu rechnen</a:t>
            </a:r>
            <a:r>
              <a:rPr lang="de-DE" sz="2000" dirty="0"/>
              <a:t>.</a:t>
            </a:r>
          </a:p>
          <a:p>
            <a:pPr algn="just"/>
            <a:r>
              <a:rPr lang="de-DE" sz="2000" dirty="0"/>
              <a:t>Effektive Reproduktionszahl: von </a:t>
            </a:r>
            <a:r>
              <a:rPr lang="de-DE" sz="2000" dirty="0">
                <a:solidFill>
                  <a:srgbClr val="367BB8"/>
                </a:solidFill>
              </a:rPr>
              <a:t>1,1 </a:t>
            </a:r>
            <a:r>
              <a:rPr lang="de-DE" sz="2000" dirty="0"/>
              <a:t>Ende Oktober auf </a:t>
            </a:r>
            <a:r>
              <a:rPr lang="de-DE" sz="2000" dirty="0">
                <a:solidFill>
                  <a:srgbClr val="367BB8"/>
                </a:solidFill>
              </a:rPr>
              <a:t>2,2</a:t>
            </a:r>
            <a:r>
              <a:rPr lang="de-DE" sz="2000" dirty="0"/>
              <a:t> gestiegen.</a:t>
            </a:r>
          </a:p>
          <a:p>
            <a:pPr algn="just"/>
            <a:r>
              <a:rPr lang="de-DE" sz="2000" dirty="0"/>
              <a:t>Oktober: Delta 79% (n=451); November: Omikron 74% (n=183) </a:t>
            </a:r>
          </a:p>
          <a:p>
            <a:pPr algn="just"/>
            <a:endParaRPr lang="de-DE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de-DE" sz="2000" b="1" dirty="0">
                <a:solidFill>
                  <a:srgbClr val="367BB8"/>
                </a:solidFill>
              </a:rPr>
              <a:t>Klinische Verläufe</a:t>
            </a:r>
          </a:p>
          <a:p>
            <a:pPr algn="just"/>
            <a:r>
              <a:rPr lang="de-DE" sz="2000" dirty="0"/>
              <a:t>Die Anzahl der Krankenhausaufnahmen aufgrund von COVID-19-Infektionen in Südafrika ist </a:t>
            </a:r>
            <a:r>
              <a:rPr lang="de-DE" sz="2000" dirty="0">
                <a:solidFill>
                  <a:srgbClr val="367BB8"/>
                </a:solidFill>
              </a:rPr>
              <a:t>von 136 in KW45 auf 647 in KW47 gestiegen</a:t>
            </a:r>
            <a:r>
              <a:rPr lang="de-DE" sz="2000" dirty="0"/>
              <a:t>. Da einen Anstieg der Fallzahlen in diesem Zeitraum ebenfalls verzeichnet wurde, </a:t>
            </a:r>
            <a:r>
              <a:rPr lang="de-DE" sz="2000" dirty="0">
                <a:solidFill>
                  <a:srgbClr val="367BB8"/>
                </a:solidFill>
              </a:rPr>
              <a:t>ist die Hospitalisierungsrate nicht höher als bei vergangenen Infektionswellen.</a:t>
            </a:r>
          </a:p>
          <a:p>
            <a:pPr marL="0" indent="0" algn="just">
              <a:buNone/>
            </a:pPr>
            <a:endParaRPr lang="de-DE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de-DE" sz="2000" b="1" dirty="0">
                <a:solidFill>
                  <a:srgbClr val="367BB8"/>
                </a:solidFill>
              </a:rPr>
              <a:t>Immunität</a:t>
            </a:r>
          </a:p>
          <a:p>
            <a:pPr algn="just"/>
            <a:r>
              <a:rPr lang="en-US" sz="2000" dirty="0"/>
              <a:t>"(The) mutation profile and epidemiological picture suggests Omicron is able to get around some of our immune protection (to cause infection) but </a:t>
            </a:r>
            <a:r>
              <a:rPr lang="en-US" sz="2000" dirty="0">
                <a:solidFill>
                  <a:srgbClr val="367BB8"/>
                </a:solidFill>
              </a:rPr>
              <a:t>the protection against severe disease and death from vaccines should be less affected</a:t>
            </a:r>
            <a:r>
              <a:rPr lang="en-US" sz="2000" dirty="0"/>
              <a:t>“ (Network for Genomic Surveillance in South Africa (NGS-SA)) </a:t>
            </a: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0958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Bildschirmpräsentation (4:3)</PresentationFormat>
  <Paragraphs>152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Scala Sans OT</vt:lpstr>
      <vt:lpstr>Wingdings</vt:lpstr>
      <vt:lpstr>Office-Design</vt:lpstr>
      <vt:lpstr>Top 10 Länder nach Anzahl neuer COVID-19-Fälle</vt:lpstr>
      <vt:lpstr>7-Tages-Inzidenz pro 100.000 Einwohner weltweit </vt:lpstr>
      <vt:lpstr>7-Tages-Inzidenz pro 100.000 Einwohner EU/EWR</vt:lpstr>
      <vt:lpstr>Virusvariante B.1.1.529 (Omikron)</vt:lpstr>
      <vt:lpstr>Virusvariante B.1.1.529 (Omikron)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340</cp:revision>
  <dcterms:created xsi:type="dcterms:W3CDTF">2015-11-02T12:29:13Z</dcterms:created>
  <dcterms:modified xsi:type="dcterms:W3CDTF">2021-12-03T09:51:58Z</dcterms:modified>
</cp:coreProperties>
</file>