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96" r:id="rId3"/>
    <p:sldId id="306" r:id="rId4"/>
    <p:sldId id="307" r:id="rId5"/>
    <p:sldId id="298" r:id="rId6"/>
    <p:sldId id="25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00" autoAdjust="0"/>
    <p:restoredTop sz="96344" autoAdjust="0"/>
  </p:normalViewPr>
  <p:slideViewPr>
    <p:cSldViewPr snapToGrid="0">
      <p:cViewPr>
        <p:scale>
          <a:sx n="115" d="100"/>
          <a:sy n="115" d="100"/>
        </p:scale>
        <p:origin x="198" y="54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Belegung: 4.690  (am 01.12)  -&gt; Anstieg ITS-Belegung zu Vorwochen  : +228, wir bremsen erstmals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Aufnahmen: +2.396  -&gt; leichter Rückgang in der Neuaufnahmen 7-Tage-Anzahl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63,1% über 60J in aktueller ITS-Belegung</a:t>
            </a:r>
          </a:p>
          <a:p>
            <a:r>
              <a:rPr lang="de-DE" dirty="0"/>
              <a:t>Anteil Belegung der 60+ Jährigen steigt prozentual (rechte Graphik)</a:t>
            </a:r>
          </a:p>
          <a:p>
            <a:r>
              <a:rPr lang="de-DE" dirty="0"/>
              <a:t>Alle Altersgruppen steigen in absoluten Zahlen an (auch die unter 18, kleine Zahl aber auch nun bei 28!), besonders starke Anstiege ab 40+, extrem starke Anstiege in Gruppe 60-69 (gelb) und 70-79 (braun)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Prognosen für die nächsten 20 Tage!</a:t>
            </a:r>
            <a:br>
              <a:rPr lang="de-DE" dirty="0"/>
            </a:br>
            <a:r>
              <a:rPr lang="de-DE" dirty="0"/>
              <a:t>Prognosen düster – hierbei ist zu beachten, dass dies die Trends anzeigt wenn der jetzige Zustand und Trend sich fortsetzt (sprich keine Maßnahmen oder andere Effekte die nächsten Tage einsetzen).  Verlässlich sind also </a:t>
            </a:r>
            <a:r>
              <a:rPr lang="de-DE" dirty="0" err="1"/>
              <a:t>va</a:t>
            </a:r>
            <a:r>
              <a:rPr lang="de-DE" dirty="0"/>
              <a:t> eher die nächsten 10 (!) Tage der Prognose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07.12.2021 werden </a:t>
            </a:r>
            <a:r>
              <a:rPr lang="de-DE" sz="1600" b="1" dirty="0"/>
              <a:t>4.918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fast allen Bundesländern ist ein Anstieg in der COVID-ITS-Belegung zu sehen, einige Länder mit hohem Plateau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Erneuter Anstieg in täglichen ITS-Neuaufnahmen von COVID-Patienten mit </a:t>
            </a:r>
            <a:r>
              <a:rPr lang="de-DE" sz="1600" b="1" dirty="0"/>
              <a:t>+2.186 </a:t>
            </a:r>
            <a:r>
              <a:rPr lang="de-DE" sz="1600" dirty="0"/>
              <a:t>in den letzten 7 Tagen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07.12.2021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10" y="1979586"/>
            <a:ext cx="7272046" cy="4205520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2985427" y="2245917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2463354" y="2247568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3692302" y="2181637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7078609" y="1971301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744645" y="2530610"/>
            <a:ext cx="614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4.918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7888454" y="2192056"/>
            <a:ext cx="387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Neuaufnahmen auf die ITS  </a:t>
            </a:r>
            <a:r>
              <a:rPr lang="de-DE" sz="1600" i="1" dirty="0"/>
              <a:t>(pro Tag)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2522198-6521-40A9-9BBC-734A9B55D8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217" y="2553014"/>
            <a:ext cx="4328882" cy="342948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600C983B-F653-4AA0-B1CC-67F2568CD3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7411" y="6180625"/>
            <a:ext cx="225742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  <a:br>
              <a:rPr lang="de-DE" sz="2000" b="1" dirty="0">
                <a:latin typeface="+mj-lt"/>
              </a:rPr>
            </a:br>
            <a:r>
              <a:rPr lang="de-DE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(* letzte 8 Wochen)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0" y="6518818"/>
            <a:ext cx="17104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 07.12.2021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676" y="-5024"/>
            <a:ext cx="9811401" cy="6858000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424623" y="217044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424623" y="271263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424623" y="5694225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424623" y="6237788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>
            <a:cxnSpLocks/>
          </p:cNvCxnSpPr>
          <p:nvPr/>
        </p:nvCxnSpPr>
        <p:spPr>
          <a:xfrm>
            <a:off x="7478957" y="5694225"/>
            <a:ext cx="26179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436701" y="2175638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436701" y="272302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>
            <a:cxnSpLocks/>
          </p:cNvCxnSpPr>
          <p:nvPr/>
        </p:nvCxnSpPr>
        <p:spPr>
          <a:xfrm>
            <a:off x="7436701" y="6241028"/>
            <a:ext cx="275982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03C67FD-9063-4D12-85CE-3C89A290FDEE}"/>
              </a:ext>
            </a:extLst>
          </p:cNvPr>
          <p:cNvCxnSpPr/>
          <p:nvPr/>
        </p:nvCxnSpPr>
        <p:spPr>
          <a:xfrm>
            <a:off x="2424623" y="170004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68CE20D2-4DFC-47FB-84B8-F1B49E61000B}"/>
              </a:ext>
            </a:extLst>
          </p:cNvPr>
          <p:cNvCxnSpPr/>
          <p:nvPr/>
        </p:nvCxnSpPr>
        <p:spPr>
          <a:xfrm>
            <a:off x="7436701" y="1711318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5C7C7245-EEFB-4027-9124-E0E5B7504237}"/>
              </a:ext>
            </a:extLst>
          </p:cNvPr>
          <p:cNvCxnSpPr>
            <a:cxnSpLocks/>
          </p:cNvCxnSpPr>
          <p:nvPr/>
        </p:nvCxnSpPr>
        <p:spPr>
          <a:xfrm>
            <a:off x="7468567" y="5211611"/>
            <a:ext cx="26179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AE766B01-DA6B-4ED6-AB3E-A7B98B476FAA}"/>
              </a:ext>
            </a:extLst>
          </p:cNvPr>
          <p:cNvCxnSpPr/>
          <p:nvPr/>
        </p:nvCxnSpPr>
        <p:spPr>
          <a:xfrm>
            <a:off x="2424623" y="518794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5F2CE1B-3B70-420E-BBD2-BEA67CAD4955}"/>
              </a:ext>
            </a:extLst>
          </p:cNvPr>
          <p:cNvGrpSpPr/>
          <p:nvPr/>
        </p:nvGrpSpPr>
        <p:grpSpPr>
          <a:xfrm>
            <a:off x="305705" y="222105"/>
            <a:ext cx="4308653" cy="6393782"/>
            <a:chOff x="344206" y="222105"/>
            <a:chExt cx="4308653" cy="6393782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541E0C88-B6E5-4B8A-B28C-A062DB502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206" y="222105"/>
              <a:ext cx="4308653" cy="6393782"/>
            </a:xfrm>
            <a:prstGeom prst="rect">
              <a:avLst/>
            </a:prstGeom>
          </p:spPr>
        </p:pic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821D8FFD-C13C-4024-ABF7-59A69090C521}"/>
                </a:ext>
              </a:extLst>
            </p:cNvPr>
            <p:cNvSpPr/>
            <p:nvPr/>
          </p:nvSpPr>
          <p:spPr>
            <a:xfrm>
              <a:off x="4215865" y="798897"/>
              <a:ext cx="346510" cy="6160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4830B2DE-7426-44E5-AEBB-DD3CE0343498}"/>
              </a:ext>
            </a:extLst>
          </p:cNvPr>
          <p:cNvCxnSpPr>
            <a:cxnSpLocks/>
          </p:cNvCxnSpPr>
          <p:nvPr/>
        </p:nvCxnSpPr>
        <p:spPr>
          <a:xfrm flipH="1" flipV="1">
            <a:off x="3639553" y="3785656"/>
            <a:ext cx="229803" cy="52646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764E7C09-6621-45C7-BFF9-792B5DABE0D9}"/>
              </a:ext>
            </a:extLst>
          </p:cNvPr>
          <p:cNvSpPr txBox="1"/>
          <p:nvPr/>
        </p:nvSpPr>
        <p:spPr>
          <a:xfrm>
            <a:off x="3869356" y="4091084"/>
            <a:ext cx="1809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Regional teils </a:t>
            </a:r>
            <a:br>
              <a:rPr lang="de-DE" dirty="0"/>
            </a:br>
            <a:r>
              <a:rPr lang="de-DE" dirty="0"/>
              <a:t>bis zu 75% COVID-Belegung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A480F40E-68BA-4570-AC8F-91D214DBD88B}"/>
              </a:ext>
            </a:extLst>
          </p:cNvPr>
          <p:cNvCxnSpPr>
            <a:cxnSpLocks/>
          </p:cNvCxnSpPr>
          <p:nvPr/>
        </p:nvCxnSpPr>
        <p:spPr>
          <a:xfrm flipH="1" flipV="1">
            <a:off x="3299862" y="5330793"/>
            <a:ext cx="877502" cy="494361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3D345927-1E8B-4C0C-97FE-A7AE1DF7581E}"/>
              </a:ext>
            </a:extLst>
          </p:cNvPr>
          <p:cNvSpPr txBox="1"/>
          <p:nvPr/>
        </p:nvSpPr>
        <p:spPr>
          <a:xfrm>
            <a:off x="4254367" y="5496826"/>
            <a:ext cx="1809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Jedes 3. ITS-Bett mit COVID-Pat. belegt</a:t>
            </a:r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7772B570-78DE-4BAC-A719-EB0C47EFECFF}"/>
              </a:ext>
            </a:extLst>
          </p:cNvPr>
          <p:cNvGrpSpPr/>
          <p:nvPr/>
        </p:nvGrpSpPr>
        <p:grpSpPr>
          <a:xfrm>
            <a:off x="7380090" y="222105"/>
            <a:ext cx="4718427" cy="3338171"/>
            <a:chOff x="6390422" y="2849078"/>
            <a:chExt cx="5379770" cy="3715351"/>
          </a:xfrm>
        </p:grpSpPr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463A3EEA-2029-40EB-A192-72F816B1646E}"/>
                </a:ext>
              </a:extLst>
            </p:cNvPr>
            <p:cNvGrpSpPr/>
            <p:nvPr/>
          </p:nvGrpSpPr>
          <p:grpSpPr>
            <a:xfrm>
              <a:off x="6390422" y="2849078"/>
              <a:ext cx="4861510" cy="3715351"/>
              <a:chOff x="6332671" y="2849078"/>
              <a:chExt cx="4861510" cy="3715351"/>
            </a:xfrm>
          </p:grpSpPr>
          <p:pic>
            <p:nvPicPr>
              <p:cNvPr id="17" name="Grafik 16">
                <a:extLst>
                  <a:ext uri="{FF2B5EF4-FFF2-40B4-BE49-F238E27FC236}">
                    <a16:creationId xmlns:a16="http://schemas.microsoft.com/office/drawing/2014/main" id="{79FB12B0-10DE-46CA-B8D7-05D5DD55BC2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7228" r="795" b="853"/>
              <a:stretch/>
            </p:blipFill>
            <p:spPr>
              <a:xfrm>
                <a:off x="6332671" y="2849078"/>
                <a:ext cx="4803758" cy="3715351"/>
              </a:xfrm>
              <a:prstGeom prst="rect">
                <a:avLst/>
              </a:prstGeom>
            </p:spPr>
          </p:pic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0F3B5579-BB99-4320-B2EE-8742BB9CDCFC}"/>
                  </a:ext>
                </a:extLst>
              </p:cNvPr>
              <p:cNvSpPr/>
              <p:nvPr/>
            </p:nvSpPr>
            <p:spPr>
              <a:xfrm>
                <a:off x="10972800" y="6266046"/>
                <a:ext cx="221381" cy="1541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C3A6BC62-C61D-4582-A872-6FED848427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874717" y="2849078"/>
              <a:ext cx="1895475" cy="600075"/>
            </a:xfrm>
            <a:prstGeom prst="rect">
              <a:avLst/>
            </a:prstGeom>
          </p:spPr>
        </p:pic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4119C00A-E2FD-4EB5-BC68-7BE23C73D99D}"/>
              </a:ext>
            </a:extLst>
          </p:cNvPr>
          <p:cNvSpPr txBox="1"/>
          <p:nvPr/>
        </p:nvSpPr>
        <p:spPr>
          <a:xfrm>
            <a:off x="5456024" y="142672"/>
            <a:ext cx="21065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Einschätzung der Betriebssituation: </a:t>
            </a:r>
            <a:br>
              <a:rPr lang="de-DE" dirty="0"/>
            </a:br>
            <a:r>
              <a:rPr lang="de-DE" dirty="0"/>
              <a:t>70% der ITS teilweise oder ganz eingeschränkt </a:t>
            </a: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72DF7C8E-C5C9-4187-96D1-2B629FE3A7E5}"/>
              </a:ext>
            </a:extLst>
          </p:cNvPr>
          <p:cNvCxnSpPr>
            <a:cxnSpLocks/>
          </p:cNvCxnSpPr>
          <p:nvPr/>
        </p:nvCxnSpPr>
        <p:spPr>
          <a:xfrm flipH="1" flipV="1">
            <a:off x="2991854" y="3921725"/>
            <a:ext cx="1214821" cy="1903429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E2D3B11B-A0CF-4D9A-9585-9611C5FC60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0090" y="3822551"/>
            <a:ext cx="3487291" cy="289277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7EAFEFC-E9A1-4C63-9038-4703056E0D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10859" y="3736873"/>
            <a:ext cx="2399593" cy="575245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8C767B50-C655-4916-AD3F-20A9387D178D}"/>
              </a:ext>
            </a:extLst>
          </p:cNvPr>
          <p:cNvSpPr txBox="1"/>
          <p:nvPr/>
        </p:nvSpPr>
        <p:spPr>
          <a:xfrm>
            <a:off x="6188484" y="3736873"/>
            <a:ext cx="135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Reduktion Kapazitäten</a:t>
            </a:r>
          </a:p>
        </p:txBody>
      </p:sp>
    </p:spTree>
    <p:extLst>
      <p:ext uri="{BB962C8B-B14F-4D97-AF65-F5344CB8AC3E}">
        <p14:creationId xmlns:p14="http://schemas.microsoft.com/office/powerpoint/2010/main" val="74838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C878F985-A5BD-4E78-90A9-F675755EDD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447"/>
          <a:stretch/>
        </p:blipFill>
        <p:spPr>
          <a:xfrm>
            <a:off x="417610" y="956064"/>
            <a:ext cx="5874733" cy="404819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E074C55-6F4E-46BB-AA83-145BF89950D9}"/>
              </a:ext>
            </a:extLst>
          </p:cNvPr>
          <p:cNvSpPr txBox="1"/>
          <p:nvPr/>
        </p:nvSpPr>
        <p:spPr>
          <a:xfrm>
            <a:off x="417610" y="412397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/>
              <a:t>Covid</a:t>
            </a:r>
            <a:r>
              <a:rPr lang="de-DE" sz="1600" b="1" dirty="0"/>
              <a:t> und Non-</a:t>
            </a:r>
            <a:r>
              <a:rPr lang="de-DE" sz="1600" b="1" dirty="0" err="1"/>
              <a:t>Covid</a:t>
            </a:r>
            <a:r>
              <a:rPr lang="de-DE" sz="1600" b="1" dirty="0"/>
              <a:t> Patienten-ITS-Belegung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8A33E75-3ECA-4EB7-B3D5-A2C85F909F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462" y="5209375"/>
            <a:ext cx="2325694" cy="45159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377476C-309F-47F6-9421-828DB96EF1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7749" y="899578"/>
            <a:ext cx="4464282" cy="3991712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826F6F1-39FE-4BB4-B9AF-01F8A1EA34B8}"/>
              </a:ext>
            </a:extLst>
          </p:cNvPr>
          <p:cNvSpPr txBox="1"/>
          <p:nvPr/>
        </p:nvSpPr>
        <p:spPr>
          <a:xfrm>
            <a:off x="7197649" y="342612"/>
            <a:ext cx="45396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Behandlungsbelegung COVID-19 nach Schweregrad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0B79614-2638-40D5-B56F-E0AC2AEC58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72159" y="5137446"/>
            <a:ext cx="1821165" cy="1378671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E026DE65-3427-454F-B521-DF56944269EE}"/>
              </a:ext>
            </a:extLst>
          </p:cNvPr>
          <p:cNvSpPr txBox="1"/>
          <p:nvPr/>
        </p:nvSpPr>
        <p:spPr>
          <a:xfrm>
            <a:off x="2606370" y="858429"/>
            <a:ext cx="11448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bg1">
                    <a:lumMod val="50000"/>
                  </a:schemeClr>
                </a:solidFill>
              </a:rPr>
              <a:t>COVID-Peak (2.Welle)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16B3B2D-93C3-400F-AC16-DD7B21B71DAA}"/>
              </a:ext>
            </a:extLst>
          </p:cNvPr>
          <p:cNvSpPr txBox="1"/>
          <p:nvPr/>
        </p:nvSpPr>
        <p:spPr>
          <a:xfrm>
            <a:off x="3516284" y="848586"/>
            <a:ext cx="1152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bg1">
                    <a:lumMod val="50000"/>
                  </a:schemeClr>
                </a:solidFill>
              </a:rPr>
              <a:t>COVID-Peak (3.Welle)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CEA72C96-38D9-416F-874D-0EE7B5FDC249}"/>
              </a:ext>
            </a:extLst>
          </p:cNvPr>
          <p:cNvCxnSpPr/>
          <p:nvPr/>
        </p:nvCxnSpPr>
        <p:spPr>
          <a:xfrm>
            <a:off x="2942705" y="1279473"/>
            <a:ext cx="0" cy="35660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92C442EC-59DD-4E27-9D21-0494AD1AC115}"/>
              </a:ext>
            </a:extLst>
          </p:cNvPr>
          <p:cNvCxnSpPr/>
          <p:nvPr/>
        </p:nvCxnSpPr>
        <p:spPr>
          <a:xfrm>
            <a:off x="3909752" y="1289316"/>
            <a:ext cx="0" cy="35660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AACA9A5F-E184-4BB5-9CE4-304AE79DAC17}"/>
              </a:ext>
            </a:extLst>
          </p:cNvPr>
          <p:cNvSpPr txBox="1"/>
          <p:nvPr/>
        </p:nvSpPr>
        <p:spPr>
          <a:xfrm>
            <a:off x="5047800" y="899578"/>
            <a:ext cx="746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bg1">
                    <a:lumMod val="50000"/>
                  </a:schemeClr>
                </a:solidFill>
              </a:rPr>
              <a:t> (4.Welle)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9840C90E-BEA5-46C4-ABA2-9E5E5F4F5E6A}"/>
              </a:ext>
            </a:extLst>
          </p:cNvPr>
          <p:cNvCxnSpPr/>
          <p:nvPr/>
        </p:nvCxnSpPr>
        <p:spPr>
          <a:xfrm>
            <a:off x="5575068" y="1279473"/>
            <a:ext cx="0" cy="35660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105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A7F7CA93-F178-4B6B-9DCB-AAA73FE7C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96" y="85156"/>
            <a:ext cx="5695880" cy="3340931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7E475344-E740-4AA2-B6D5-4C2531590D36}"/>
              </a:ext>
            </a:extLst>
          </p:cNvPr>
          <p:cNvSpPr/>
          <p:nvPr/>
        </p:nvSpPr>
        <p:spPr>
          <a:xfrm>
            <a:off x="5322164" y="6224067"/>
            <a:ext cx="355122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7F03C2E-F247-40E3-8C32-74DD6D0C08A3}"/>
              </a:ext>
            </a:extLst>
          </p:cNvPr>
          <p:cNvSpPr/>
          <p:nvPr/>
        </p:nvSpPr>
        <p:spPr>
          <a:xfrm>
            <a:off x="6804326" y="3535849"/>
            <a:ext cx="425708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6355539" y="2983597"/>
            <a:ext cx="3479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(absolut)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191D896-5842-41DD-B7F6-58CC8D2E5276}"/>
              </a:ext>
            </a:extLst>
          </p:cNvPr>
          <p:cNvGrpSpPr/>
          <p:nvPr/>
        </p:nvGrpSpPr>
        <p:grpSpPr>
          <a:xfrm>
            <a:off x="11018429" y="3075049"/>
            <a:ext cx="1066800" cy="1827739"/>
            <a:chOff x="10971136" y="4392903"/>
            <a:chExt cx="1066800" cy="1827739"/>
          </a:xfrm>
        </p:grpSpPr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974DD230-A680-4DA1-B2C4-29776E49A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971136" y="4392903"/>
              <a:ext cx="1066800" cy="1827739"/>
            </a:xfrm>
            <a:prstGeom prst="rect">
              <a:avLst/>
            </a:prstGeom>
          </p:spPr>
        </p:pic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5CDE2F54-1E58-4209-8F9D-8B369EF3DA1D}"/>
                </a:ext>
              </a:extLst>
            </p:cNvPr>
            <p:cNvSpPr/>
            <p:nvPr/>
          </p:nvSpPr>
          <p:spPr>
            <a:xfrm>
              <a:off x="11037860" y="5295207"/>
              <a:ext cx="756104" cy="9254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A347C85B-F549-4B37-864E-84E2FFC79693}"/>
              </a:ext>
            </a:extLst>
          </p:cNvPr>
          <p:cNvGrpSpPr/>
          <p:nvPr/>
        </p:nvGrpSpPr>
        <p:grpSpPr>
          <a:xfrm>
            <a:off x="4868552" y="3444407"/>
            <a:ext cx="5680814" cy="3328437"/>
            <a:chOff x="3123757" y="3601163"/>
            <a:chExt cx="5275739" cy="3132224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3BD18E34-70DE-445C-B52A-E82495D5B1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3757" y="3698972"/>
              <a:ext cx="5275739" cy="3034415"/>
            </a:xfrm>
            <a:prstGeom prst="rect">
              <a:avLst/>
            </a:prstGeom>
          </p:spPr>
        </p:pic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D2496697-2B49-460B-910E-C1C5C050A94D}"/>
                </a:ext>
              </a:extLst>
            </p:cNvPr>
            <p:cNvSpPr/>
            <p:nvPr/>
          </p:nvSpPr>
          <p:spPr>
            <a:xfrm>
              <a:off x="5341545" y="3601163"/>
              <a:ext cx="1462781" cy="1814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BDD9CA8F-F4D2-444E-A8DC-68FB60BB45E0}"/>
              </a:ext>
            </a:extLst>
          </p:cNvPr>
          <p:cNvCxnSpPr>
            <a:cxnSpLocks/>
          </p:cNvCxnSpPr>
          <p:nvPr/>
        </p:nvCxnSpPr>
        <p:spPr>
          <a:xfrm flipH="1" flipV="1">
            <a:off x="3665913" y="5805919"/>
            <a:ext cx="1656252" cy="483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>
            <a:extLst>
              <a:ext uri="{FF2B5EF4-FFF2-40B4-BE49-F238E27FC236}">
                <a16:creationId xmlns:a16="http://schemas.microsoft.com/office/drawing/2014/main" id="{34BB8FF3-E88B-4901-8FD3-1C3FB0269F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07" y="4800198"/>
            <a:ext cx="2928000" cy="183981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5F625603-1563-483C-B7CF-95BDB842581B}"/>
              </a:ext>
            </a:extLst>
          </p:cNvPr>
          <p:cNvCxnSpPr>
            <a:cxnSpLocks/>
          </p:cNvCxnSpPr>
          <p:nvPr/>
        </p:nvCxnSpPr>
        <p:spPr>
          <a:xfrm flipH="1" flipV="1">
            <a:off x="10593376" y="5435532"/>
            <a:ext cx="958453" cy="284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3" y="701445"/>
            <a:ext cx="7456087" cy="78129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393" y="517829"/>
            <a:ext cx="4213721" cy="2326091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16EFD64A-EEEE-4678-A624-A0550508B0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0" y="2212282"/>
            <a:ext cx="7574780" cy="464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Breitbild</PresentationFormat>
  <Paragraphs>37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448</cp:revision>
  <dcterms:created xsi:type="dcterms:W3CDTF">2021-01-13T08:46:29Z</dcterms:created>
  <dcterms:modified xsi:type="dcterms:W3CDTF">2021-12-08T10:00:44Z</dcterms:modified>
</cp:coreProperties>
</file>