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1" r:id="rId2"/>
    <p:sldId id="283" r:id="rId3"/>
    <p:sldId id="286" r:id="rId4"/>
    <p:sldId id="285" r:id="rId5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175" autoAdjust="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6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10.12.2021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10.12.2021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16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5277E8D7-EE18-403B-88D2-789BA8EB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751" y="1806673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350"/>
          </a:p>
        </p:txBody>
      </p:sp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CA793605-0429-497F-9A5C-825C0E7E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 dirty="0"/>
              <a:t>08.12.2021</a:t>
            </a:r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0F5CA3A0-AF5B-4067-96D6-B241E919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369804"/>
            <a:ext cx="5479185" cy="374614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2C637A5B-3059-44BE-9124-E4A2B195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1</a:t>
            </a:fld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C33729C-4B20-45E5-8442-06C32DCBEA25}"/>
              </a:ext>
            </a:extLst>
          </p:cNvPr>
          <p:cNvSpPr txBox="1"/>
          <p:nvPr/>
        </p:nvSpPr>
        <p:spPr>
          <a:xfrm>
            <a:off x="5737381" y="4613102"/>
            <a:ext cx="2410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188</a:t>
            </a:r>
            <a:r>
              <a:rPr lang="de-DE" dirty="0"/>
              <a:t> Einsendungen (-47)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5733676-159A-42D2-AB5B-D1B9885CF7C7}"/>
              </a:ext>
            </a:extLst>
          </p:cNvPr>
          <p:cNvSpPr txBox="1"/>
          <p:nvPr/>
        </p:nvSpPr>
        <p:spPr>
          <a:xfrm>
            <a:off x="5737381" y="5004801"/>
            <a:ext cx="3374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C00000"/>
                </a:solidFill>
              </a:rPr>
              <a:t>59 </a:t>
            </a:r>
            <a:r>
              <a:rPr lang="de-DE" sz="1400" dirty="0"/>
              <a:t>Arztpraxen (±0) / </a:t>
            </a:r>
            <a:r>
              <a:rPr lang="de-DE" sz="1400" dirty="0">
                <a:solidFill>
                  <a:srgbClr val="C00000"/>
                </a:solidFill>
              </a:rPr>
              <a:t>16</a:t>
            </a:r>
            <a:r>
              <a:rPr lang="de-DE" sz="1400" dirty="0"/>
              <a:t> Bundesländer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B7BF449-C98D-4E25-B7CF-1344F4551E31}"/>
              </a:ext>
            </a:extLst>
          </p:cNvPr>
          <p:cNvSpPr txBox="1"/>
          <p:nvPr/>
        </p:nvSpPr>
        <p:spPr>
          <a:xfrm>
            <a:off x="5737381" y="5705823"/>
            <a:ext cx="185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66% </a:t>
            </a:r>
            <a:r>
              <a:rPr lang="de-DE" dirty="0" err="1"/>
              <a:t>Positivenrate</a:t>
            </a:r>
            <a:endParaRPr lang="de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855C679-3EFE-4323-87C4-7AF423EA7DEB}"/>
              </a:ext>
            </a:extLst>
          </p:cNvPr>
          <p:cNvSpPr txBox="1"/>
          <p:nvPr/>
        </p:nvSpPr>
        <p:spPr>
          <a:xfrm>
            <a:off x="5737381" y="4088446"/>
            <a:ext cx="924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KW48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1C23A36-4B6C-4CA5-ADE6-60432FD7FA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595" y="951763"/>
            <a:ext cx="7730398" cy="2743438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8A16802-3BB9-4B80-95E1-DD2827D911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595" y="3655651"/>
            <a:ext cx="4070421" cy="276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03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61EA438-79BF-4054-A051-B6703A79E7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5474" y="6356350"/>
            <a:ext cx="1818207" cy="365125"/>
          </a:xfrm>
        </p:spPr>
        <p:txBody>
          <a:bodyPr/>
          <a:lstStyle/>
          <a:p>
            <a:r>
              <a:rPr lang="de-DE" dirty="0"/>
              <a:t>08.12.2021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9F01A9-1619-4A3C-A8FA-FB9201F3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1" y="6356350"/>
            <a:ext cx="4894377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26A8FD-3279-4C03-9285-5EF088C7B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A9C1DCC-D0E1-4B9A-8069-BD24B1522FB0}"/>
              </a:ext>
            </a:extLst>
          </p:cNvPr>
          <p:cNvSpPr txBox="1"/>
          <p:nvPr/>
        </p:nvSpPr>
        <p:spPr>
          <a:xfrm>
            <a:off x="3911096" y="540287"/>
            <a:ext cx="46586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KW 46: 12 positive, davon 50% geimpft (2-5 Monate nach 2. Impfung)</a:t>
            </a:r>
          </a:p>
          <a:p>
            <a:r>
              <a:rPr lang="de-DE" sz="1000" dirty="0"/>
              <a:t>KW 47: 16 positive, davon 50% geimpft (2-6 Monate nach 2. Impfung)</a:t>
            </a:r>
          </a:p>
          <a:p>
            <a:r>
              <a:rPr lang="de-DE" sz="1000" dirty="0"/>
              <a:t>KW 48: 22 positive, davon 50% geimpft (4 Tage nach 1. bis 8 Monate nach 2. Impfung)</a:t>
            </a:r>
          </a:p>
          <a:p>
            <a:endParaRPr lang="de-DE" sz="10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8487F5D-4323-4F02-B5C0-040BFB74B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77" y="1107843"/>
            <a:ext cx="8413209" cy="274343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7C8ACAE7-01B2-4E7D-AD4F-A683AD7B0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92" y="3558312"/>
            <a:ext cx="8346147" cy="274343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55672680-63EC-4C3A-988E-2B5C273011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0763" y="778598"/>
            <a:ext cx="2705836" cy="140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650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F187C3F-8C4B-4E78-98AA-2CCEE81A7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r>
              <a:rPr lang="de-DE" dirty="0">
                <a:latin typeface="Calibri"/>
              </a:rPr>
              <a:t>08.12.2021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E9E27ED-8DD8-4FB8-9819-4C64A15C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r>
              <a:rPr lang="de-DE">
                <a:latin typeface="Calibri"/>
              </a:rPr>
              <a:t>Virologisches Sentinel AGI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D7C6832-C277-4CAB-A2AA-14489C048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162A217B-ED1C-D84B-8478-63C77FA79618}" type="slidenum">
              <a:rPr lang="de-DE">
                <a:latin typeface="Calibri"/>
              </a:rPr>
              <a:pPr defTabSz="342900"/>
              <a:t>3</a:t>
            </a:fld>
            <a:endParaRPr lang="de-DE">
              <a:latin typeface="Calibri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3AAB36C-EAA1-46F1-9C0D-AA69FAE98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760" y="1975667"/>
            <a:ext cx="5411540" cy="3252682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6904CF8-10B0-44F5-A364-EC26F1496C73}"/>
              </a:ext>
            </a:extLst>
          </p:cNvPr>
          <p:cNvSpPr txBox="1"/>
          <p:nvPr/>
        </p:nvSpPr>
        <p:spPr>
          <a:xfrm>
            <a:off x="2025682" y="4874291"/>
            <a:ext cx="499367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de-DE" sz="1350" dirty="0">
                <a:solidFill>
                  <a:prstClr val="white">
                    <a:lumMod val="50000"/>
                  </a:prstClr>
                </a:solidFill>
                <a:latin typeface="Calibri"/>
              </a:rPr>
              <a:t>n =         2      1       1      5      9     8      3     5       1      </a:t>
            </a:r>
            <a:r>
              <a:rPr lang="de-DE" sz="1350" dirty="0">
                <a:solidFill>
                  <a:srgbClr val="C00000"/>
                </a:solidFill>
                <a:latin typeface="Calibri"/>
              </a:rPr>
              <a:t>54</a:t>
            </a:r>
            <a:r>
              <a:rPr lang="de-DE" sz="1350" dirty="0">
                <a:solidFill>
                  <a:prstClr val="white">
                    <a:lumMod val="50000"/>
                  </a:prstClr>
                </a:solidFill>
                <a:latin typeface="Calibri"/>
              </a:rPr>
              <a:t>    2      1      1      4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38B8A29-51AE-4435-B17B-EA8AA77E042C}"/>
              </a:ext>
            </a:extLst>
          </p:cNvPr>
          <p:cNvSpPr txBox="1"/>
          <p:nvPr/>
        </p:nvSpPr>
        <p:spPr>
          <a:xfrm>
            <a:off x="1895260" y="1450686"/>
            <a:ext cx="474739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de-DE" sz="1350" dirty="0">
                <a:solidFill>
                  <a:prstClr val="black"/>
                </a:solidFill>
                <a:latin typeface="Calibri"/>
              </a:rPr>
              <a:t>seit KW 40 2021 97 SARS-CoV-2 positive, davon 43 geimpft (44%)</a:t>
            </a:r>
          </a:p>
        </p:txBody>
      </p:sp>
    </p:spTree>
    <p:extLst>
      <p:ext uri="{BB962C8B-B14F-4D97-AF65-F5344CB8AC3E}">
        <p14:creationId xmlns:p14="http://schemas.microsoft.com/office/powerpoint/2010/main" val="4025907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0DA46EC-E777-4545-A50B-09DC4E85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 dirty="0"/>
              <a:t>08.12.2021</a:t>
            </a: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8DB29AC-6F59-40FA-8776-7FB2138A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5243070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03ADD1A-A6B7-4633-B07C-6CD20115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83F94CFF-B6F1-47D3-B8FD-F44131097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825" y="923252"/>
            <a:ext cx="8333954" cy="2743438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214D1FB0-5A0F-47B0-A04B-74ADCF934951}"/>
              </a:ext>
            </a:extLst>
          </p:cNvPr>
          <p:cNvSpPr txBox="1"/>
          <p:nvPr/>
        </p:nvSpPr>
        <p:spPr>
          <a:xfrm>
            <a:off x="8191298" y="2869288"/>
            <a:ext cx="675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chemeClr val="accent6">
                    <a:lumMod val="75000"/>
                  </a:schemeClr>
                </a:solidFill>
              </a:rPr>
              <a:t>HKuV1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4D106A3-02A2-46B5-8213-E2A11CFF18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825" y="3751382"/>
            <a:ext cx="8352244" cy="274343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A4755430-DC3F-44E9-BB1D-B93C9F630F8F}"/>
              </a:ext>
            </a:extLst>
          </p:cNvPr>
          <p:cNvSpPr txBox="1"/>
          <p:nvPr/>
        </p:nvSpPr>
        <p:spPr>
          <a:xfrm>
            <a:off x="8231161" y="5698711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accent6">
                    <a:lumMod val="75000"/>
                  </a:schemeClr>
                </a:solidFill>
              </a:rPr>
              <a:t>PIV-4 (-2,-3)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10377B4F-B6D5-4906-8547-00B4ABB7BA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6928" y="3751382"/>
            <a:ext cx="2239940" cy="116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521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Bildschirmpräsentation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ＭＳ 明朝</vt:lpstr>
      <vt:lpstr>Wingdings</vt:lpstr>
      <vt:lpstr>Office-Design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Ralf Dürrwald</cp:lastModifiedBy>
  <cp:revision>380</cp:revision>
  <cp:lastPrinted>2020-12-17T20:27:56Z</cp:lastPrinted>
  <dcterms:created xsi:type="dcterms:W3CDTF">2015-11-02T12:29:13Z</dcterms:created>
  <dcterms:modified xsi:type="dcterms:W3CDTF">2021-12-10T07:13:38Z</dcterms:modified>
</cp:coreProperties>
</file>