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66" r:id="rId2"/>
    <p:sldId id="267" r:id="rId3"/>
    <p:sldId id="275" r:id="rId4"/>
    <p:sldId id="269" r:id="rId5"/>
    <p:sldId id="274" r:id="rId6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öttcher, Sindy" initials="BS" lastIdx="4" clrIdx="0">
    <p:extLst>
      <p:ext uri="{19B8F6BF-5375-455C-9EA6-DF929625EA0E}">
        <p15:presenceInfo xmlns:p15="http://schemas.microsoft.com/office/powerpoint/2012/main" userId="Böttcher, Sindy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666" autoAdjust="0"/>
    <p:restoredTop sz="95048" autoAdjust="0"/>
  </p:normalViewPr>
  <p:slideViewPr>
    <p:cSldViewPr>
      <p:cViewPr varScale="1">
        <p:scale>
          <a:sx n="113" d="100"/>
          <a:sy n="113" d="100"/>
        </p:scale>
        <p:origin x="1896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9F704B-22D3-4CA4-90E8-3FA178869C27}" type="datetimeFigureOut">
              <a:rPr lang="de-DE" smtClean="0"/>
              <a:t>07.12.2021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FC9190-7944-4C17-9466-078921DDB0B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595181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Zweithöchste Anzahl positiver Testungen (188.283 von 1.672.083 Tests </a:t>
            </a:r>
            <a:r>
              <a:rPr lang="de-DE" dirty="0" err="1"/>
              <a:t>pos</a:t>
            </a:r>
            <a:r>
              <a:rPr lang="de-DE" dirty="0"/>
              <a:t> in KW51/2020) &gt; </a:t>
            </a:r>
            <a:r>
              <a:rPr lang="de-DE" dirty="0" err="1"/>
              <a:t>Positivenanteil</a:t>
            </a:r>
            <a:r>
              <a:rPr lang="de-DE" dirty="0"/>
              <a:t> war damals 11,26%! &gt; jetzt höhere Untererfassung?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8FC9190-7944-4C17-9466-078921DDB0BF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153532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07.12.2021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071308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07.12.2021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750441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07.12.2021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052217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07.12.2021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976218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07.12.2021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834581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07.12.2021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082079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07.12.2021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161449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07.12.2021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365270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07.12.2021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694740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07.12.2021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176306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07.12.2021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105105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926375-389E-46D2-BFA4-17F93A813EB4}" type="datetimeFigureOut">
              <a:rPr lang="de-DE" smtClean="0"/>
              <a:t>07.12.2021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719555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4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5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58163"/>
            <a:ext cx="8229600" cy="1143000"/>
          </a:xfrm>
        </p:spPr>
        <p:txBody>
          <a:bodyPr/>
          <a:lstStyle/>
          <a:p>
            <a:r>
              <a:rPr lang="de-DE" dirty="0"/>
              <a:t>Testzahlen und </a:t>
            </a:r>
            <a:r>
              <a:rPr lang="de-DE"/>
              <a:t>Positivenanteil</a:t>
            </a:r>
            <a:endParaRPr lang="de-DE" dirty="0"/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4E0D210E-668F-4B61-9337-8BD0FB955C59}"/>
              </a:ext>
            </a:extLst>
          </p:cNvPr>
          <p:cNvSpPr txBox="1"/>
          <p:nvPr/>
        </p:nvSpPr>
        <p:spPr>
          <a:xfrm>
            <a:off x="242168" y="5517232"/>
            <a:ext cx="874100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à"/>
            </a:pPr>
            <a:r>
              <a:rPr lang="de-DE" dirty="0">
                <a:sym typeface="Wingdings" panose="05000000000000000000" pitchFamily="2" charset="2"/>
              </a:rPr>
              <a:t>Anzahl der Testungen und </a:t>
            </a:r>
            <a:r>
              <a:rPr lang="de-DE" dirty="0" err="1">
                <a:sym typeface="Wingdings" panose="05000000000000000000" pitchFamily="2" charset="2"/>
              </a:rPr>
              <a:t>Positivenanteil</a:t>
            </a:r>
            <a:r>
              <a:rPr lang="de-DE" dirty="0">
                <a:sym typeface="Wingdings" panose="05000000000000000000" pitchFamily="2" charset="2"/>
              </a:rPr>
              <a:t> stabil, aber </a:t>
            </a:r>
            <a:r>
              <a:rPr lang="de-DE" dirty="0" err="1">
                <a:sym typeface="Wingdings" panose="05000000000000000000" pitchFamily="2" charset="2"/>
              </a:rPr>
              <a:t>evtuellen</a:t>
            </a:r>
            <a:r>
              <a:rPr lang="de-DE" dirty="0">
                <a:sym typeface="Wingdings" panose="05000000000000000000" pitchFamily="2" charset="2"/>
              </a:rPr>
              <a:t> Probenrückstau mitbedenken</a:t>
            </a:r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97AC61C9-5D6A-4C88-822A-5F24E2A6A31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4016" y="1415347"/>
            <a:ext cx="8675968" cy="3333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84442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 1"/>
          <p:cNvSpPr>
            <a:spLocks noGrp="1"/>
          </p:cNvSpPr>
          <p:nvPr>
            <p:ph type="title"/>
          </p:nvPr>
        </p:nvSpPr>
        <p:spPr>
          <a:xfrm>
            <a:off x="457200" y="-99392"/>
            <a:ext cx="8229600" cy="1143000"/>
          </a:xfrm>
        </p:spPr>
        <p:txBody>
          <a:bodyPr/>
          <a:lstStyle/>
          <a:p>
            <a:r>
              <a:rPr lang="de-DE" dirty="0"/>
              <a:t>Auslastung der Kapazitäten</a:t>
            </a: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3517B280-9F00-4035-B780-683E0512FFBC}"/>
              </a:ext>
            </a:extLst>
          </p:cNvPr>
          <p:cNvSpPr txBox="1"/>
          <p:nvPr/>
        </p:nvSpPr>
        <p:spPr>
          <a:xfrm>
            <a:off x="215516" y="5879013"/>
            <a:ext cx="87129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/>
              <a:t>Kapazitäten in </a:t>
            </a:r>
            <a:r>
              <a:rPr lang="de-DE" dirty="0"/>
              <a:t>Bundesländern mit höchsten Inzidenzen äußerst stark belastet</a:t>
            </a:r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B7EF8A56-8F6A-4E53-8EBA-8323E6D092C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19200"/>
            <a:ext cx="9144000" cy="441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19069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39C8046-4714-4C1F-A008-C8819D7AD7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/>
              <a:t>Positivenquote</a:t>
            </a:r>
            <a:r>
              <a:rPr lang="de-DE" dirty="0"/>
              <a:t> auf Laborebene</a:t>
            </a:r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FD406DA3-7F92-481A-A287-FC50F4A71244}"/>
              </a:ext>
            </a:extLst>
          </p:cNvPr>
          <p:cNvSpPr txBox="1"/>
          <p:nvPr/>
        </p:nvSpPr>
        <p:spPr>
          <a:xfrm>
            <a:off x="179512" y="6021288"/>
            <a:ext cx="89644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Plateau auf immer noch sehr hohem Niveau: 50% der Labore haben einen </a:t>
            </a:r>
            <a:r>
              <a:rPr lang="de-DE" dirty="0" err="1"/>
              <a:t>Positivenanteil</a:t>
            </a:r>
            <a:r>
              <a:rPr lang="de-DE" dirty="0"/>
              <a:t> von &gt; 20%, 75% liegen &gt; 10% </a:t>
            </a:r>
          </a:p>
        </p:txBody>
      </p:sp>
      <p:pic>
        <p:nvPicPr>
          <p:cNvPr id="6" name="Inhaltsplatzhalter 5">
            <a:extLst>
              <a:ext uri="{FF2B5EF4-FFF2-40B4-BE49-F238E27FC236}">
                <a16:creationId xmlns:a16="http://schemas.microsoft.com/office/drawing/2014/main" id="{4DB121F4-6134-469A-B834-83320D2FEC5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1417638"/>
            <a:ext cx="8229600" cy="4389120"/>
          </a:xfrm>
        </p:spPr>
      </p:pic>
    </p:spTree>
    <p:extLst>
      <p:ext uri="{BB962C8B-B14F-4D97-AF65-F5344CB8AC3E}">
        <p14:creationId xmlns:p14="http://schemas.microsoft.com/office/powerpoint/2010/main" val="26548616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5CD94FD-597F-45BD-83B0-4F3B1B1184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/>
              <a:t>Laborauslastung</a:t>
            </a:r>
            <a:br>
              <a:rPr lang="de-DE" dirty="0"/>
            </a:br>
            <a:r>
              <a:rPr lang="de-DE" sz="2200" dirty="0"/>
              <a:t>(nach Laborstandort)</a:t>
            </a:r>
            <a:endParaRPr lang="de-DE" dirty="0"/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6D3AFF59-17CD-4060-B21E-50E3D21252C5}"/>
              </a:ext>
            </a:extLst>
          </p:cNvPr>
          <p:cNvSpPr txBox="1"/>
          <p:nvPr/>
        </p:nvSpPr>
        <p:spPr>
          <a:xfrm>
            <a:off x="221698" y="6167045"/>
            <a:ext cx="870060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Auslastung in einigen Bundesländern &gt; 90%. </a:t>
            </a:r>
            <a:r>
              <a:rPr lang="de-DE" dirty="0">
                <a:sym typeface="Wingdings" panose="05000000000000000000" pitchFamily="2" charset="2"/>
              </a:rPr>
              <a:t> Gefahr verzögerter Ergebnisübermittlung</a:t>
            </a:r>
          </a:p>
          <a:p>
            <a:r>
              <a:rPr lang="de-DE" dirty="0">
                <a:sym typeface="Wingdings" panose="05000000000000000000" pitchFamily="2" charset="2"/>
              </a:rPr>
              <a:t>Allerdings nicht aus allen übermittelnden Laboren Angaben zur Testkapazität</a:t>
            </a:r>
            <a:endParaRPr lang="de-DE" dirty="0"/>
          </a:p>
        </p:txBody>
      </p:sp>
      <p:graphicFrame>
        <p:nvGraphicFramePr>
          <p:cNvPr id="3" name="Objekt 2">
            <a:extLst>
              <a:ext uri="{FF2B5EF4-FFF2-40B4-BE49-F238E27FC236}">
                <a16:creationId xmlns:a16="http://schemas.microsoft.com/office/drawing/2014/main" id="{E600A72B-AEAA-4435-B1BC-4646EDF2466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41336725"/>
              </p:ext>
            </p:extLst>
          </p:nvPr>
        </p:nvGraphicFramePr>
        <p:xfrm>
          <a:off x="1907703" y="1484784"/>
          <a:ext cx="5328592" cy="426287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8" name="Acrobat Document" r:id="rId3" imgW="6858000" imgH="5486280" progId="AcroExch.Document.2017">
                  <p:embed/>
                </p:oleObj>
              </mc:Choice>
              <mc:Fallback>
                <p:oleObj name="Acrobat Document" r:id="rId3" imgW="6858000" imgH="5486280" progId="AcroExch.Document.2017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907703" y="1484784"/>
                        <a:ext cx="5328592" cy="426287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415853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1">
            <a:extLst>
              <a:ext uri="{FF2B5EF4-FFF2-40B4-BE49-F238E27FC236}">
                <a16:creationId xmlns:a16="http://schemas.microsoft.com/office/drawing/2014/main" id="{3B00D67F-D0FE-4496-A9A9-66055F0725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de-DE" dirty="0" err="1"/>
              <a:t>Positivenanteil</a:t>
            </a:r>
            <a:br>
              <a:rPr lang="de-DE" dirty="0"/>
            </a:br>
            <a:r>
              <a:rPr lang="de-DE" sz="2200" dirty="0"/>
              <a:t>(nach Laborstandort)</a:t>
            </a:r>
            <a:endParaRPr lang="de-DE" dirty="0"/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97322CE3-3B4F-446D-9EA9-F3ACB501E4F1}"/>
              </a:ext>
            </a:extLst>
          </p:cNvPr>
          <p:cNvSpPr txBox="1"/>
          <p:nvPr/>
        </p:nvSpPr>
        <p:spPr>
          <a:xfrm>
            <a:off x="755576" y="6006703"/>
            <a:ext cx="77048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In einigen Bundesländern noch immer deutlicher Trend nach oben (Sachsen-Anhalt, Thüringen, Niedersachsen), in anderen leichte Plateaubildung</a:t>
            </a:r>
          </a:p>
        </p:txBody>
      </p:sp>
      <p:graphicFrame>
        <p:nvGraphicFramePr>
          <p:cNvPr id="2" name="Objekt 1">
            <a:extLst>
              <a:ext uri="{FF2B5EF4-FFF2-40B4-BE49-F238E27FC236}">
                <a16:creationId xmlns:a16="http://schemas.microsoft.com/office/drawing/2014/main" id="{F21E64CD-071C-4459-848C-5A717F6651E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70308902"/>
              </p:ext>
            </p:extLst>
          </p:nvPr>
        </p:nvGraphicFramePr>
        <p:xfrm>
          <a:off x="1763688" y="1536035"/>
          <a:ext cx="5671171" cy="4536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8" name="Acrobat Document" r:id="rId3" imgW="6858000" imgH="5486280" progId="AcroExch.Document.2017">
                  <p:embed/>
                </p:oleObj>
              </mc:Choice>
              <mc:Fallback>
                <p:oleObj name="Acrobat Document" r:id="rId3" imgW="6858000" imgH="5486280" progId="AcroExch.Document.2017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763688" y="1536035"/>
                        <a:ext cx="5671171" cy="45369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70683629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131</Words>
  <Application>Microsoft Office PowerPoint</Application>
  <PresentationFormat>Bildschirmpräsentation (4:3)</PresentationFormat>
  <Paragraphs>13</Paragraphs>
  <Slides>5</Slides>
  <Notes>1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10" baseType="lpstr">
      <vt:lpstr>Arial</vt:lpstr>
      <vt:lpstr>Calibri</vt:lpstr>
      <vt:lpstr>Wingdings</vt:lpstr>
      <vt:lpstr>Larissa</vt:lpstr>
      <vt:lpstr>Adobe Acrobat Document</vt:lpstr>
      <vt:lpstr>Testzahlen und Positivenanteil</vt:lpstr>
      <vt:lpstr>Auslastung der Kapazitäten</vt:lpstr>
      <vt:lpstr>Positivenquote auf Laborebene</vt:lpstr>
      <vt:lpstr>Laborauslastung (nach Laborstandort)</vt:lpstr>
      <vt:lpstr>Positivenanteil (nach Laborstandort)</vt:lpstr>
    </vt:vector>
  </TitlesOfParts>
  <Company>Robert Koch-Institut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Seifried, Janna</dc:creator>
  <cp:lastModifiedBy>Böttcher, Sindy</cp:lastModifiedBy>
  <cp:revision>234</cp:revision>
  <dcterms:created xsi:type="dcterms:W3CDTF">2020-11-18T09:03:03Z</dcterms:created>
  <dcterms:modified xsi:type="dcterms:W3CDTF">2021-12-07T22:47:15Z</dcterms:modified>
</cp:coreProperties>
</file>