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298" r:id="rId3"/>
    <p:sldId id="490" r:id="rId4"/>
    <p:sldId id="492" r:id="rId5"/>
    <p:sldId id="493" r:id="rId6"/>
    <p:sldId id="801" r:id="rId7"/>
    <p:sldId id="802" r:id="rId8"/>
    <p:sldId id="295" r:id="rId9"/>
    <p:sldId id="520" r:id="rId10"/>
    <p:sldId id="310" r:id="rId11"/>
    <p:sldId id="800" r:id="rId12"/>
    <p:sldId id="522" r:id="rId13"/>
    <p:sldId id="305" r:id="rId14"/>
    <p:sldId id="519" r:id="rId15"/>
    <p:sldId id="323" r:id="rId16"/>
    <p:sldId id="322" r:id="rId1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5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Berichte\KW47-2021\2021-11-29_sequencing_desh_report_KW46_SK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Fälle mit Exposition im Ausland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Anzahl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15 - 34</c:v>
                </c:pt>
                <c:pt idx="1">
                  <c:v>35 - 59</c:v>
                </c:pt>
                <c:pt idx="2">
                  <c:v>60 - 79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11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2-4D1A-993B-A07622E3C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1770328"/>
        <c:axId val="381771312"/>
      </c:barChart>
      <c:catAx>
        <c:axId val="381770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Altersgruppen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1771312"/>
        <c:crosses val="autoZero"/>
        <c:auto val="1"/>
        <c:lblAlgn val="ctr"/>
        <c:lblOffset val="100"/>
        <c:noMultiLvlLbl val="0"/>
      </c:catAx>
      <c:valAx>
        <c:axId val="38177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Fälle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1770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Anteil der Gesamtgenomsequenzierungen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Datenquellen!$L$1</c:f>
              <c:strCache>
                <c:ptCount val="1"/>
                <c:pt idx="0">
                  <c:v>Anzahl der COVID19-Fälle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val>
            <c:numRef>
              <c:f>Datenquellen!$L$2:$L$47</c:f>
              <c:numCache>
                <c:formatCode>#,##0</c:formatCode>
                <c:ptCount val="46"/>
                <c:pt idx="0">
                  <c:v>145470</c:v>
                </c:pt>
                <c:pt idx="1">
                  <c:v>118926</c:v>
                </c:pt>
                <c:pt idx="2">
                  <c:v>95541</c:v>
                </c:pt>
                <c:pt idx="3">
                  <c:v>78118</c:v>
                </c:pt>
                <c:pt idx="4">
                  <c:v>64571</c:v>
                </c:pt>
                <c:pt idx="5">
                  <c:v>50801</c:v>
                </c:pt>
                <c:pt idx="6">
                  <c:v>52404</c:v>
                </c:pt>
                <c:pt idx="7">
                  <c:v>56361</c:v>
                </c:pt>
                <c:pt idx="8">
                  <c:v>58372</c:v>
                </c:pt>
                <c:pt idx="9">
                  <c:v>71308</c:v>
                </c:pt>
                <c:pt idx="10">
                  <c:v>92598</c:v>
                </c:pt>
                <c:pt idx="11">
                  <c:v>116271</c:v>
                </c:pt>
                <c:pt idx="12">
                  <c:v>110102</c:v>
                </c:pt>
                <c:pt idx="13">
                  <c:v>118258</c:v>
                </c:pt>
                <c:pt idx="14">
                  <c:v>142032</c:v>
                </c:pt>
                <c:pt idx="15">
                  <c:v>144768</c:v>
                </c:pt>
                <c:pt idx="16">
                  <c:v>124851</c:v>
                </c:pt>
                <c:pt idx="17">
                  <c:v>101013</c:v>
                </c:pt>
                <c:pt idx="18">
                  <c:v>70862</c:v>
                </c:pt>
                <c:pt idx="19">
                  <c:v>52745</c:v>
                </c:pt>
                <c:pt idx="20">
                  <c:v>29898</c:v>
                </c:pt>
                <c:pt idx="21">
                  <c:v>20713</c:v>
                </c:pt>
                <c:pt idx="22">
                  <c:v>14035</c:v>
                </c:pt>
                <c:pt idx="23">
                  <c:v>7254</c:v>
                </c:pt>
                <c:pt idx="24">
                  <c:v>4809</c:v>
                </c:pt>
                <c:pt idx="25">
                  <c:v>4344</c:v>
                </c:pt>
                <c:pt idx="26">
                  <c:v>5562</c:v>
                </c:pt>
                <c:pt idx="27">
                  <c:v>9070</c:v>
                </c:pt>
                <c:pt idx="28">
                  <c:v>12577</c:v>
                </c:pt>
                <c:pt idx="29">
                  <c:v>15436</c:v>
                </c:pt>
                <c:pt idx="30">
                  <c:v>22956</c:v>
                </c:pt>
                <c:pt idx="31">
                  <c:v>30082</c:v>
                </c:pt>
                <c:pt idx="32">
                  <c:v>45326</c:v>
                </c:pt>
                <c:pt idx="33" formatCode="General">
                  <c:v>66327</c:v>
                </c:pt>
                <c:pt idx="34" formatCode="General">
                  <c:v>74676</c:v>
                </c:pt>
                <c:pt idx="35" formatCode="General">
                  <c:v>71650</c:v>
                </c:pt>
                <c:pt idx="36" formatCode="General">
                  <c:v>61437</c:v>
                </c:pt>
                <c:pt idx="37" formatCode="General">
                  <c:v>53594</c:v>
                </c:pt>
                <c:pt idx="38" formatCode="General">
                  <c:v>56451</c:v>
                </c:pt>
                <c:pt idx="39" formatCode="General">
                  <c:v>57926</c:v>
                </c:pt>
                <c:pt idx="40" formatCode="General">
                  <c:v>65226</c:v>
                </c:pt>
                <c:pt idx="41" formatCode="General">
                  <c:v>97382</c:v>
                </c:pt>
                <c:pt idx="42" formatCode="General">
                  <c:v>136782</c:v>
                </c:pt>
                <c:pt idx="43" formatCode="General">
                  <c:v>177524</c:v>
                </c:pt>
                <c:pt idx="44" formatCode="General">
                  <c:v>270855</c:v>
                </c:pt>
                <c:pt idx="45" formatCode="General">
                  <c:v>350451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21-4F6C-AD75-3EC8E2CB53FE}"/>
            </c:ext>
          </c:extLst>
        </c:ser>
        <c:ser>
          <c:idx val="3"/>
          <c:order val="3"/>
          <c:tx>
            <c:strRef>
              <c:f>Datenquellen!$K$1</c:f>
              <c:strCache>
                <c:ptCount val="1"/>
                <c:pt idx="0">
                  <c:v>Anzahl Genomsequenzen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val>
            <c:numRef>
              <c:f>Datenquellen!$K$2:$K$47</c:f>
              <c:numCache>
                <c:formatCode>General</c:formatCode>
                <c:ptCount val="46"/>
                <c:pt idx="0">
                  <c:v>644</c:v>
                </c:pt>
                <c:pt idx="1">
                  <c:v>1328</c:v>
                </c:pt>
                <c:pt idx="2">
                  <c:v>2652</c:v>
                </c:pt>
                <c:pt idx="3">
                  <c:v>3952</c:v>
                </c:pt>
                <c:pt idx="4">
                  <c:v>5260</c:v>
                </c:pt>
                <c:pt idx="5">
                  <c:v>6461</c:v>
                </c:pt>
                <c:pt idx="6">
                  <c:v>7467</c:v>
                </c:pt>
                <c:pt idx="7">
                  <c:v>7792</c:v>
                </c:pt>
                <c:pt idx="8">
                  <c:v>8704</c:v>
                </c:pt>
                <c:pt idx="9">
                  <c:v>10114</c:v>
                </c:pt>
                <c:pt idx="10">
                  <c:v>11561</c:v>
                </c:pt>
                <c:pt idx="11">
                  <c:v>11797</c:v>
                </c:pt>
                <c:pt idx="12">
                  <c:v>12331</c:v>
                </c:pt>
                <c:pt idx="13">
                  <c:v>12304</c:v>
                </c:pt>
                <c:pt idx="14">
                  <c:v>16369</c:v>
                </c:pt>
                <c:pt idx="15">
                  <c:v>15860</c:v>
                </c:pt>
                <c:pt idx="16">
                  <c:v>14445</c:v>
                </c:pt>
                <c:pt idx="17">
                  <c:v>13430</c:v>
                </c:pt>
                <c:pt idx="18">
                  <c:v>9875</c:v>
                </c:pt>
                <c:pt idx="19">
                  <c:v>8848</c:v>
                </c:pt>
                <c:pt idx="20">
                  <c:v>6461</c:v>
                </c:pt>
                <c:pt idx="21">
                  <c:v>4999</c:v>
                </c:pt>
                <c:pt idx="22">
                  <c:v>3628</c:v>
                </c:pt>
                <c:pt idx="23">
                  <c:v>2271</c:v>
                </c:pt>
                <c:pt idx="24">
                  <c:v>1689</c:v>
                </c:pt>
                <c:pt idx="25">
                  <c:v>1846</c:v>
                </c:pt>
                <c:pt idx="26">
                  <c:v>2080</c:v>
                </c:pt>
                <c:pt idx="27">
                  <c:v>2832</c:v>
                </c:pt>
                <c:pt idx="28">
                  <c:v>4287</c:v>
                </c:pt>
                <c:pt idx="29">
                  <c:v>4417</c:v>
                </c:pt>
                <c:pt idx="30">
                  <c:v>5244</c:v>
                </c:pt>
                <c:pt idx="31">
                  <c:v>7776</c:v>
                </c:pt>
                <c:pt idx="32">
                  <c:v>10254</c:v>
                </c:pt>
                <c:pt idx="33">
                  <c:v>12943</c:v>
                </c:pt>
                <c:pt idx="34">
                  <c:v>13291</c:v>
                </c:pt>
                <c:pt idx="35">
                  <c:v>14040</c:v>
                </c:pt>
                <c:pt idx="36">
                  <c:v>12102</c:v>
                </c:pt>
                <c:pt idx="37">
                  <c:v>11248</c:v>
                </c:pt>
                <c:pt idx="38">
                  <c:v>9790</c:v>
                </c:pt>
                <c:pt idx="39">
                  <c:v>9096</c:v>
                </c:pt>
                <c:pt idx="40">
                  <c:v>7890</c:v>
                </c:pt>
                <c:pt idx="41">
                  <c:v>10679</c:v>
                </c:pt>
                <c:pt idx="42">
                  <c:v>10666</c:v>
                </c:pt>
                <c:pt idx="43">
                  <c:v>10057</c:v>
                </c:pt>
                <c:pt idx="44">
                  <c:v>9593</c:v>
                </c:pt>
                <c:pt idx="45">
                  <c:v>7851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21-4F6C-AD75-3EC8E2CB5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423480"/>
        <c:axId val="376422496"/>
      </c:barChart>
      <c:lineChart>
        <c:grouping val="standard"/>
        <c:varyColors val="0"/>
        <c:ser>
          <c:idx val="1"/>
          <c:order val="1"/>
          <c:tx>
            <c:strRef>
              <c:f>Datenquellen!$M$1</c:f>
              <c:strCache>
                <c:ptCount val="1"/>
                <c:pt idx="0">
                  <c:v>Anteil Global (alle DESH Seq.)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Datenquellen!$M$2:$M$47</c:f>
              <c:numCache>
                <c:formatCode>0.0%</c:formatCode>
                <c:ptCount val="46"/>
                <c:pt idx="0">
                  <c:v>4.4270296281020138E-3</c:v>
                </c:pt>
                <c:pt idx="1">
                  <c:v>1.1166607806535157E-2</c:v>
                </c:pt>
                <c:pt idx="2">
                  <c:v>2.7757716582409647E-2</c:v>
                </c:pt>
                <c:pt idx="3">
                  <c:v>5.0590132875905684E-2</c:v>
                </c:pt>
                <c:pt idx="4">
                  <c:v>8.1460717659630491E-2</c:v>
                </c:pt>
                <c:pt idx="5">
                  <c:v>0.12718253577685479</c:v>
                </c:pt>
                <c:pt idx="6">
                  <c:v>0.14248912296771238</c:v>
                </c:pt>
                <c:pt idx="7">
                  <c:v>0.13825162789872431</c:v>
                </c:pt>
                <c:pt idx="8">
                  <c:v>0.14911258822723222</c:v>
                </c:pt>
                <c:pt idx="9">
                  <c:v>0.14183541818589779</c:v>
                </c:pt>
                <c:pt idx="10">
                  <c:v>0.12485150867189355</c:v>
                </c:pt>
                <c:pt idx="11">
                  <c:v>0.10146124141015386</c:v>
                </c:pt>
                <c:pt idx="12">
                  <c:v>0.11199614902544913</c:v>
                </c:pt>
                <c:pt idx="13">
                  <c:v>0.10404370106039337</c:v>
                </c:pt>
                <c:pt idx="14">
                  <c:v>0.11524867635462431</c:v>
                </c:pt>
                <c:pt idx="15">
                  <c:v>0.10955459770114942</c:v>
                </c:pt>
                <c:pt idx="16">
                  <c:v>0.1156979119109979</c:v>
                </c:pt>
                <c:pt idx="17">
                  <c:v>0.13295318424361222</c:v>
                </c:pt>
                <c:pt idx="18">
                  <c:v>0.1393553667692134</c:v>
                </c:pt>
                <c:pt idx="19">
                  <c:v>0.16775049767750497</c:v>
                </c:pt>
                <c:pt idx="20">
                  <c:v>0.21610141146564987</c:v>
                </c:pt>
                <c:pt idx="21">
                  <c:v>0.24134601458021532</c:v>
                </c:pt>
                <c:pt idx="22">
                  <c:v>0.25849661560384751</c:v>
                </c:pt>
                <c:pt idx="23">
                  <c:v>0.31306865177832921</c:v>
                </c:pt>
                <c:pt idx="24">
                  <c:v>0.35121646912039928</c:v>
                </c:pt>
                <c:pt idx="25">
                  <c:v>0.42495395948434622</c:v>
                </c:pt>
                <c:pt idx="26">
                  <c:v>0.37396619920891766</c:v>
                </c:pt>
                <c:pt idx="27">
                  <c:v>0.31223814773980152</c:v>
                </c:pt>
                <c:pt idx="28">
                  <c:v>0.34086030054862049</c:v>
                </c:pt>
                <c:pt idx="29">
                  <c:v>0.28614926146670122</c:v>
                </c:pt>
                <c:pt idx="30">
                  <c:v>0.22843700993204391</c:v>
                </c:pt>
                <c:pt idx="31">
                  <c:v>0.25849345123329565</c:v>
                </c:pt>
                <c:pt idx="32">
                  <c:v>0.22622777213961082</c:v>
                </c:pt>
                <c:pt idx="33">
                  <c:v>0.19513923439926426</c:v>
                </c:pt>
                <c:pt idx="34">
                  <c:v>0.1779822165086507</c:v>
                </c:pt>
                <c:pt idx="35">
                  <c:v>0.19595254710397766</c:v>
                </c:pt>
                <c:pt idx="36">
                  <c:v>0.19698227452512329</c:v>
                </c:pt>
                <c:pt idx="37">
                  <c:v>0.20987423965369259</c:v>
                </c:pt>
                <c:pt idx="38">
                  <c:v>0.17342474004003472</c:v>
                </c:pt>
                <c:pt idx="39">
                  <c:v>0.15702793218934502</c:v>
                </c:pt>
                <c:pt idx="40">
                  <c:v>0.12096403274767731</c:v>
                </c:pt>
                <c:pt idx="41">
                  <c:v>0.10966092296317595</c:v>
                </c:pt>
                <c:pt idx="42">
                  <c:v>7.7978096533169575E-2</c:v>
                </c:pt>
                <c:pt idx="43">
                  <c:v>5.665149500912553E-2</c:v>
                </c:pt>
                <c:pt idx="44">
                  <c:v>3.5417474294364142E-2</c:v>
                </c:pt>
                <c:pt idx="45">
                  <c:v>2.240256127104788E-2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21-4F6C-AD75-3EC8E2CB53FE}"/>
            </c:ext>
          </c:extLst>
        </c:ser>
        <c:ser>
          <c:idx val="2"/>
          <c:order val="2"/>
          <c:tx>
            <c:strRef>
              <c:f>Datenquellen!$N$1</c:f>
              <c:strCache>
                <c:ptCount val="1"/>
                <c:pt idx="0">
                  <c:v>Anteil der Stichprobe (zufällig ausgewählte Proben)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Datenquellen!$N$2:$N$47</c:f>
              <c:numCache>
                <c:formatCode>0.0%</c:formatCode>
                <c:ptCount val="46"/>
                <c:pt idx="0">
                  <c:v>1.2923626864645632E-3</c:v>
                </c:pt>
                <c:pt idx="1">
                  <c:v>4.7676706523384288E-3</c:v>
                </c:pt>
                <c:pt idx="2">
                  <c:v>1.780387477627406E-2</c:v>
                </c:pt>
                <c:pt idx="3">
                  <c:v>3.4038249827184515E-2</c:v>
                </c:pt>
                <c:pt idx="4">
                  <c:v>4.7637484319586192E-2</c:v>
                </c:pt>
                <c:pt idx="5">
                  <c:v>6.6376646129013214E-2</c:v>
                </c:pt>
                <c:pt idx="6">
                  <c:v>6.9269521410579349E-2</c:v>
                </c:pt>
                <c:pt idx="7">
                  <c:v>7.5424495661893867E-2</c:v>
                </c:pt>
                <c:pt idx="8">
                  <c:v>6.3318029192078393E-2</c:v>
                </c:pt>
                <c:pt idx="9">
                  <c:v>5.359847422449094E-2</c:v>
                </c:pt>
                <c:pt idx="10">
                  <c:v>4.4039828074040478E-2</c:v>
                </c:pt>
                <c:pt idx="11">
                  <c:v>3.1142761307634749E-2</c:v>
                </c:pt>
                <c:pt idx="12">
                  <c:v>3.4095656754645695E-2</c:v>
                </c:pt>
                <c:pt idx="13">
                  <c:v>3.357912361108762E-2</c:v>
                </c:pt>
                <c:pt idx="14">
                  <c:v>3.140841500506928E-2</c:v>
                </c:pt>
                <c:pt idx="15">
                  <c:v>3.326011273209549E-2</c:v>
                </c:pt>
                <c:pt idx="16">
                  <c:v>3.1189177499579498E-2</c:v>
                </c:pt>
                <c:pt idx="17">
                  <c:v>4.8360112064783738E-2</c:v>
                </c:pt>
                <c:pt idx="18">
                  <c:v>5.5629251220682456E-2</c:v>
                </c:pt>
                <c:pt idx="19">
                  <c:v>7.5874490473030617E-2</c:v>
                </c:pt>
                <c:pt idx="20">
                  <c:v>9.6494748812629608E-2</c:v>
                </c:pt>
                <c:pt idx="21">
                  <c:v>0.11079998068845652</c:v>
                </c:pt>
                <c:pt idx="22">
                  <c:v>0.11813323833273957</c:v>
                </c:pt>
                <c:pt idx="23">
                  <c:v>0.14460987041632203</c:v>
                </c:pt>
                <c:pt idx="24">
                  <c:v>0.16365148679559161</c:v>
                </c:pt>
                <c:pt idx="25">
                  <c:v>0.2046500920810313</c:v>
                </c:pt>
                <c:pt idx="26">
                  <c:v>0.16163250629270046</c:v>
                </c:pt>
                <c:pt idx="27">
                  <c:v>0.12513781697905182</c:v>
                </c:pt>
                <c:pt idx="28">
                  <c:v>0.15512443348970342</c:v>
                </c:pt>
                <c:pt idx="29">
                  <c:v>0.10572687224669604</c:v>
                </c:pt>
                <c:pt idx="30">
                  <c:v>9.0433873497124936E-2</c:v>
                </c:pt>
                <c:pt idx="31">
                  <c:v>9.0186822684661924E-2</c:v>
                </c:pt>
                <c:pt idx="32">
                  <c:v>8.4190089573313337E-2</c:v>
                </c:pt>
                <c:pt idx="33">
                  <c:v>6.7604444645468664E-2</c:v>
                </c:pt>
                <c:pt idx="34">
                  <c:v>5.9108682843216027E-2</c:v>
                </c:pt>
                <c:pt idx="35">
                  <c:v>6.4884856943475233E-2</c:v>
                </c:pt>
                <c:pt idx="36">
                  <c:v>6.8769633933948596E-2</c:v>
                </c:pt>
                <c:pt idx="37">
                  <c:v>7.349703324999067E-2</c:v>
                </c:pt>
                <c:pt idx="38">
                  <c:v>6.7687020601937958E-2</c:v>
                </c:pt>
                <c:pt idx="39">
                  <c:v>7.1038911714946654E-2</c:v>
                </c:pt>
                <c:pt idx="40">
                  <c:v>3.9815411032410389E-2</c:v>
                </c:pt>
                <c:pt idx="41">
                  <c:v>3.6680289991990307E-2</c:v>
                </c:pt>
                <c:pt idx="42">
                  <c:v>2.658975596204179E-2</c:v>
                </c:pt>
                <c:pt idx="43">
                  <c:v>2.0273315157387169E-2</c:v>
                </c:pt>
                <c:pt idx="44">
                  <c:v>1.5078178361115727E-2</c:v>
                </c:pt>
                <c:pt idx="45">
                  <c:v>8.2807582229755365E-3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21-4F6C-AD75-3EC8E2CB5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18520"/>
        <c:axId val="689918848"/>
      </c:lineChart>
      <c:catAx>
        <c:axId val="68991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 in 2021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848"/>
        <c:crosses val="autoZero"/>
        <c:auto val="1"/>
        <c:lblAlgn val="ctr"/>
        <c:lblOffset val="100"/>
        <c:noMultiLvlLbl val="0"/>
      </c:catAx>
      <c:valAx>
        <c:axId val="68991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Anteil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520"/>
        <c:crosses val="autoZero"/>
        <c:crossBetween val="between"/>
      </c:valAx>
      <c:valAx>
        <c:axId val="37642249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6423480"/>
        <c:crosses val="max"/>
        <c:crossBetween val="between"/>
      </c:valAx>
      <c:catAx>
        <c:axId val="376423480"/>
        <c:scaling>
          <c:orientation val="minMax"/>
        </c:scaling>
        <c:delete val="1"/>
        <c:axPos val="b"/>
        <c:majorTickMark val="out"/>
        <c:minorTickMark val="none"/>
        <c:tickLblPos val="nextTo"/>
        <c:crossAx val="376422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0.87972</cdr:x>
      <cdr:y>0.1716</cdr:y>
    </cdr:from>
    <cdr:to>
      <cdr:x>0.91597</cdr:x>
      <cdr:y>0.69115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78FA3892-1BD5-461D-8829-CA86AC91027C}"/>
            </a:ext>
          </a:extLst>
        </cdr:cNvPr>
        <cdr:cNvSpPr/>
      </cdr:nvSpPr>
      <cdr:spPr>
        <a:xfrm xmlns:a="http://schemas.openxmlformats.org/drawingml/2006/main">
          <a:off x="6125317" y="469099"/>
          <a:ext cx="252401" cy="14202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4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de-DE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Press </a:t>
            </a:r>
            <a:r>
              <a:rPr lang="de-DE" b="1" dirty="0" err="1"/>
              <a:t>conference</a:t>
            </a:r>
            <a:r>
              <a:rPr lang="de-DE" b="1" dirty="0"/>
              <a:t> South African </a:t>
            </a:r>
            <a:r>
              <a:rPr lang="de-DE" b="1" dirty="0" err="1"/>
              <a:t>MoH</a:t>
            </a:r>
            <a:r>
              <a:rPr lang="de-DE" b="1" dirty="0"/>
              <a:t> 25.11.2021: https://www.youtube.com/watch?v=Vh4XMueP1zQ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ECDC Round Table Report 25.11.2021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Karte Positivanteil https://www.nicd.ac.za/diseases-a-z-index/disease-index-covid-19/surveillance-reports/weekly-testing-summary/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598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306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58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08.12.2021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08.12.2021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08.12.2021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ri.org/wp-content/uploads/2021/12/MEDRXIV-2021-267417v1-Sigal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rive.google.com/file/d/1CuxmNYj5cpIuxWXhjjVmuDqntxXwlfXQ/view" TargetMode="Externa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</a:t>
            </a:r>
            <a:br>
              <a:rPr lang="de-DE" dirty="0"/>
            </a:br>
            <a:r>
              <a:rPr lang="de-DE" dirty="0"/>
              <a:t>Berlin, 08.12.2021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74637"/>
            <a:ext cx="1860421" cy="273844"/>
          </a:xfrm>
        </p:spPr>
        <p:txBody>
          <a:bodyPr/>
          <a:lstStyle/>
          <a:p>
            <a:r>
              <a:rPr lang="de-DE"/>
              <a:t>08.12.2021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774637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Varianten unter Beobachtung</a:t>
            </a: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F9AD1420-7990-46C3-B7DE-DBF153CA2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119470"/>
              </p:ext>
            </p:extLst>
          </p:nvPr>
        </p:nvGraphicFramePr>
        <p:xfrm>
          <a:off x="165993" y="2017788"/>
          <a:ext cx="4111418" cy="1837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934">
                  <a:extLst>
                    <a:ext uri="{9D8B030D-6E8A-4147-A177-3AD203B41FA5}">
                      <a16:colId xmlns:a16="http://schemas.microsoft.com/office/drawing/2014/main" val="1209752020"/>
                    </a:ext>
                  </a:extLst>
                </a:gridCol>
                <a:gridCol w="611914">
                  <a:extLst>
                    <a:ext uri="{9D8B030D-6E8A-4147-A177-3AD203B41FA5}">
                      <a16:colId xmlns:a16="http://schemas.microsoft.com/office/drawing/2014/main" val="3791308185"/>
                    </a:ext>
                  </a:extLst>
                </a:gridCol>
                <a:gridCol w="611914">
                  <a:extLst>
                    <a:ext uri="{9D8B030D-6E8A-4147-A177-3AD203B41FA5}">
                      <a16:colId xmlns:a16="http://schemas.microsoft.com/office/drawing/2014/main" val="1597711670"/>
                    </a:ext>
                  </a:extLst>
                </a:gridCol>
                <a:gridCol w="611914">
                  <a:extLst>
                    <a:ext uri="{9D8B030D-6E8A-4147-A177-3AD203B41FA5}">
                      <a16:colId xmlns:a16="http://schemas.microsoft.com/office/drawing/2014/main" val="127723187"/>
                    </a:ext>
                  </a:extLst>
                </a:gridCol>
                <a:gridCol w="611914">
                  <a:extLst>
                    <a:ext uri="{9D8B030D-6E8A-4147-A177-3AD203B41FA5}">
                      <a16:colId xmlns:a16="http://schemas.microsoft.com/office/drawing/2014/main" val="3322000037"/>
                    </a:ext>
                  </a:extLst>
                </a:gridCol>
                <a:gridCol w="611914">
                  <a:extLst>
                    <a:ext uri="{9D8B030D-6E8A-4147-A177-3AD203B41FA5}">
                      <a16:colId xmlns:a16="http://schemas.microsoft.com/office/drawing/2014/main" val="293569900"/>
                    </a:ext>
                  </a:extLst>
                </a:gridCol>
                <a:gridCol w="611914">
                  <a:extLst>
                    <a:ext uri="{9D8B030D-6E8A-4147-A177-3AD203B41FA5}">
                      <a16:colId xmlns:a16="http://schemas.microsoft.com/office/drawing/2014/main" val="2117359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variant </a:t>
                      </a:r>
                      <a:r>
                        <a:rPr lang="de-DE" sz="11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</a:t>
                      </a: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1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</a:t>
                      </a: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22169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 2021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Delta w.</a:t>
                      </a:r>
                      <a:b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Y145H, A222V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Delta w.</a:t>
                      </a:r>
                      <a:b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Y145H, A222V</a:t>
                      </a:r>
                      <a:endParaRPr lang="de-DE" sz="1100" i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AY33 w. E484K</a:t>
                      </a:r>
                      <a:b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de-DE" sz="1100" i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AY.33 w. E484K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Delta w.</a:t>
                      </a:r>
                      <a:b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N501Y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Delta w.</a:t>
                      </a:r>
                      <a:b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N501Y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191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Anteil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Anteil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Anteil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290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6428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9788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9722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3578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1441516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42625D6D-B398-4BBA-A72E-57B5326454C1}"/>
              </a:ext>
            </a:extLst>
          </p:cNvPr>
          <p:cNvSpPr txBox="1"/>
          <p:nvPr/>
        </p:nvSpPr>
        <p:spPr>
          <a:xfrm>
            <a:off x="457200" y="1138444"/>
            <a:ext cx="380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IMS-</a:t>
            </a:r>
            <a:r>
              <a:rPr lang="de-DE" dirty="0" err="1"/>
              <a:t>Genomseq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(alle Datensätze, </a:t>
            </a:r>
            <a:r>
              <a:rPr lang="de-DE" dirty="0" err="1"/>
              <a:t>latest</a:t>
            </a:r>
            <a:r>
              <a:rPr lang="de-DE" dirty="0"/>
              <a:t> </a:t>
            </a:r>
            <a:r>
              <a:rPr lang="de-DE" dirty="0" err="1"/>
              <a:t>pango</a:t>
            </a:r>
            <a:r>
              <a:rPr lang="de-DE" dirty="0"/>
              <a:t>. </a:t>
            </a:r>
            <a:r>
              <a:rPr lang="de-DE" dirty="0" err="1"/>
              <a:t>version</a:t>
            </a:r>
            <a:r>
              <a:rPr lang="de-DE" dirty="0"/>
              <a:t>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59676D8-B3BA-487E-9096-AAEC88172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301" y="542591"/>
            <a:ext cx="2843561" cy="451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84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380040" y="298193"/>
            <a:ext cx="6069444" cy="276999"/>
          </a:xfrm>
        </p:spPr>
        <p:txBody>
          <a:bodyPr/>
          <a:lstStyle/>
          <a:p>
            <a:r>
              <a:rPr lang="de-DE" sz="1800" dirty="0"/>
              <a:t>VOC Omikron (B.1.1.529)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5E5D9B3-5943-41A3-862C-8D6F0BAA3A72}"/>
              </a:ext>
            </a:extLst>
          </p:cNvPr>
          <p:cNvSpPr txBox="1"/>
          <p:nvPr/>
        </p:nvSpPr>
        <p:spPr>
          <a:xfrm>
            <a:off x="1595337" y="362598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350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DC22BFA7-AF70-4AD4-B0D0-6BC8C81E7FE9}"/>
              </a:ext>
            </a:extLst>
          </p:cNvPr>
          <p:cNvSpPr txBox="1">
            <a:spLocks/>
          </p:cNvSpPr>
          <p:nvPr/>
        </p:nvSpPr>
        <p:spPr>
          <a:xfrm>
            <a:off x="380040" y="718567"/>
            <a:ext cx="6645824" cy="341333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500" dirty="0"/>
              <a:t>Nachweise in 18 Ländern, davon 12 in Europa (Stand 30.11.)</a:t>
            </a:r>
          </a:p>
          <a:p>
            <a:r>
              <a:rPr lang="de-DE" sz="1500" dirty="0"/>
              <a:t>&gt; 150 bestätigte Fälle, ca. 1000 Verdachtsfälle (Stand 30.11.)</a:t>
            </a:r>
          </a:p>
          <a:p>
            <a:r>
              <a:rPr lang="de-DE" sz="1500" dirty="0"/>
              <a:t>Diverse Spikeprotein Veränderungen</a:t>
            </a:r>
            <a:r>
              <a:rPr lang="en-US" sz="1500" dirty="0"/>
              <a:t>:</a:t>
            </a:r>
            <a:r>
              <a:rPr lang="pt-BR" sz="1500" dirty="0"/>
              <a:t>PCR Auffälligkeit: S-Gen Verlust (n=77), ermöglicht PCR screening</a:t>
            </a:r>
          </a:p>
          <a:p>
            <a:r>
              <a:rPr lang="de-DE" sz="1500" dirty="0"/>
              <a:t>Epidemiologische Informationen</a:t>
            </a:r>
          </a:p>
          <a:p>
            <a:pPr lvl="1"/>
            <a:r>
              <a:rPr lang="de-DE" sz="1300" dirty="0"/>
              <a:t>Starker Fallzahlanstieg in </a:t>
            </a:r>
            <a:r>
              <a:rPr lang="de-DE" sz="1300" dirty="0" err="1"/>
              <a:t>Tschwane</a:t>
            </a:r>
            <a:r>
              <a:rPr lang="de-DE" sz="1300" dirty="0"/>
              <a:t>, Provinz </a:t>
            </a:r>
            <a:r>
              <a:rPr lang="de-DE" sz="1300" dirty="0" err="1"/>
              <a:t>Gauteng</a:t>
            </a:r>
            <a:r>
              <a:rPr lang="de-DE" sz="1300" dirty="0"/>
              <a:t>, Südafrika R=1,94</a:t>
            </a:r>
          </a:p>
          <a:p>
            <a:pPr lvl="1"/>
            <a:r>
              <a:rPr lang="de-DE" sz="1300" dirty="0"/>
              <a:t>Vorläufige Daten aus SA zeigen erhöhte Reinfektionsrate, ob Omikron die Ursache und/oder es sich um einen echten Anstieg handelt, ist unklar.</a:t>
            </a:r>
          </a:p>
          <a:p>
            <a:pPr lvl="1"/>
            <a:r>
              <a:rPr lang="pt-BR" sz="1300" dirty="0"/>
              <a:t>Bislang keine Info zu Veränderung von Transmissionsfähigkeit, Krankheitsschwere, Immunevasion, Reinfektionsfähigkeit etc. vorhanden.</a:t>
            </a:r>
          </a:p>
          <a:p>
            <a:pPr lvl="1"/>
            <a:r>
              <a:rPr lang="pt-BR" sz="1300" dirty="0"/>
              <a:t>In Europa erste Verdachtsfälle ohne Reiseanamnese (UK, D)</a:t>
            </a:r>
          </a:p>
          <a:p>
            <a:pPr lvl="1"/>
            <a:r>
              <a:rPr lang="pt-BR" sz="1300" dirty="0"/>
              <a:t>Großteilig asymptomatisch bis mild-symptomatische Fälle </a:t>
            </a:r>
          </a:p>
          <a:p>
            <a:pPr lvl="1"/>
            <a:r>
              <a:rPr lang="pt-BR" sz="1300" dirty="0"/>
              <a:t>in SA leichter Anstieg der Hospitaliserungen</a:t>
            </a:r>
          </a:p>
          <a:p>
            <a:r>
              <a:rPr lang="pt-BR" sz="1500" dirty="0"/>
              <a:t>International: viele travel bans/entry restrictions</a:t>
            </a:r>
          </a:p>
          <a:p>
            <a:pPr lvl="1"/>
            <a:endParaRPr lang="pt-BR" sz="1300" dirty="0"/>
          </a:p>
          <a:p>
            <a:pPr lvl="1"/>
            <a:endParaRPr lang="de-DE" sz="1300" dirty="0"/>
          </a:p>
          <a:p>
            <a:endParaRPr lang="de-DE" sz="15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EDB5C32-5C75-4A12-9189-807F6C3CE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882" y="3677237"/>
            <a:ext cx="2467627" cy="1495391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95900F-764B-46DB-A944-8FDABB789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08.12.2021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FC9E55-9D0D-43CF-A849-A4B2B461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669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525704" y="130083"/>
            <a:ext cx="8092592" cy="323165"/>
          </a:xfrm>
        </p:spPr>
        <p:txBody>
          <a:bodyPr/>
          <a:lstStyle/>
          <a:p>
            <a:r>
              <a:rPr lang="de-DE" sz="2800" dirty="0"/>
              <a:t>Omikron (B.1.1.529) in Deutschland</a:t>
            </a:r>
          </a:p>
        </p:txBody>
      </p:sp>
      <p:sp>
        <p:nvSpPr>
          <p:cNvPr id="33" name="Datumsplatzhalter 1">
            <a:extLst>
              <a:ext uri="{FF2B5EF4-FFF2-40B4-BE49-F238E27FC236}">
                <a16:creationId xmlns:a16="http://schemas.microsoft.com/office/drawing/2014/main" id="{028599ED-7974-5F47-9443-C2557794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24413"/>
            <a:ext cx="1860421" cy="273844"/>
          </a:xfrm>
        </p:spPr>
        <p:txBody>
          <a:bodyPr/>
          <a:lstStyle/>
          <a:p>
            <a:r>
              <a:rPr lang="de-DE"/>
              <a:t>08.12.2021</a:t>
            </a:r>
            <a:endParaRPr lang="de-DE" dirty="0"/>
          </a:p>
        </p:txBody>
      </p:sp>
      <p:sp>
        <p:nvSpPr>
          <p:cNvPr id="34" name="Foliennummernplatzhalter 3">
            <a:extLst>
              <a:ext uri="{FF2B5EF4-FFF2-40B4-BE49-F238E27FC236}">
                <a16:creationId xmlns:a16="http://schemas.microsoft.com/office/drawing/2014/main" id="{56DD5060-FB69-AF43-9C36-AA34BA45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824413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D6602AE-8795-4C68-B592-BE29FF8DF37A}"/>
              </a:ext>
            </a:extLst>
          </p:cNvPr>
          <p:cNvSpPr txBox="1"/>
          <p:nvPr/>
        </p:nvSpPr>
        <p:spPr>
          <a:xfrm>
            <a:off x="444668" y="929784"/>
            <a:ext cx="47424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Fälle (Stand 30.11.)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4 Fälle mittels NGS bestätigt (3x BY, 1x HE)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3 Fälle aus BY</a:t>
            </a:r>
          </a:p>
          <a:p>
            <a:pPr marL="742950" lvl="1" indent="-285750">
              <a:buFontTx/>
              <a:buChar char="-"/>
            </a:pPr>
            <a:r>
              <a:rPr lang="de-DE" sz="1400" dirty="0"/>
              <a:t>Reiserückkehrer Südafrika</a:t>
            </a:r>
          </a:p>
          <a:p>
            <a:pPr marL="742950" lvl="1" indent="-285750">
              <a:buFontTx/>
              <a:buChar char="-"/>
            </a:pPr>
            <a:r>
              <a:rPr lang="de-DE" sz="1400" dirty="0"/>
              <a:t>Milde Symptome, keine Hospitalisiert</a:t>
            </a:r>
          </a:p>
          <a:p>
            <a:pPr marL="742950" lvl="1" indent="-285750">
              <a:buFontTx/>
              <a:buChar char="-"/>
            </a:pPr>
            <a:r>
              <a:rPr lang="de-DE" sz="1400" dirty="0"/>
              <a:t>vollständiger* Impfschutz</a:t>
            </a:r>
          </a:p>
          <a:p>
            <a:pPr marL="742950" lvl="1" indent="-285750">
              <a:buFontTx/>
              <a:buChar char="-"/>
            </a:pPr>
            <a:endParaRPr lang="de-DE" sz="1400" dirty="0"/>
          </a:p>
          <a:p>
            <a:pPr marL="285750" indent="-285750">
              <a:buFontTx/>
              <a:buChar char="-"/>
            </a:pPr>
            <a:r>
              <a:rPr lang="de-DE" sz="1400" dirty="0"/>
              <a:t>4 Fälle im Meldesystem (4xHE, </a:t>
            </a:r>
            <a:r>
              <a:rPr lang="de-DE" sz="1400" dirty="0" err="1"/>
              <a:t>target</a:t>
            </a:r>
            <a:r>
              <a:rPr lang="de-DE" sz="1400" dirty="0"/>
              <a:t> PCR)</a:t>
            </a:r>
          </a:p>
          <a:p>
            <a:endParaRPr lang="de-DE" sz="1400" dirty="0"/>
          </a:p>
          <a:p>
            <a:pPr marL="285750" indent="-285750">
              <a:buFontTx/>
              <a:buChar char="-"/>
            </a:pPr>
            <a:endParaRPr lang="de-DE" sz="1400" dirty="0"/>
          </a:p>
          <a:p>
            <a:pPr marL="285750" indent="-285750">
              <a:buFontTx/>
              <a:buChar char="-"/>
            </a:pPr>
            <a:endParaRPr lang="de-DE" sz="1400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126D2EC2-E2D4-43A1-8C37-3B5BD75E7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215566"/>
              </p:ext>
            </p:extLst>
          </p:nvPr>
        </p:nvGraphicFramePr>
        <p:xfrm>
          <a:off x="525704" y="2818148"/>
          <a:ext cx="4116146" cy="1147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518">
                  <a:extLst>
                    <a:ext uri="{9D8B030D-6E8A-4147-A177-3AD203B41FA5}">
                      <a16:colId xmlns:a16="http://schemas.microsoft.com/office/drawing/2014/main" val="4020341552"/>
                    </a:ext>
                  </a:extLst>
                </a:gridCol>
                <a:gridCol w="305528">
                  <a:extLst>
                    <a:ext uri="{9D8B030D-6E8A-4147-A177-3AD203B41FA5}">
                      <a16:colId xmlns:a16="http://schemas.microsoft.com/office/drawing/2014/main" val="802403271"/>
                    </a:ext>
                  </a:extLst>
                </a:gridCol>
                <a:gridCol w="399204">
                  <a:extLst>
                    <a:ext uri="{9D8B030D-6E8A-4147-A177-3AD203B41FA5}">
                      <a16:colId xmlns:a16="http://schemas.microsoft.com/office/drawing/2014/main" val="1564952396"/>
                    </a:ext>
                  </a:extLst>
                </a:gridCol>
                <a:gridCol w="691778">
                  <a:extLst>
                    <a:ext uri="{9D8B030D-6E8A-4147-A177-3AD203B41FA5}">
                      <a16:colId xmlns:a16="http://schemas.microsoft.com/office/drawing/2014/main" val="49496591"/>
                    </a:ext>
                  </a:extLst>
                </a:gridCol>
                <a:gridCol w="839853">
                  <a:extLst>
                    <a:ext uri="{9D8B030D-6E8A-4147-A177-3AD203B41FA5}">
                      <a16:colId xmlns:a16="http://schemas.microsoft.com/office/drawing/2014/main" val="1519413391"/>
                    </a:ext>
                  </a:extLst>
                </a:gridCol>
                <a:gridCol w="660671">
                  <a:extLst>
                    <a:ext uri="{9D8B030D-6E8A-4147-A177-3AD203B41FA5}">
                      <a16:colId xmlns:a16="http://schemas.microsoft.com/office/drawing/2014/main" val="3060112906"/>
                    </a:ext>
                  </a:extLst>
                </a:gridCol>
                <a:gridCol w="621594">
                  <a:extLst>
                    <a:ext uri="{9D8B030D-6E8A-4147-A177-3AD203B41FA5}">
                      <a16:colId xmlns:a16="http://schemas.microsoft.com/office/drawing/2014/main" val="1742421842"/>
                    </a:ext>
                  </a:extLst>
                </a:gridCol>
              </a:tblGrid>
              <a:tr h="461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Omikron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BL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Alter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Methode</a:t>
                      </a:r>
                      <a:br>
                        <a:rPr lang="de-DE" sz="900" dirty="0">
                          <a:effectLst/>
                        </a:rPr>
                      </a:br>
                      <a:r>
                        <a:rPr lang="de-DE" sz="900" dirty="0">
                          <a:effectLst/>
                        </a:rPr>
                        <a:t>(Nachweis/Verdacht)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Krankheits-schwere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Impf-status</a:t>
                      </a:r>
                      <a:br>
                        <a:rPr lang="de-DE" sz="900" dirty="0">
                          <a:effectLst/>
                        </a:rPr>
                      </a:b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Wahr. Infektionsland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432617"/>
                  </a:ext>
                </a:extLst>
              </a:tr>
              <a:tr h="580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4 Fälle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HE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30 bis 79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Varianten-spez. PCR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1x </a:t>
                      </a:r>
                      <a:r>
                        <a:rPr lang="de-DE" sz="900" dirty="0" err="1">
                          <a:effectLst/>
                        </a:rPr>
                        <a:t>sympt</a:t>
                      </a:r>
                      <a:r>
                        <a:rPr lang="de-DE" sz="900" dirty="0">
                          <a:effectLst/>
                        </a:rPr>
                        <a:t>. mit Schnupfen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3* ungeimpft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1* </a:t>
                      </a:r>
                      <a:r>
                        <a:rPr lang="de-DE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voll+Booster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Keine Angabe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1514871"/>
                  </a:ext>
                </a:extLst>
              </a:tr>
            </a:tbl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C20B6B52-E6DC-47C1-8AFC-337F0F07DE29}"/>
              </a:ext>
            </a:extLst>
          </p:cNvPr>
          <p:cNvSpPr txBox="1"/>
          <p:nvPr/>
        </p:nvSpPr>
        <p:spPr>
          <a:xfrm>
            <a:off x="4961519" y="800349"/>
            <a:ext cx="47424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Maßnahmen: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Virusvariantengebiete </a:t>
            </a:r>
            <a:r>
              <a:rPr lang="de-DE" sz="1400" dirty="0">
                <a:sym typeface="Wingdings" panose="05000000000000000000" pitchFamily="2" charset="2"/>
              </a:rPr>
              <a:t> Quarantäne nach Einreise</a:t>
            </a:r>
            <a:endParaRPr lang="de-DE" sz="1400" dirty="0"/>
          </a:p>
          <a:p>
            <a:pPr marL="285750" indent="-285750">
              <a:buFontTx/>
              <a:buChar char="-"/>
            </a:pPr>
            <a:r>
              <a:rPr lang="de-DE" sz="1400" dirty="0"/>
              <a:t>Anpassung Empfehlungen zum KPM</a:t>
            </a:r>
          </a:p>
          <a:p>
            <a:pPr marL="742950" lvl="1" indent="-285750">
              <a:buFontTx/>
              <a:buChar char="-"/>
            </a:pPr>
            <a:r>
              <a:rPr lang="de-DE" sz="1400" dirty="0"/>
              <a:t>Bei Exposition zu Fall mit nachgewiesener</a:t>
            </a:r>
            <a:br>
              <a:rPr lang="de-DE" sz="1400" dirty="0"/>
            </a:br>
            <a:r>
              <a:rPr lang="de-DE" sz="1400" dirty="0"/>
              <a:t>VOC 14 Tage Quarantäne (außer Alpha, Delta)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Informationen an BL:</a:t>
            </a:r>
          </a:p>
          <a:p>
            <a:pPr marL="742950" lvl="1" indent="-285750">
              <a:buFontTx/>
              <a:buChar char="-"/>
            </a:pPr>
            <a:r>
              <a:rPr lang="de-DE" sz="1400" dirty="0"/>
              <a:t>Hinweise und Empfehlung zur</a:t>
            </a:r>
            <a:br>
              <a:rPr lang="de-DE" sz="1400" dirty="0"/>
            </a:br>
            <a:r>
              <a:rPr lang="de-DE" sz="1400" dirty="0"/>
              <a:t>varianten-spezifischen PCR</a:t>
            </a:r>
          </a:p>
          <a:p>
            <a:pPr marL="742950" lvl="1" indent="-285750">
              <a:buFontTx/>
              <a:buChar char="-"/>
            </a:pPr>
            <a:r>
              <a:rPr lang="de-DE" sz="1400" dirty="0"/>
              <a:t>Hinweise zur Eingabe im Meldesystem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Retrospektive Überprüfung aller Genomsequenzen </a:t>
            </a:r>
            <a:br>
              <a:rPr lang="de-DE" sz="1400" dirty="0"/>
            </a:br>
            <a:r>
              <a:rPr lang="de-DE" sz="1400" dirty="0"/>
              <a:t>der IMS (DESH-Daten)</a:t>
            </a:r>
            <a:br>
              <a:rPr lang="de-DE" sz="1400" dirty="0"/>
            </a:br>
            <a:endParaRPr lang="de-DE" sz="1400" dirty="0"/>
          </a:p>
          <a:p>
            <a:pPr marL="285750" indent="-285750">
              <a:buFontTx/>
              <a:buChar char="-"/>
            </a:pPr>
            <a:endParaRPr lang="de-DE" sz="1400" dirty="0"/>
          </a:p>
          <a:p>
            <a:pPr marL="285750" indent="-285750">
              <a:buFontTx/>
              <a:buChar char="-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032045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694A13-BD83-4390-B4DF-14B5F4E7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CAB061-6708-4F35-8187-571AD65A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0"/>
            <a:ext cx="7983646" cy="714291"/>
          </a:xfrm>
        </p:spPr>
        <p:txBody>
          <a:bodyPr/>
          <a:lstStyle/>
          <a:p>
            <a:r>
              <a:rPr lang="de-DE" dirty="0"/>
              <a:t>Anteile der Genomsequenzierung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FD206E9-80F5-4E5F-9B3E-053915035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474194"/>
              </p:ext>
            </p:extLst>
          </p:nvPr>
        </p:nvGraphicFramePr>
        <p:xfrm>
          <a:off x="7156993" y="665351"/>
          <a:ext cx="1790157" cy="396430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96719">
                  <a:extLst>
                    <a:ext uri="{9D8B030D-6E8A-4147-A177-3AD203B41FA5}">
                      <a16:colId xmlns:a16="http://schemas.microsoft.com/office/drawing/2014/main" val="2918548725"/>
                    </a:ext>
                  </a:extLst>
                </a:gridCol>
                <a:gridCol w="596719">
                  <a:extLst>
                    <a:ext uri="{9D8B030D-6E8A-4147-A177-3AD203B41FA5}">
                      <a16:colId xmlns:a16="http://schemas.microsoft.com/office/drawing/2014/main" val="4170897334"/>
                    </a:ext>
                  </a:extLst>
                </a:gridCol>
                <a:gridCol w="596719">
                  <a:extLst>
                    <a:ext uri="{9D8B030D-6E8A-4147-A177-3AD203B41FA5}">
                      <a16:colId xmlns:a16="http://schemas.microsoft.com/office/drawing/2014/main" val="780079492"/>
                    </a:ext>
                  </a:extLst>
                </a:gridCol>
              </a:tblGrid>
              <a:tr h="14525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Zeitraum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Global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Stich-probe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077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KW28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6974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KW29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3869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KW30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55238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24428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6935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9196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7219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4578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8823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6737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27160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72116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 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34235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49225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50383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5095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9158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36220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7799946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6C1006-74FD-4A93-AB51-B842C1AE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1D5E2FBA-FFE0-4FA6-A761-FEBACB4B5D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819377"/>
              </p:ext>
            </p:extLst>
          </p:nvPr>
        </p:nvGraphicFramePr>
        <p:xfrm>
          <a:off x="79614" y="937767"/>
          <a:ext cx="6930501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080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525704" y="130083"/>
            <a:ext cx="8092592" cy="323165"/>
          </a:xfrm>
        </p:spPr>
        <p:txBody>
          <a:bodyPr/>
          <a:lstStyle/>
          <a:p>
            <a:r>
              <a:rPr lang="de-DE" sz="2800" dirty="0"/>
              <a:t>Delta + S: N501Y Mutation</a:t>
            </a:r>
          </a:p>
        </p:txBody>
      </p:sp>
      <p:sp>
        <p:nvSpPr>
          <p:cNvPr id="33" name="Datumsplatzhalter 1">
            <a:extLst>
              <a:ext uri="{FF2B5EF4-FFF2-40B4-BE49-F238E27FC236}">
                <a16:creationId xmlns:a16="http://schemas.microsoft.com/office/drawing/2014/main" id="{028599ED-7974-5F47-9443-C2557794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24413"/>
            <a:ext cx="1860421" cy="273844"/>
          </a:xfrm>
        </p:spPr>
        <p:txBody>
          <a:bodyPr/>
          <a:lstStyle/>
          <a:p>
            <a:r>
              <a:rPr lang="de-DE"/>
              <a:t>08.12.2021</a:t>
            </a:r>
            <a:endParaRPr lang="de-DE" dirty="0"/>
          </a:p>
        </p:txBody>
      </p:sp>
      <p:sp>
        <p:nvSpPr>
          <p:cNvPr id="34" name="Foliennummernplatzhalter 3">
            <a:extLst>
              <a:ext uri="{FF2B5EF4-FFF2-40B4-BE49-F238E27FC236}">
                <a16:creationId xmlns:a16="http://schemas.microsoft.com/office/drawing/2014/main" id="{56DD5060-FB69-AF43-9C36-AA34BA45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824413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465554D-D787-444E-A5AB-D43711626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26" y="453248"/>
            <a:ext cx="5000532" cy="277786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C132419-1C72-457B-BE75-721FAD697468}"/>
              </a:ext>
            </a:extLst>
          </p:cNvPr>
          <p:cNvSpPr txBox="1"/>
          <p:nvPr/>
        </p:nvSpPr>
        <p:spPr>
          <a:xfrm>
            <a:off x="3954147" y="575888"/>
            <a:ext cx="1235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 = 184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D6602AE-8795-4C68-B592-BE29FF8DF37A}"/>
              </a:ext>
            </a:extLst>
          </p:cNvPr>
          <p:cNvSpPr txBox="1"/>
          <p:nvPr/>
        </p:nvSpPr>
        <p:spPr>
          <a:xfrm>
            <a:off x="328542" y="3235356"/>
            <a:ext cx="47424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400" dirty="0"/>
              <a:t>27 Fälle aus HH, sonst 1-7 Fälle pro LK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23 verschiedene Sublinien zugeordnet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29/102 Fälle in Ausbrüchen, max. =5, median=1</a:t>
            </a:r>
          </a:p>
          <a:p>
            <a:endParaRPr lang="de-DE" sz="1400" dirty="0"/>
          </a:p>
          <a:p>
            <a:pPr marL="285750" indent="-285750">
              <a:buFontTx/>
              <a:buChar char="-"/>
            </a:pPr>
            <a:endParaRPr lang="de-DE" sz="1400" dirty="0"/>
          </a:p>
          <a:p>
            <a:pPr marL="285750" indent="-285750">
              <a:buFontTx/>
              <a:buChar char="-"/>
            </a:pP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B24374E-1781-4A2C-AE1C-387C5CCAB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279" y="653372"/>
            <a:ext cx="3258383" cy="2777865"/>
          </a:xfrm>
          <a:prstGeom prst="rect">
            <a:avLst/>
          </a:prstGeom>
        </p:spPr>
      </p:pic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15C31AAB-BB74-403F-A529-14C31ECEE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230769"/>
              </p:ext>
            </p:extLst>
          </p:nvPr>
        </p:nvGraphicFramePr>
        <p:xfrm>
          <a:off x="5567279" y="3511377"/>
          <a:ext cx="2991900" cy="96370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68739">
                  <a:extLst>
                    <a:ext uri="{9D8B030D-6E8A-4147-A177-3AD203B41FA5}">
                      <a16:colId xmlns:a16="http://schemas.microsoft.com/office/drawing/2014/main" val="2871805546"/>
                    </a:ext>
                  </a:extLst>
                </a:gridCol>
                <a:gridCol w="782877">
                  <a:extLst>
                    <a:ext uri="{9D8B030D-6E8A-4147-A177-3AD203B41FA5}">
                      <a16:colId xmlns:a16="http://schemas.microsoft.com/office/drawing/2014/main" val="2797965934"/>
                    </a:ext>
                  </a:extLst>
                </a:gridCol>
                <a:gridCol w="1340284">
                  <a:extLst>
                    <a:ext uri="{9D8B030D-6E8A-4147-A177-3AD203B41FA5}">
                      <a16:colId xmlns:a16="http://schemas.microsoft.com/office/drawing/2014/main" val="2792019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B.1.617.2 </a:t>
                      </a:r>
                      <a:br>
                        <a:rPr lang="de-DE" sz="1000" u="none" strike="noStrike" dirty="0">
                          <a:effectLst/>
                        </a:rPr>
                      </a:br>
                      <a:r>
                        <a:rPr lang="de-DE" sz="1000" u="none" strike="noStrike" dirty="0">
                          <a:effectLst/>
                        </a:rPr>
                        <a:t>(n=21.671)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Delta+N501Y</a:t>
                      </a:r>
                      <a:br>
                        <a:rPr lang="de-DE" sz="1000" u="none" strike="noStrike" dirty="0">
                          <a:effectLst/>
                        </a:rPr>
                      </a:br>
                      <a:r>
                        <a:rPr lang="de-DE" sz="1000" u="none" strike="noStrike" dirty="0">
                          <a:effectLst/>
                        </a:rPr>
                        <a:t>(n=102)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4147042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Altersmedian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32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37,5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3891048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Hospitalisierung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7,2%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6,9%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3920809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Verstorben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0,9%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2,1 %</a:t>
                      </a: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1537626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err="1">
                          <a:effectLst/>
                        </a:rPr>
                        <a:t>Vaccinated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19,4%%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25,4%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879455754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BF34FB96-E7A6-4F67-95BE-411FF0B57FB3}"/>
              </a:ext>
            </a:extLst>
          </p:cNvPr>
          <p:cNvSpPr/>
          <p:nvPr/>
        </p:nvSpPr>
        <p:spPr>
          <a:xfrm>
            <a:off x="2223370" y="2972893"/>
            <a:ext cx="1258866" cy="2024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313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FCC8E539-E458-49D7-AAD1-6FBA9FC20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35" y="560785"/>
            <a:ext cx="5976739" cy="434671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10EEA0-501B-47CB-8F2F-3CC0B473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306673B-1E13-492C-AD60-BDD2F940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33" y="68984"/>
            <a:ext cx="7983646" cy="714291"/>
          </a:xfrm>
        </p:spPr>
        <p:txBody>
          <a:bodyPr/>
          <a:lstStyle/>
          <a:p>
            <a:r>
              <a:rPr lang="de-DE" dirty="0"/>
              <a:t>Linien und Sublinien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F4A493B-E466-4F10-AC0A-3026CF6F41B0}"/>
              </a:ext>
            </a:extLst>
          </p:cNvPr>
          <p:cNvSpPr txBox="1"/>
          <p:nvPr/>
        </p:nvSpPr>
        <p:spPr>
          <a:xfrm>
            <a:off x="7648965" y="1183335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B.1.617.2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5654A2-04E5-4E6D-AA35-9A135BD5CB12}"/>
              </a:ext>
            </a:extLst>
          </p:cNvPr>
          <p:cNvSpPr txBox="1"/>
          <p:nvPr/>
        </p:nvSpPr>
        <p:spPr>
          <a:xfrm>
            <a:off x="3874655" y="1241513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Alpha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9C13069-9C12-4B18-A31A-18A66803BF19}"/>
              </a:ext>
            </a:extLst>
          </p:cNvPr>
          <p:cNvSpPr txBox="1"/>
          <p:nvPr/>
        </p:nvSpPr>
        <p:spPr>
          <a:xfrm>
            <a:off x="7650326" y="3747967"/>
            <a:ext cx="73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AY.4.2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0121A5A-38EC-4DAA-8B4C-47A294C2483B}"/>
              </a:ext>
            </a:extLst>
          </p:cNvPr>
          <p:cNvSpPr txBox="1"/>
          <p:nvPr/>
        </p:nvSpPr>
        <p:spPr>
          <a:xfrm>
            <a:off x="7695195" y="1940991"/>
            <a:ext cx="67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AY.43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01DC6F-25B3-404F-A367-F36D843C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88C35C53-6811-4FE9-AEE2-E1C28C4E7850}"/>
              </a:ext>
            </a:extLst>
          </p:cNvPr>
          <p:cNvCxnSpPr>
            <a:cxnSpLocks/>
          </p:cNvCxnSpPr>
          <p:nvPr/>
        </p:nvCxnSpPr>
        <p:spPr>
          <a:xfrm>
            <a:off x="7241579" y="1376101"/>
            <a:ext cx="453616" cy="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455AB831-97F7-4507-A960-3813B79213D7}"/>
              </a:ext>
            </a:extLst>
          </p:cNvPr>
          <p:cNvCxnSpPr>
            <a:cxnSpLocks/>
          </p:cNvCxnSpPr>
          <p:nvPr/>
        </p:nvCxnSpPr>
        <p:spPr>
          <a:xfrm>
            <a:off x="7253702" y="2135451"/>
            <a:ext cx="453616" cy="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CB0F3413-9BE6-416C-929C-B2A0C46C58E9}"/>
              </a:ext>
            </a:extLst>
          </p:cNvPr>
          <p:cNvCxnSpPr>
            <a:cxnSpLocks/>
          </p:cNvCxnSpPr>
          <p:nvPr/>
        </p:nvCxnSpPr>
        <p:spPr>
          <a:xfrm>
            <a:off x="7280982" y="3932634"/>
            <a:ext cx="367983" cy="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15B56ED7-15E1-40B5-8128-172623ECD65B}"/>
              </a:ext>
            </a:extLst>
          </p:cNvPr>
          <p:cNvSpPr txBox="1"/>
          <p:nvPr/>
        </p:nvSpPr>
        <p:spPr>
          <a:xfrm>
            <a:off x="7700209" y="3067084"/>
            <a:ext cx="56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AY.4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C884C15E-21E4-4BD3-93A7-290C1B1EC638}"/>
              </a:ext>
            </a:extLst>
          </p:cNvPr>
          <p:cNvCxnSpPr>
            <a:cxnSpLocks/>
          </p:cNvCxnSpPr>
          <p:nvPr/>
        </p:nvCxnSpPr>
        <p:spPr>
          <a:xfrm>
            <a:off x="7258716" y="3261544"/>
            <a:ext cx="453616" cy="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293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074B3A9-66FC-40CC-92BC-9377F0BC9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129" y="563218"/>
            <a:ext cx="7983646" cy="4036773"/>
          </a:xfrm>
        </p:spPr>
        <p:txBody>
          <a:bodyPr>
            <a:normAutofit/>
          </a:bodyPr>
          <a:lstStyle/>
          <a:p>
            <a:r>
              <a:rPr lang="de-DE" sz="1600" dirty="0"/>
              <a:t>Charakteristische Mutation: Y145H+A222V</a:t>
            </a:r>
          </a:p>
          <a:p>
            <a:r>
              <a:rPr lang="de-DE" sz="1600" dirty="0"/>
              <a:t>Sequenzen: 620, Anteil in KW27-42: 0,1-1,2%;  KW43: 0,9%)</a:t>
            </a:r>
          </a:p>
          <a:p>
            <a:r>
              <a:rPr lang="de-DE" sz="1600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7F68AA-A852-4746-B720-1BBDF9DA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CB908C-4A1F-451B-8156-455E929F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-3782"/>
            <a:ext cx="7983646" cy="714291"/>
          </a:xfrm>
        </p:spPr>
        <p:txBody>
          <a:bodyPr/>
          <a:lstStyle/>
          <a:p>
            <a:r>
              <a:rPr lang="de-DE" sz="2400" dirty="0"/>
              <a:t>Delta </a:t>
            </a:r>
            <a:r>
              <a:rPr lang="de-DE" sz="2400" dirty="0" err="1"/>
              <a:t>with</a:t>
            </a:r>
            <a:r>
              <a:rPr lang="de-DE" sz="2400" dirty="0"/>
              <a:t> Y145H+A222V (AY.4.2) </a:t>
            </a:r>
            <a:r>
              <a:rPr lang="de-DE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(aka. Delta+ UK)</a:t>
            </a:r>
            <a:endParaRPr lang="de-D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2CE7898D-4375-4001-A1F2-7E4202662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181041"/>
              </p:ext>
            </p:extLst>
          </p:nvPr>
        </p:nvGraphicFramePr>
        <p:xfrm>
          <a:off x="679292" y="1495049"/>
          <a:ext cx="3495900" cy="96370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68739">
                  <a:extLst>
                    <a:ext uri="{9D8B030D-6E8A-4147-A177-3AD203B41FA5}">
                      <a16:colId xmlns:a16="http://schemas.microsoft.com/office/drawing/2014/main" val="2871805546"/>
                    </a:ext>
                  </a:extLst>
                </a:gridCol>
                <a:gridCol w="782877">
                  <a:extLst>
                    <a:ext uri="{9D8B030D-6E8A-4147-A177-3AD203B41FA5}">
                      <a16:colId xmlns:a16="http://schemas.microsoft.com/office/drawing/2014/main" val="2797965934"/>
                    </a:ext>
                  </a:extLst>
                </a:gridCol>
                <a:gridCol w="1340284">
                  <a:extLst>
                    <a:ext uri="{9D8B030D-6E8A-4147-A177-3AD203B41FA5}">
                      <a16:colId xmlns:a16="http://schemas.microsoft.com/office/drawing/2014/main" val="27920190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7859756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B.1.617.2 </a:t>
                      </a:r>
                      <a:br>
                        <a:rPr lang="de-DE" sz="1000" u="none" strike="noStrike" dirty="0">
                          <a:effectLst/>
                        </a:rPr>
                      </a:br>
                      <a:r>
                        <a:rPr lang="de-DE" sz="1000" u="none" strike="noStrike" dirty="0">
                          <a:effectLst/>
                        </a:rPr>
                        <a:t>(n=17,534)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AY.4.2 </a:t>
                      </a:r>
                      <a:br>
                        <a:rPr lang="de-DE" sz="1000" u="none" strike="noStrike" dirty="0">
                          <a:effectLst/>
                        </a:rPr>
                      </a:br>
                      <a:r>
                        <a:rPr lang="de-DE" sz="1000" u="none" strike="noStrike" dirty="0">
                          <a:effectLst/>
                        </a:rPr>
                        <a:t>(n=142)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p-</a:t>
                      </a:r>
                      <a:r>
                        <a:rPr lang="de-DE" sz="1000" u="none" strike="noStrike" dirty="0" err="1">
                          <a:effectLst/>
                        </a:rPr>
                        <a:t>value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/>
                </a:tc>
                <a:extLst>
                  <a:ext uri="{0D108BD9-81ED-4DB2-BD59-A6C34878D82A}">
                    <a16:rowId xmlns:a16="http://schemas.microsoft.com/office/drawing/2014/main" val="4147042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Altersmedian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32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36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0,1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3891048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Hospitalisierung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6,14%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10%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0,07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3920809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Verstorben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0,66%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2,4% (KW41 : 3,19%)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u="none" strike="noStrike" dirty="0">
                          <a:effectLst/>
                        </a:rPr>
                        <a:t>1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1537626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err="1">
                          <a:effectLst/>
                        </a:rPr>
                        <a:t>Vaccinated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20,4%%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20,5%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879455754"/>
                  </a:ext>
                </a:extLst>
              </a:tr>
            </a:tbl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21A5BB-0FA5-4CBD-B6D9-4FAD296F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08.12.2021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DB0A9F8-1B82-4A67-A6DF-2E64F545D01F}"/>
              </a:ext>
            </a:extLst>
          </p:cNvPr>
          <p:cNvSpPr/>
          <p:nvPr/>
        </p:nvSpPr>
        <p:spPr>
          <a:xfrm>
            <a:off x="618225" y="1134787"/>
            <a:ext cx="1160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Stand 09.11.21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3411223-08D9-4790-8C92-AE2075AD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113" y="1411786"/>
            <a:ext cx="3119242" cy="36654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44D7DC6-F26B-4C1F-89EB-CD84BE661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87" y="2684752"/>
            <a:ext cx="5257605" cy="23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19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08.12.2021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VOC/VOI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789109"/>
              </p:ext>
            </p:extLst>
          </p:nvPr>
        </p:nvGraphicFramePr>
        <p:xfrm>
          <a:off x="355554" y="1324979"/>
          <a:ext cx="8184144" cy="2641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648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963980210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1810492591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475629361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2828099809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921595602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156776686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3857956715"/>
                    </a:ext>
                  </a:extLst>
                </a:gridCol>
              </a:tblGrid>
              <a:tr h="281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Genomsequenzierung (IMS Stichprobe)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RKI-Testzahlerfassung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IfSG-Daten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63332"/>
                  </a:ext>
                </a:extLst>
              </a:tr>
              <a:tr h="28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B.1.1.7 (Alpha)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B.1.351 (Beta)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P.1 (Gamma)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B.1.621 </a:t>
                      </a:r>
                      <a:b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05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C.37 </a:t>
                      </a:r>
                      <a:b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(Lambda)</a:t>
                      </a: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 (Omikron)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28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 %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4.116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4.387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5.306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8566880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5.118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8*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0232381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48</a:t>
                      </a:r>
                      <a:endParaRPr lang="de-DE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5217558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66875C8A-5542-4274-ADB7-82DEEE566626}"/>
              </a:ext>
            </a:extLst>
          </p:cNvPr>
          <p:cNvSpPr/>
          <p:nvPr/>
        </p:nvSpPr>
        <p:spPr>
          <a:xfrm>
            <a:off x="7942862" y="3681454"/>
            <a:ext cx="496872" cy="37731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14D3BFF-1F26-40C6-9A1F-D7A8BC9CC0F8}"/>
              </a:ext>
            </a:extLst>
          </p:cNvPr>
          <p:cNvSpPr/>
          <p:nvPr/>
        </p:nvSpPr>
        <p:spPr>
          <a:xfrm>
            <a:off x="3745899" y="3364727"/>
            <a:ext cx="496872" cy="37731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6869E3F-6AC5-48C5-82D0-09A9E476D5FE}"/>
              </a:ext>
            </a:extLst>
          </p:cNvPr>
          <p:cNvSpPr/>
          <p:nvPr/>
        </p:nvSpPr>
        <p:spPr>
          <a:xfrm>
            <a:off x="355554" y="4173463"/>
            <a:ext cx="30091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*beinhaltet mutmaßlich Fehleingaben der Labore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6510B8A-00E2-4745-9399-BB1885692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32"/>
          <a:stretch/>
        </p:blipFill>
        <p:spPr>
          <a:xfrm>
            <a:off x="1805458" y="2038864"/>
            <a:ext cx="4988816" cy="3035083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454400-3AA5-4986-9126-89F1544225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85900" y="1102343"/>
            <a:ext cx="6069445" cy="3288835"/>
          </a:xfrm>
        </p:spPr>
        <p:txBody>
          <a:bodyPr/>
          <a:lstStyle/>
          <a:p>
            <a:r>
              <a:rPr lang="de-DE" dirty="0"/>
              <a:t>Labordiagnostischer Verdacht oder </a:t>
            </a:r>
            <a:br>
              <a:rPr lang="de-DE" dirty="0"/>
            </a:br>
            <a:r>
              <a:rPr lang="de-DE" dirty="0"/>
              <a:t>Nachweis mittels Genomsequenzierung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F77F06-3F81-4D9C-845D-D234B3C0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19" y="533427"/>
            <a:ext cx="6069444" cy="253916"/>
          </a:xfrm>
        </p:spPr>
        <p:txBody>
          <a:bodyPr/>
          <a:lstStyle/>
          <a:p>
            <a:r>
              <a:rPr lang="de-DE" dirty="0" err="1"/>
              <a:t>Epikurve</a:t>
            </a:r>
            <a:r>
              <a:rPr lang="de-DE" dirty="0"/>
              <a:t>: übermittelte Omikron-Fälle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18A66EC-9478-4986-9452-2B19C25ACF5A}"/>
              </a:ext>
            </a:extLst>
          </p:cNvPr>
          <p:cNvSpPr/>
          <p:nvPr/>
        </p:nvSpPr>
        <p:spPr>
          <a:xfrm>
            <a:off x="5806273" y="3453398"/>
            <a:ext cx="195556" cy="125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6C76D35-80B2-4EA8-A3E3-426D10F68F70}"/>
              </a:ext>
            </a:extLst>
          </p:cNvPr>
          <p:cNvSpPr/>
          <p:nvPr/>
        </p:nvSpPr>
        <p:spPr>
          <a:xfrm>
            <a:off x="5801503" y="3169536"/>
            <a:ext cx="343416" cy="125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A47745BD-9516-4D74-BA2C-089C4F1BF0D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88770" y="1087830"/>
          <a:ext cx="1143000" cy="13500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86591">
                  <a:extLst>
                    <a:ext uri="{9D8B030D-6E8A-4147-A177-3AD203B41FA5}">
                      <a16:colId xmlns:a16="http://schemas.microsoft.com/office/drawing/2014/main" val="874449527"/>
                    </a:ext>
                  </a:extLst>
                </a:gridCol>
                <a:gridCol w="656409">
                  <a:extLst>
                    <a:ext uri="{9D8B030D-6E8A-4147-A177-3AD203B41FA5}">
                      <a16:colId xmlns:a16="http://schemas.microsoft.com/office/drawing/2014/main" val="925848341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KW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#Fälle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29678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46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/>
                        <a:t>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4881442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/>
                      <a:r>
                        <a:rPr lang="de-DE" sz="1200"/>
                        <a:t>47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14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5950147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/>
                      <a:r>
                        <a:rPr lang="de-DE" sz="1200"/>
                        <a:t>48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37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4695557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49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95739430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BEE9E88E-F784-4780-8B94-556C9F632A39}"/>
              </a:ext>
            </a:extLst>
          </p:cNvPr>
          <p:cNvSpPr txBox="1"/>
          <p:nvPr/>
        </p:nvSpPr>
        <p:spPr>
          <a:xfrm>
            <a:off x="5991344" y="3221941"/>
            <a:ext cx="1347198" cy="43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750" dirty="0"/>
              <a:t>Sequenziert und </a:t>
            </a:r>
            <a:r>
              <a:rPr lang="de-DE" sz="750" dirty="0" err="1"/>
              <a:t>TypisierungsID</a:t>
            </a:r>
            <a:r>
              <a:rPr lang="de-DE" sz="750" dirty="0"/>
              <a:t> übermittelt</a:t>
            </a:r>
            <a:br>
              <a:rPr lang="de-DE" sz="750" dirty="0"/>
            </a:br>
            <a:endParaRPr lang="de-DE" sz="75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79F4EEA-2BF0-4426-A513-695599499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83" t="80766" r="24951" b="12733"/>
          <a:stretch/>
        </p:blipFill>
        <p:spPr>
          <a:xfrm>
            <a:off x="5850720" y="3561004"/>
            <a:ext cx="140625" cy="150376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E087CF78-E019-409C-8668-F8AE6A0D5600}"/>
              </a:ext>
            </a:extLst>
          </p:cNvPr>
          <p:cNvSpPr txBox="1"/>
          <p:nvPr/>
        </p:nvSpPr>
        <p:spPr>
          <a:xfrm>
            <a:off x="5998488" y="3543318"/>
            <a:ext cx="134719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750" dirty="0"/>
              <a:t>Variantenspezifische PCR</a:t>
            </a:r>
            <a:br>
              <a:rPr lang="de-DE" sz="750" dirty="0"/>
            </a:br>
            <a:endParaRPr lang="de-DE" sz="75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2BF114-E0A7-42F2-BD9E-1862440D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45A1BC-C7BC-4B1E-BA0C-CD48A52F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8E4585B-8B75-455D-BE48-60A65CCB8346}"/>
              </a:ext>
            </a:extLst>
          </p:cNvPr>
          <p:cNvSpPr txBox="1"/>
          <p:nvPr/>
        </p:nvSpPr>
        <p:spPr>
          <a:xfrm>
            <a:off x="7634932" y="4455645"/>
            <a:ext cx="1278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Stand 07.12.21</a:t>
            </a:r>
          </a:p>
        </p:txBody>
      </p:sp>
    </p:spTree>
    <p:extLst>
      <p:ext uri="{BB962C8B-B14F-4D97-AF65-F5344CB8AC3E}">
        <p14:creationId xmlns:p14="http://schemas.microsoft.com/office/powerpoint/2010/main" val="416608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D0DC1C4-1D7E-4A35-8A75-25C56E435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00" b="30392"/>
          <a:stretch/>
        </p:blipFill>
        <p:spPr bwMode="auto">
          <a:xfrm>
            <a:off x="1498664" y="1118794"/>
            <a:ext cx="2846616" cy="283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AACCA76-55EE-41B8-9A07-97D2BBCBD25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t="10596" b="13347"/>
          <a:stretch/>
        </p:blipFill>
        <p:spPr>
          <a:xfrm>
            <a:off x="5244991" y="1021829"/>
            <a:ext cx="2816985" cy="3024577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397DDD5-5DD9-49ED-B5E6-0D02C3BD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99" y="271880"/>
            <a:ext cx="7983646" cy="714291"/>
          </a:xfrm>
        </p:spPr>
        <p:txBody>
          <a:bodyPr/>
          <a:lstStyle/>
          <a:p>
            <a:r>
              <a:rPr lang="de-DE" dirty="0"/>
              <a:t>Verteilung der übermittelten Fälle</a:t>
            </a:r>
          </a:p>
        </p:txBody>
      </p:sp>
      <p:sp>
        <p:nvSpPr>
          <p:cNvPr id="23" name="Inhaltsplatzhalter 5">
            <a:extLst>
              <a:ext uri="{FF2B5EF4-FFF2-40B4-BE49-F238E27FC236}">
                <a16:creationId xmlns:a16="http://schemas.microsoft.com/office/drawing/2014/main" id="{0666BF31-91D4-4F0F-A33A-12ABDF3F5DAE}"/>
              </a:ext>
            </a:extLst>
          </p:cNvPr>
          <p:cNvSpPr txBox="1">
            <a:spLocks/>
          </p:cNvSpPr>
          <p:nvPr/>
        </p:nvSpPr>
        <p:spPr>
          <a:xfrm>
            <a:off x="1590067" y="4261075"/>
            <a:ext cx="6069445" cy="7830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350" i="1" dirty="0"/>
              <a:t>Hinweise: Die Übermittlung der Informationen zur Genomsequenzierung ist in der Regel wenige Tage verzögert </a:t>
            </a:r>
            <a:r>
              <a:rPr lang="de-DE" sz="1350" i="1" dirty="0">
                <a:sym typeface="Wingdings" panose="05000000000000000000" pitchFamily="2" charset="2"/>
              </a:rPr>
              <a:t> in den Medien zirkuliert höhere Anzahl von Nachweise</a:t>
            </a:r>
            <a:endParaRPr lang="de-DE" sz="1350" i="1" dirty="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5E703C97-2E7A-425C-ADA5-8D00FC4601A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88406" y="5355797"/>
          <a:ext cx="3864432" cy="626475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351312">
                  <a:extLst>
                    <a:ext uri="{9D8B030D-6E8A-4147-A177-3AD203B41FA5}">
                      <a16:colId xmlns:a16="http://schemas.microsoft.com/office/drawing/2014/main" val="265584057"/>
                    </a:ext>
                  </a:extLst>
                </a:gridCol>
                <a:gridCol w="351312">
                  <a:extLst>
                    <a:ext uri="{9D8B030D-6E8A-4147-A177-3AD203B41FA5}">
                      <a16:colId xmlns:a16="http://schemas.microsoft.com/office/drawing/2014/main" val="285535273"/>
                    </a:ext>
                  </a:extLst>
                </a:gridCol>
                <a:gridCol w="351312">
                  <a:extLst>
                    <a:ext uri="{9D8B030D-6E8A-4147-A177-3AD203B41FA5}">
                      <a16:colId xmlns:a16="http://schemas.microsoft.com/office/drawing/2014/main" val="318236187"/>
                    </a:ext>
                  </a:extLst>
                </a:gridCol>
                <a:gridCol w="351312">
                  <a:extLst>
                    <a:ext uri="{9D8B030D-6E8A-4147-A177-3AD203B41FA5}">
                      <a16:colId xmlns:a16="http://schemas.microsoft.com/office/drawing/2014/main" val="484199640"/>
                    </a:ext>
                  </a:extLst>
                </a:gridCol>
                <a:gridCol w="351312">
                  <a:extLst>
                    <a:ext uri="{9D8B030D-6E8A-4147-A177-3AD203B41FA5}">
                      <a16:colId xmlns:a16="http://schemas.microsoft.com/office/drawing/2014/main" val="2318919030"/>
                    </a:ext>
                  </a:extLst>
                </a:gridCol>
                <a:gridCol w="351312">
                  <a:extLst>
                    <a:ext uri="{9D8B030D-6E8A-4147-A177-3AD203B41FA5}">
                      <a16:colId xmlns:a16="http://schemas.microsoft.com/office/drawing/2014/main" val="4151371107"/>
                    </a:ext>
                  </a:extLst>
                </a:gridCol>
                <a:gridCol w="351312">
                  <a:extLst>
                    <a:ext uri="{9D8B030D-6E8A-4147-A177-3AD203B41FA5}">
                      <a16:colId xmlns:a16="http://schemas.microsoft.com/office/drawing/2014/main" val="2448149273"/>
                    </a:ext>
                  </a:extLst>
                </a:gridCol>
                <a:gridCol w="351312">
                  <a:extLst>
                    <a:ext uri="{9D8B030D-6E8A-4147-A177-3AD203B41FA5}">
                      <a16:colId xmlns:a16="http://schemas.microsoft.com/office/drawing/2014/main" val="1378333186"/>
                    </a:ext>
                  </a:extLst>
                </a:gridCol>
                <a:gridCol w="351312">
                  <a:extLst>
                    <a:ext uri="{9D8B030D-6E8A-4147-A177-3AD203B41FA5}">
                      <a16:colId xmlns:a16="http://schemas.microsoft.com/office/drawing/2014/main" val="138122808"/>
                    </a:ext>
                  </a:extLst>
                </a:gridCol>
                <a:gridCol w="351312">
                  <a:extLst>
                    <a:ext uri="{9D8B030D-6E8A-4147-A177-3AD203B41FA5}">
                      <a16:colId xmlns:a16="http://schemas.microsoft.com/office/drawing/2014/main" val="909818583"/>
                    </a:ext>
                  </a:extLst>
                </a:gridCol>
                <a:gridCol w="351312">
                  <a:extLst>
                    <a:ext uri="{9D8B030D-6E8A-4147-A177-3AD203B41FA5}">
                      <a16:colId xmlns:a16="http://schemas.microsoft.com/office/drawing/2014/main" val="3800836686"/>
                    </a:ext>
                  </a:extLst>
                </a:gridCol>
              </a:tblGrid>
              <a:tr h="268489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BW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BY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BE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BRB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HB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HH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HE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NI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NRW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RLP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97446500"/>
                  </a:ext>
                </a:extLst>
              </a:tr>
              <a:tr h="17899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NGS</a:t>
                      </a:r>
                      <a:endParaRPr lang="de-DE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0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0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3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7640463"/>
                  </a:ext>
                </a:extLst>
              </a:tr>
              <a:tr h="178993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PCR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2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15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327231652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F65184B6-DBFD-4E17-9D1F-704D05C4C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297181"/>
              </p:ext>
            </p:extLst>
          </p:nvPr>
        </p:nvGraphicFramePr>
        <p:xfrm>
          <a:off x="1864936" y="3831970"/>
          <a:ext cx="2480347" cy="268489"/>
        </p:xfrm>
        <a:graphic>
          <a:graphicData uri="http://schemas.openxmlformats.org/drawingml/2006/table">
            <a:tbl>
              <a:tblPr firstRow="1" bandRow="1" bandCol="1">
                <a:tableStyleId>{2D5ABB26-0587-4C30-8999-92F81FD0307C}</a:tableStyleId>
              </a:tblPr>
              <a:tblGrid>
                <a:gridCol w="248035">
                  <a:extLst>
                    <a:ext uri="{9D8B030D-6E8A-4147-A177-3AD203B41FA5}">
                      <a16:colId xmlns:a16="http://schemas.microsoft.com/office/drawing/2014/main" val="3164786423"/>
                    </a:ext>
                  </a:extLst>
                </a:gridCol>
                <a:gridCol w="248035">
                  <a:extLst>
                    <a:ext uri="{9D8B030D-6E8A-4147-A177-3AD203B41FA5}">
                      <a16:colId xmlns:a16="http://schemas.microsoft.com/office/drawing/2014/main" val="2358707543"/>
                    </a:ext>
                  </a:extLst>
                </a:gridCol>
                <a:gridCol w="248035">
                  <a:extLst>
                    <a:ext uri="{9D8B030D-6E8A-4147-A177-3AD203B41FA5}">
                      <a16:colId xmlns:a16="http://schemas.microsoft.com/office/drawing/2014/main" val="1890424698"/>
                    </a:ext>
                  </a:extLst>
                </a:gridCol>
                <a:gridCol w="290346">
                  <a:extLst>
                    <a:ext uri="{9D8B030D-6E8A-4147-A177-3AD203B41FA5}">
                      <a16:colId xmlns:a16="http://schemas.microsoft.com/office/drawing/2014/main" val="959606534"/>
                    </a:ext>
                  </a:extLst>
                </a:gridCol>
                <a:gridCol w="212847">
                  <a:extLst>
                    <a:ext uri="{9D8B030D-6E8A-4147-A177-3AD203B41FA5}">
                      <a16:colId xmlns:a16="http://schemas.microsoft.com/office/drawing/2014/main" val="1480154287"/>
                    </a:ext>
                  </a:extLst>
                </a:gridCol>
                <a:gridCol w="240911">
                  <a:extLst>
                    <a:ext uri="{9D8B030D-6E8A-4147-A177-3AD203B41FA5}">
                      <a16:colId xmlns:a16="http://schemas.microsoft.com/office/drawing/2014/main" val="3230468947"/>
                    </a:ext>
                  </a:extLst>
                </a:gridCol>
                <a:gridCol w="225876">
                  <a:extLst>
                    <a:ext uri="{9D8B030D-6E8A-4147-A177-3AD203B41FA5}">
                      <a16:colId xmlns:a16="http://schemas.microsoft.com/office/drawing/2014/main" val="1359246055"/>
                    </a:ext>
                  </a:extLst>
                </a:gridCol>
                <a:gridCol w="207169">
                  <a:extLst>
                    <a:ext uri="{9D8B030D-6E8A-4147-A177-3AD203B41FA5}">
                      <a16:colId xmlns:a16="http://schemas.microsoft.com/office/drawing/2014/main" val="2478420247"/>
                    </a:ext>
                  </a:extLst>
                </a:gridCol>
                <a:gridCol w="292894">
                  <a:extLst>
                    <a:ext uri="{9D8B030D-6E8A-4147-A177-3AD203B41FA5}">
                      <a16:colId xmlns:a16="http://schemas.microsoft.com/office/drawing/2014/main" val="1482739542"/>
                    </a:ext>
                  </a:extLst>
                </a:gridCol>
                <a:gridCol w="266199">
                  <a:extLst>
                    <a:ext uri="{9D8B030D-6E8A-4147-A177-3AD203B41FA5}">
                      <a16:colId xmlns:a16="http://schemas.microsoft.com/office/drawing/2014/main" val="1838861259"/>
                    </a:ext>
                  </a:extLst>
                </a:gridCol>
              </a:tblGrid>
              <a:tr h="268489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700" dirty="0">
                          <a:effectLst/>
                        </a:rPr>
                        <a:t>BW</a:t>
                      </a:r>
                      <a:endParaRPr lang="de-DE" sz="7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700" dirty="0">
                          <a:effectLst/>
                        </a:rPr>
                        <a:t>BY</a:t>
                      </a:r>
                      <a:endParaRPr lang="de-DE" sz="7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700" dirty="0">
                          <a:effectLst/>
                        </a:rPr>
                        <a:t>BE</a:t>
                      </a:r>
                      <a:endParaRPr lang="de-DE" sz="7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700" dirty="0">
                          <a:effectLst/>
                        </a:rPr>
                        <a:t>BRB</a:t>
                      </a:r>
                      <a:endParaRPr lang="de-DE" sz="7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700" dirty="0">
                          <a:effectLst/>
                        </a:rPr>
                        <a:t>HB</a:t>
                      </a:r>
                      <a:endParaRPr lang="de-DE" sz="7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700" dirty="0">
                          <a:effectLst/>
                        </a:rPr>
                        <a:t>HH</a:t>
                      </a:r>
                      <a:endParaRPr lang="de-DE" sz="7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700" dirty="0">
                          <a:effectLst/>
                        </a:rPr>
                        <a:t>HE</a:t>
                      </a:r>
                      <a:endParaRPr lang="de-DE" sz="7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700" dirty="0">
                          <a:effectLst/>
                        </a:rPr>
                        <a:t>NI</a:t>
                      </a:r>
                      <a:endParaRPr lang="de-DE" sz="7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700" dirty="0">
                          <a:effectLst/>
                        </a:rPr>
                        <a:t>NRW</a:t>
                      </a:r>
                      <a:endParaRPr lang="de-DE" sz="7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700" dirty="0">
                          <a:effectLst/>
                        </a:rPr>
                        <a:t>RLP</a:t>
                      </a:r>
                      <a:endParaRPr lang="de-DE" sz="7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995442187"/>
                  </a:ext>
                </a:extLst>
              </a:tr>
            </a:tbl>
          </a:graphicData>
        </a:graphic>
      </p:graphicFrame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70255285-922D-4D3A-85F6-024701EB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08.12.2021</a:t>
            </a:r>
            <a:endParaRPr lang="de-DE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AED1E3F0-EADB-44A8-B314-EDFC6546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F3A981E-85EC-47B2-BED2-BD9BC43C9068}"/>
              </a:ext>
            </a:extLst>
          </p:cNvPr>
          <p:cNvSpPr txBox="1"/>
          <p:nvPr/>
        </p:nvSpPr>
        <p:spPr>
          <a:xfrm>
            <a:off x="7634932" y="4455645"/>
            <a:ext cx="1278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Stand 07.12.21</a:t>
            </a:r>
          </a:p>
        </p:txBody>
      </p:sp>
    </p:spTree>
    <p:extLst>
      <p:ext uri="{BB962C8B-B14F-4D97-AF65-F5344CB8AC3E}">
        <p14:creationId xmlns:p14="http://schemas.microsoft.com/office/powerpoint/2010/main" val="243468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BA242E2-8E4F-4C71-A42A-C06FDA5C1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63" y="1973941"/>
            <a:ext cx="2747268" cy="27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15A1CF9-5ACB-4BFE-B83D-327F6DE82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5" y="1973941"/>
            <a:ext cx="2747268" cy="2747268"/>
          </a:xfrm>
          <a:prstGeom prst="rect">
            <a:avLst/>
          </a:prstGeom>
        </p:spPr>
      </p:pic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6A37C126-8968-4D66-948E-08E977B1B3E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12175685"/>
              </p:ext>
            </p:extLst>
          </p:nvPr>
        </p:nvGraphicFramePr>
        <p:xfrm>
          <a:off x="3483442" y="899646"/>
          <a:ext cx="2177117" cy="1672105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1043117">
                  <a:extLst>
                    <a:ext uri="{9D8B030D-6E8A-4147-A177-3AD203B41FA5}">
                      <a16:colId xmlns:a16="http://schemas.microsoft.com/office/drawing/2014/main" val="1561750367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869349871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40366735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420111035"/>
                    </a:ext>
                  </a:extLst>
                </a:gridCol>
              </a:tblGrid>
              <a:tr h="313465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Ja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</a:rPr>
                        <a:t>Nein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</a:rPr>
                        <a:t>NA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2388417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 err="1">
                          <a:effectLst/>
                        </a:rPr>
                        <a:t>Hospitalisiert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</a:rPr>
                        <a:t>0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</a:rPr>
                        <a:t>38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</a:rPr>
                        <a:t>26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36571275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200" dirty="0" err="1">
                          <a:effectLst/>
                        </a:rPr>
                        <a:t>Verstorben</a:t>
                      </a:r>
                      <a:endParaRPr lang="de-DE" sz="9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kern="1200" dirty="0">
                          <a:effectLst/>
                        </a:rPr>
                        <a:t>0</a:t>
                      </a:r>
                      <a:endParaRPr lang="de-DE" sz="9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kern="1200" dirty="0">
                          <a:effectLst/>
                        </a:rPr>
                        <a:t>1</a:t>
                      </a:r>
                      <a:endParaRPr lang="de-DE" sz="9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2498669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Impfschutz</a:t>
                      </a:r>
                      <a:r>
                        <a:rPr lang="en-US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inkl</a:t>
                      </a:r>
                      <a:r>
                        <a:rPr lang="en-US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 “Booster”)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73152686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Symptome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401770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</a:rPr>
                        <a:t>Alter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</a:rPr>
                        <a:t>Median= 34,5 Mean=37,1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de-DE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de-DE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2721485"/>
                  </a:ext>
                </a:extLst>
              </a:tr>
            </a:tbl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695DBDA1-EBD5-4B6E-A81E-68D4B1D2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17660"/>
            <a:ext cx="7983646" cy="714291"/>
          </a:xfrm>
        </p:spPr>
        <p:txBody>
          <a:bodyPr/>
          <a:lstStyle/>
          <a:p>
            <a:r>
              <a:rPr lang="de-DE" dirty="0"/>
              <a:t>Beschreibung der übermittelten Fälle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8A13C21-30AF-4345-8361-97396152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08.12.2021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217EF90-534F-4792-B1A2-1281C8D2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2C54CCD-9D20-4236-BDAD-7691D9A1BE95}"/>
              </a:ext>
            </a:extLst>
          </p:cNvPr>
          <p:cNvSpPr/>
          <p:nvPr/>
        </p:nvSpPr>
        <p:spPr>
          <a:xfrm>
            <a:off x="4584356" y="1223320"/>
            <a:ext cx="265670" cy="253314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53BBC63-2E82-442F-8021-286F19DB4359}"/>
              </a:ext>
            </a:extLst>
          </p:cNvPr>
          <p:cNvSpPr/>
          <p:nvPr/>
        </p:nvSpPr>
        <p:spPr>
          <a:xfrm>
            <a:off x="4584357" y="1482383"/>
            <a:ext cx="265670" cy="253314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48C9F3B-6404-4EC2-95BC-E32FC8CDE21B}"/>
              </a:ext>
            </a:extLst>
          </p:cNvPr>
          <p:cNvSpPr txBox="1"/>
          <p:nvPr/>
        </p:nvSpPr>
        <p:spPr>
          <a:xfrm>
            <a:off x="4077721" y="4567320"/>
            <a:ext cx="1278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Stand 07.12.21</a:t>
            </a:r>
          </a:p>
        </p:txBody>
      </p:sp>
    </p:spTree>
    <p:extLst>
      <p:ext uri="{BB962C8B-B14F-4D97-AF65-F5344CB8AC3E}">
        <p14:creationId xmlns:p14="http://schemas.microsoft.com/office/powerpoint/2010/main" val="376991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42FC96-DC4E-4EFE-AA39-282170ED40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159" y="973133"/>
            <a:ext cx="7983646" cy="3244635"/>
          </a:xfrm>
        </p:spPr>
        <p:txBody>
          <a:bodyPr/>
          <a:lstStyle/>
          <a:p>
            <a:r>
              <a:rPr lang="de-DE" dirty="0"/>
              <a:t>23 Fälle mit Angaben zu </a:t>
            </a:r>
            <a:br>
              <a:rPr lang="de-DE" dirty="0"/>
            </a:br>
            <a:r>
              <a:rPr lang="de-DE" dirty="0"/>
              <a:t>Exposition im Ausland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D659547-B7B3-46DF-84CA-6E9AF4810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26" y="259694"/>
            <a:ext cx="7983646" cy="714291"/>
          </a:xfrm>
        </p:spPr>
        <p:txBody>
          <a:bodyPr/>
          <a:lstStyle/>
          <a:p>
            <a:r>
              <a:rPr lang="de-DE" dirty="0"/>
              <a:t>Exposition im Ausland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288470D-ABFC-4296-9606-8A657D4C2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792020"/>
              </p:ext>
            </p:extLst>
          </p:nvPr>
        </p:nvGraphicFramePr>
        <p:xfrm>
          <a:off x="769196" y="1748869"/>
          <a:ext cx="2633962" cy="1106250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1809214">
                  <a:extLst>
                    <a:ext uri="{9D8B030D-6E8A-4147-A177-3AD203B41FA5}">
                      <a16:colId xmlns:a16="http://schemas.microsoft.com/office/drawing/2014/main" val="2461440439"/>
                    </a:ext>
                  </a:extLst>
                </a:gridCol>
                <a:gridCol w="824748">
                  <a:extLst>
                    <a:ext uri="{9D8B030D-6E8A-4147-A177-3AD203B41FA5}">
                      <a16:colId xmlns:a16="http://schemas.microsoft.com/office/drawing/2014/main" val="2578030786"/>
                    </a:ext>
                  </a:extLst>
                </a:gridCol>
              </a:tblGrid>
              <a:tr h="221250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 err="1">
                          <a:effectLst/>
                        </a:rPr>
                        <a:t>Expositionsland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5" marR="70585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 err="1">
                          <a:effectLst/>
                        </a:rPr>
                        <a:t>Anzahl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5" marR="70585" marT="0" marB="0" anchor="b"/>
                </a:tc>
                <a:extLst>
                  <a:ext uri="{0D108BD9-81ED-4DB2-BD59-A6C34878D82A}">
                    <a16:rowId xmlns:a16="http://schemas.microsoft.com/office/drawing/2014/main" val="2281964926"/>
                  </a:ext>
                </a:extLst>
              </a:tr>
              <a:tr h="221250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100">
                          <a:effectLst/>
                        </a:rPr>
                        <a:t>Sambia</a:t>
                      </a:r>
                      <a:endParaRPr lang="de-D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5" marR="70585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de-DE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5" marR="70585" marT="0" marB="0"/>
                </a:tc>
                <a:extLst>
                  <a:ext uri="{0D108BD9-81ED-4DB2-BD59-A6C34878D82A}">
                    <a16:rowId xmlns:a16="http://schemas.microsoft.com/office/drawing/2014/main" val="904207262"/>
                  </a:ext>
                </a:extLst>
              </a:tr>
              <a:tr h="221250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100" dirty="0" err="1">
                          <a:effectLst/>
                        </a:rPr>
                        <a:t>Simbabwe</a:t>
                      </a:r>
                      <a:endParaRPr lang="de-DE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5" marR="70585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de-DE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5" marR="70585" marT="0" marB="0"/>
                </a:tc>
                <a:extLst>
                  <a:ext uri="{0D108BD9-81ED-4DB2-BD59-A6C34878D82A}">
                    <a16:rowId xmlns:a16="http://schemas.microsoft.com/office/drawing/2014/main" val="891436758"/>
                  </a:ext>
                </a:extLst>
              </a:tr>
              <a:tr h="221250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Südafrika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(Staat)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5" marR="70585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5" marR="70585" marT="0" marB="0"/>
                </a:tc>
                <a:extLst>
                  <a:ext uri="{0D108BD9-81ED-4DB2-BD59-A6C34878D82A}">
                    <a16:rowId xmlns:a16="http://schemas.microsoft.com/office/drawing/2014/main" val="1728759219"/>
                  </a:ext>
                </a:extLst>
              </a:tr>
              <a:tr h="221250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&lt;anderes&gt;</a:t>
                      </a:r>
                    </a:p>
                  </a:txBody>
                  <a:tcPr marL="70585" marR="70585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0585" marR="70585" marT="0" marB="0"/>
                </a:tc>
                <a:extLst>
                  <a:ext uri="{0D108BD9-81ED-4DB2-BD59-A6C34878D82A}">
                    <a16:rowId xmlns:a16="http://schemas.microsoft.com/office/drawing/2014/main" val="2733455786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7DEA148-31EB-4D0F-B6DF-1D1891D09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" t="12233" r="2342" b="5367"/>
          <a:stretch/>
        </p:blipFill>
        <p:spPr>
          <a:xfrm>
            <a:off x="4209988" y="743203"/>
            <a:ext cx="3774989" cy="1710271"/>
          </a:xfrm>
          <a:prstGeom prst="rect">
            <a:avLst/>
          </a:prstGeom>
        </p:spPr>
      </p:pic>
      <p:graphicFrame>
        <p:nvGraphicFramePr>
          <p:cNvPr id="9" name="Inhaltsplatzhalter 5">
            <a:extLst>
              <a:ext uri="{FF2B5EF4-FFF2-40B4-BE49-F238E27FC236}">
                <a16:creationId xmlns:a16="http://schemas.microsoft.com/office/drawing/2014/main" id="{FA6AB387-B867-43D3-AE32-763700C9E6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610478"/>
              </p:ext>
            </p:extLst>
          </p:nvPr>
        </p:nvGraphicFramePr>
        <p:xfrm>
          <a:off x="769194" y="3106654"/>
          <a:ext cx="2633963" cy="1469412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1262003">
                  <a:extLst>
                    <a:ext uri="{9D8B030D-6E8A-4147-A177-3AD203B41FA5}">
                      <a16:colId xmlns:a16="http://schemas.microsoft.com/office/drawing/2014/main" val="1561750367"/>
                    </a:ext>
                  </a:extLst>
                </a:gridCol>
                <a:gridCol w="457320">
                  <a:extLst>
                    <a:ext uri="{9D8B030D-6E8A-4147-A177-3AD203B41FA5}">
                      <a16:colId xmlns:a16="http://schemas.microsoft.com/office/drawing/2014/main" val="2869349871"/>
                    </a:ext>
                  </a:extLst>
                </a:gridCol>
                <a:gridCol w="457320">
                  <a:extLst>
                    <a:ext uri="{9D8B030D-6E8A-4147-A177-3AD203B41FA5}">
                      <a16:colId xmlns:a16="http://schemas.microsoft.com/office/drawing/2014/main" val="240366735"/>
                    </a:ext>
                  </a:extLst>
                </a:gridCol>
                <a:gridCol w="457320">
                  <a:extLst>
                    <a:ext uri="{9D8B030D-6E8A-4147-A177-3AD203B41FA5}">
                      <a16:colId xmlns:a16="http://schemas.microsoft.com/office/drawing/2014/main" val="2420111035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Fälle mit Exposition im Ausland</a:t>
                      </a: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Ja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</a:rPr>
                        <a:t>Nein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</a:rPr>
                        <a:t>NA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238841702"/>
                  </a:ext>
                </a:extLst>
              </a:tr>
              <a:tr h="240884">
                <a:tc>
                  <a:txBody>
                    <a:bodyPr/>
                    <a:lstStyle/>
                    <a:p>
                      <a:pPr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Hospitalisiert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36571275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Impfschutz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inkl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“Booster”)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731526863"/>
                  </a:ext>
                </a:extLst>
              </a:tr>
              <a:tr h="240884">
                <a:tc>
                  <a:txBody>
                    <a:bodyPr/>
                    <a:lstStyle/>
                    <a:p>
                      <a:pPr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Symptome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40177023"/>
                  </a:ext>
                </a:extLst>
              </a:tr>
              <a:tr h="2408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Vorerkrankungen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10625583"/>
                  </a:ext>
                </a:extLst>
              </a:tr>
            </a:tbl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015F51F1-C779-472D-B37F-B5434EBEA8F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82982" y="2643851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E5A89175-2AA2-4C3E-B951-206F4B6C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08.12.2021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E001A4C-A579-432E-8186-D1EDD819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47EE2EA-C953-45E7-96AE-979ED751F921}"/>
              </a:ext>
            </a:extLst>
          </p:cNvPr>
          <p:cNvSpPr txBox="1"/>
          <p:nvPr/>
        </p:nvSpPr>
        <p:spPr>
          <a:xfrm>
            <a:off x="5478520" y="2186577"/>
            <a:ext cx="20409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bg1">
                    <a:lumMod val="50000"/>
                  </a:schemeClr>
                </a:solidFill>
                <a:latin typeface="Bahnschrift Light Condensed" panose="020B0502040204020203" pitchFamily="34" charset="0"/>
              </a:rPr>
              <a:t>Länder mit Omikron-Nachweisen, 06.12.21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9C42907-2721-4BEE-8508-507CFC228FA2}"/>
              </a:ext>
            </a:extLst>
          </p:cNvPr>
          <p:cNvSpPr txBox="1"/>
          <p:nvPr/>
        </p:nvSpPr>
        <p:spPr>
          <a:xfrm>
            <a:off x="7634932" y="4455645"/>
            <a:ext cx="1278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Stand 07.12.21</a:t>
            </a:r>
          </a:p>
        </p:txBody>
      </p:sp>
    </p:spTree>
    <p:extLst>
      <p:ext uri="{BB962C8B-B14F-4D97-AF65-F5344CB8AC3E}">
        <p14:creationId xmlns:p14="http://schemas.microsoft.com/office/powerpoint/2010/main" val="271700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55C3C57-71A9-4A46-A353-8797524D56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1426319"/>
            <a:ext cx="5201798" cy="3244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 err="1"/>
              <a:t>Sigalab</a:t>
            </a:r>
            <a:r>
              <a:rPr lang="en-US" sz="1200" b="1" dirty="0"/>
              <a:t>: Geometric mean titer (GMT) </a:t>
            </a:r>
            <a:r>
              <a:rPr lang="en-US" sz="1200" dirty="0"/>
              <a:t>FRNT50 (inverse of the plasma dilution required for 50% reduction in infection foci number) was </a:t>
            </a:r>
            <a:r>
              <a:rPr lang="en-US" sz="1200" b="1" dirty="0"/>
              <a:t>1321 for D614G.</a:t>
            </a:r>
            <a:r>
              <a:rPr lang="en-US" sz="1200" dirty="0"/>
              <a:t> These samples therefore had very strong neutralization of D614G virus, </a:t>
            </a:r>
            <a:r>
              <a:rPr lang="en-US" sz="1200" dirty="0" err="1"/>
              <a:t>consistentwith</a:t>
            </a:r>
            <a:r>
              <a:rPr lang="en-US" sz="1200" dirty="0"/>
              <a:t> sampling soon after vaccination. GMT FRNT50 for the same samples was </a:t>
            </a:r>
            <a:r>
              <a:rPr lang="en-US" sz="1200" b="1" dirty="0"/>
              <a:t>32 for Omicron</a:t>
            </a:r>
            <a:r>
              <a:rPr lang="en-US" sz="1200" dirty="0"/>
              <a:t>, </a:t>
            </a:r>
            <a:r>
              <a:rPr lang="en-US" sz="1200" b="1" dirty="0"/>
              <a:t>a 41-fold decline</a:t>
            </a:r>
            <a:r>
              <a:rPr lang="en-US" sz="1200" dirty="0"/>
              <a:t>. […]However, the escape was incomplete, with 5 of the participants, all </a:t>
            </a:r>
            <a:r>
              <a:rPr lang="en-US" sz="1200" b="1" dirty="0"/>
              <a:t>previously infected, showing relatively high neutralization titers </a:t>
            </a:r>
            <a:r>
              <a:rPr lang="en-US" sz="1200" dirty="0"/>
              <a:t>with Omicron.</a:t>
            </a:r>
          </a:p>
          <a:p>
            <a:endParaRPr lang="en-US" sz="1800" dirty="0"/>
          </a:p>
          <a:p>
            <a:endParaRPr lang="de-DE" sz="1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0C6342-3739-4304-963A-6787103C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DDC5E7D-0C44-46D8-8C9C-378B49E0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Omicron</a:t>
            </a:r>
            <a:r>
              <a:rPr lang="de-DE" dirty="0"/>
              <a:t> </a:t>
            </a:r>
            <a:r>
              <a:rPr lang="de-DE" dirty="0" err="1"/>
              <a:t>neutralization</a:t>
            </a:r>
            <a:r>
              <a:rPr lang="de-DE" dirty="0"/>
              <a:t>,  </a:t>
            </a:r>
            <a:r>
              <a:rPr lang="de-DE" dirty="0" err="1"/>
              <a:t>preprints</a:t>
            </a:r>
            <a:r>
              <a:rPr lang="de-DE" dirty="0"/>
              <a:t> 7.12.21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FDD3835-F012-43EA-AD2D-535251979B66}"/>
              </a:ext>
            </a:extLst>
          </p:cNvPr>
          <p:cNvGrpSpPr/>
          <p:nvPr/>
        </p:nvGrpSpPr>
        <p:grpSpPr>
          <a:xfrm>
            <a:off x="5147187" y="1352695"/>
            <a:ext cx="5371923" cy="1823607"/>
            <a:chOff x="3862353" y="2317166"/>
            <a:chExt cx="6622027" cy="2247979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C3D9C128-3EFD-4C76-9D06-F9E9ED25A784}"/>
                </a:ext>
              </a:extLst>
            </p:cNvPr>
            <p:cNvGrpSpPr/>
            <p:nvPr/>
          </p:nvGrpSpPr>
          <p:grpSpPr>
            <a:xfrm>
              <a:off x="4493268" y="2317166"/>
              <a:ext cx="4374019" cy="2187930"/>
              <a:chOff x="3905215" y="973406"/>
              <a:chExt cx="5129056" cy="2565607"/>
            </a:xfrm>
          </p:grpSpPr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2CF83810-3F86-4913-A6B9-90737D4A9B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7622" b="-6681"/>
              <a:stretch/>
            </p:blipFill>
            <p:spPr>
              <a:xfrm>
                <a:off x="3905215" y="973406"/>
                <a:ext cx="5025224" cy="256270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" name="Rectangle 1">
                <a:extLst>
                  <a:ext uri="{FF2B5EF4-FFF2-40B4-BE49-F238E27FC236}">
                    <a16:creationId xmlns:a16="http://schemas.microsoft.com/office/drawing/2014/main" id="{7B7072B4-BDA2-4A4A-B6E3-D2F4038B31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5914" y="2907430"/>
                <a:ext cx="1908357" cy="631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lvl="1" algn="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ahnschrift" panose="020B0502040204020203" pitchFamily="34" charset="0"/>
                  </a:rPr>
                  <a:t>Source: </a:t>
                </a:r>
                <a:r>
                  <a:rPr kumimoji="0" lang="de-DE" altLang="de-DE" sz="7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ahnschrift" panose="020B0502040204020203" pitchFamily="34" charset="0"/>
                  </a:rPr>
                  <a:t>Sigallab</a:t>
                </a: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ahnschrift" panose="020B0502040204020203" pitchFamily="34" charset="0"/>
                  </a:rPr>
                  <a:t>, 7.12.21</a:t>
                </a:r>
                <a:r>
                  <a:rPr lang="de-DE" altLang="de-DE" sz="700" dirty="0">
                    <a:latin typeface="Bahnschrift" panose="020B0502040204020203" pitchFamily="34" charset="0"/>
                  </a:rPr>
                  <a:t>, </a:t>
                </a:r>
                <a:br>
                  <a:rPr lang="de-DE" altLang="de-DE" sz="700" dirty="0">
                    <a:latin typeface="Bahnschrift" panose="020B0502040204020203" pitchFamily="34" charset="0"/>
                  </a:rPr>
                </a:br>
                <a:endParaRPr kumimoji="0" lang="de-DE" altLang="de-DE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F3A7455B-7D28-4F86-9BE1-E5DF93A21708}"/>
                </a:ext>
              </a:extLst>
            </p:cNvPr>
            <p:cNvSpPr/>
            <p:nvPr/>
          </p:nvSpPr>
          <p:spPr>
            <a:xfrm>
              <a:off x="3862353" y="4322333"/>
              <a:ext cx="6622027" cy="242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800" dirty="0">
                  <a:latin typeface="Bahnschrift" panose="020B0502040204020203" pitchFamily="34" charset="0"/>
                  <a:hlinkClick r:id="rId3"/>
                </a:rPr>
                <a:t>https://www.ahri.org/wp-content/uploads/2021/12/MEDRXIV-2021-267417v1-Sigal.pdf</a:t>
              </a:r>
              <a:r>
                <a:rPr lang="de-DE" altLang="de-DE" sz="800" dirty="0">
                  <a:latin typeface="Bahnschrift" panose="020B0502040204020203" pitchFamily="34" charset="0"/>
                </a:rPr>
                <a:t> 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CBD1F36-40B6-4466-A408-25534B5A93A8}"/>
              </a:ext>
            </a:extLst>
          </p:cNvPr>
          <p:cNvGrpSpPr/>
          <p:nvPr/>
        </p:nvGrpSpPr>
        <p:grpSpPr>
          <a:xfrm>
            <a:off x="241317" y="3380745"/>
            <a:ext cx="3735382" cy="1846605"/>
            <a:chOff x="381686" y="3238954"/>
            <a:chExt cx="3735382" cy="184660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1535134F-CC59-4101-8714-2C745F065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910" y="3238954"/>
              <a:ext cx="3135416" cy="1404186"/>
            </a:xfrm>
            <a:prstGeom prst="rect">
              <a:avLst/>
            </a:prstGeom>
          </p:spPr>
        </p:pic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C499343C-C336-4FC4-885F-3899BA919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86" y="4439228"/>
              <a:ext cx="373538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lvl="1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hnschrift" panose="020B0502040204020203" pitchFamily="34" charset="0"/>
                </a:rPr>
                <a:t>Source: </a:t>
              </a:r>
              <a:r>
                <a:rPr kumimoji="0" lang="de-DE" altLang="de-DE" sz="7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hnschrift" panose="020B0502040204020203" pitchFamily="34" charset="0"/>
                </a:rPr>
                <a:t>Sheward</a:t>
              </a: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hnschrift" panose="020B0502040204020203" pitchFamily="34" charset="0"/>
                </a:rPr>
                <a:t> et al., 7.12.21</a:t>
              </a:r>
              <a:r>
                <a:rPr lang="de-DE" altLang="de-DE" sz="700" dirty="0">
                  <a:latin typeface="Bahnschrift" panose="020B0502040204020203" pitchFamily="34" charset="0"/>
                </a:rPr>
                <a:t>, </a:t>
              </a:r>
              <a:br>
                <a:rPr lang="de-DE" altLang="de-DE" sz="700" dirty="0">
                  <a:latin typeface="Bahnschrift" panose="020B0502040204020203" pitchFamily="34" charset="0"/>
                </a:rPr>
              </a:br>
              <a:r>
                <a:rPr lang="de-DE" altLang="de-DE" sz="700" dirty="0">
                  <a:latin typeface="Bahnschrift" panose="020B0502040204020203" pitchFamily="34" charset="0"/>
                  <a:hlinkClick r:id="rId5"/>
                </a:rPr>
                <a:t>https://drive.google.com/file/d/1CuxmNYj5cpIuxWXhjjVmuDqntxXwlfXQ/view</a:t>
              </a:r>
              <a:r>
                <a:rPr lang="de-DE" altLang="de-DE" sz="700" dirty="0">
                  <a:latin typeface="Bahnschrift" panose="020B0502040204020203" pitchFamily="34" charset="0"/>
                </a:rPr>
                <a:t>  </a:t>
              </a:r>
              <a:br>
                <a:rPr lang="de-DE" altLang="de-DE" sz="700" dirty="0">
                  <a:latin typeface="Bahnschrift" panose="020B0502040204020203" pitchFamily="34" charset="0"/>
                </a:rPr>
              </a:br>
              <a:endPara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06063754-4038-48B3-BC23-E427D6B6AC1F}"/>
              </a:ext>
            </a:extLst>
          </p:cNvPr>
          <p:cNvSpPr/>
          <p:nvPr/>
        </p:nvSpPr>
        <p:spPr>
          <a:xfrm>
            <a:off x="3902957" y="366452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Sheward</a:t>
            </a:r>
            <a:r>
              <a:rPr lang="en-US" sz="1200" dirty="0"/>
              <a:t>: In our hands, from a first set of results, the loss of neutralization against Omicron (relative to the pandemic founder) is exceptionally variable, with </a:t>
            </a:r>
            <a:r>
              <a:rPr lang="en-US" sz="1200" b="1" dirty="0"/>
              <a:t>some samples showing almost no loss, and some showing ±25-fold loss </a:t>
            </a:r>
            <a:r>
              <a:rPr lang="en-US" sz="1200" dirty="0"/>
              <a:t>relative to the pandemic founder variant.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1134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5FA6B35-CD69-4D2E-9A03-2C938CC7F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933" y="426129"/>
            <a:ext cx="6561192" cy="477177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10EEA0-501B-47CB-8F2F-3CC0B473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306673B-1E13-492C-AD60-BDD2F940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33" y="68984"/>
            <a:ext cx="7983646" cy="714291"/>
          </a:xfrm>
        </p:spPr>
        <p:txBody>
          <a:bodyPr/>
          <a:lstStyle/>
          <a:p>
            <a:r>
              <a:rPr lang="de-DE" dirty="0"/>
              <a:t>VOC /VOI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F4A493B-E466-4F10-AC0A-3026CF6F41B0}"/>
              </a:ext>
            </a:extLst>
          </p:cNvPr>
          <p:cNvSpPr txBox="1"/>
          <p:nvPr/>
        </p:nvSpPr>
        <p:spPr>
          <a:xfrm>
            <a:off x="6290089" y="1241513"/>
            <a:ext cx="68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Delta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5654A2-04E5-4E6D-AA35-9A135BD5CB12}"/>
              </a:ext>
            </a:extLst>
          </p:cNvPr>
          <p:cNvSpPr txBox="1"/>
          <p:nvPr/>
        </p:nvSpPr>
        <p:spPr>
          <a:xfrm>
            <a:off x="3874655" y="1241513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Alpha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9C13069-9C12-4B18-A31A-18A66803BF19}"/>
              </a:ext>
            </a:extLst>
          </p:cNvPr>
          <p:cNvSpPr txBox="1"/>
          <p:nvPr/>
        </p:nvSpPr>
        <p:spPr>
          <a:xfrm>
            <a:off x="3872962" y="3659048"/>
            <a:ext cx="60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Beta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0121A5A-38EC-4DAA-8B4C-47A294C2483B}"/>
              </a:ext>
            </a:extLst>
          </p:cNvPr>
          <p:cNvSpPr txBox="1"/>
          <p:nvPr/>
        </p:nvSpPr>
        <p:spPr>
          <a:xfrm>
            <a:off x="5294648" y="371183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Gamma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4B9396E1-0D1F-4F9D-9453-280181AB3A33}"/>
              </a:ext>
            </a:extLst>
          </p:cNvPr>
          <p:cNvCxnSpPr>
            <a:cxnSpLocks/>
          </p:cNvCxnSpPr>
          <p:nvPr/>
        </p:nvCxnSpPr>
        <p:spPr>
          <a:xfrm flipV="1">
            <a:off x="3570905" y="3936389"/>
            <a:ext cx="369455" cy="43410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1D37C59-E465-455B-A69D-4B298A46D876}"/>
              </a:ext>
            </a:extLst>
          </p:cNvPr>
          <p:cNvCxnSpPr>
            <a:cxnSpLocks/>
          </p:cNvCxnSpPr>
          <p:nvPr/>
        </p:nvCxnSpPr>
        <p:spPr>
          <a:xfrm flipV="1">
            <a:off x="5111315" y="4028380"/>
            <a:ext cx="293282" cy="42271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01DC6F-25B3-404F-A367-F36D843C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3266843-F13D-4833-95A5-23CBF603FF8B}"/>
              </a:ext>
            </a:extLst>
          </p:cNvPr>
          <p:cNvSpPr txBox="1"/>
          <p:nvPr/>
        </p:nvSpPr>
        <p:spPr>
          <a:xfrm>
            <a:off x="6781220" y="3711292"/>
            <a:ext cx="99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Omikron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EFEBA14-5C1E-4FB3-930B-8FAAD2629739}"/>
              </a:ext>
            </a:extLst>
          </p:cNvPr>
          <p:cNvCxnSpPr>
            <a:cxnSpLocks/>
          </p:cNvCxnSpPr>
          <p:nvPr/>
        </p:nvCxnSpPr>
        <p:spPr>
          <a:xfrm>
            <a:off x="7359041" y="4028380"/>
            <a:ext cx="439553" cy="4698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A3E884AA-7D11-4168-BF70-C5EFB3A7AEC8}"/>
              </a:ext>
            </a:extLst>
          </p:cNvPr>
          <p:cNvSpPr txBox="1"/>
          <p:nvPr/>
        </p:nvSpPr>
        <p:spPr>
          <a:xfrm>
            <a:off x="7942862" y="4498181"/>
            <a:ext cx="1278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Stand 05.12.21</a:t>
            </a:r>
          </a:p>
        </p:txBody>
      </p:sp>
    </p:spTree>
    <p:extLst>
      <p:ext uri="{BB962C8B-B14F-4D97-AF65-F5344CB8AC3E}">
        <p14:creationId xmlns:p14="http://schemas.microsoft.com/office/powerpoint/2010/main" val="2866377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19F93A-F8AA-4C64-8550-980BB03C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AAC6DD-0E11-4EB2-AA2F-7BD127952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77652E4-AE81-40D9-A719-152D08655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4604"/>
            <a:ext cx="7983646" cy="714291"/>
          </a:xfrm>
        </p:spPr>
        <p:txBody>
          <a:bodyPr/>
          <a:lstStyle/>
          <a:p>
            <a:pPr algn="ctr"/>
            <a:r>
              <a:rPr lang="de-DE" dirty="0"/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437645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1337</Words>
  <Application>Microsoft Office PowerPoint</Application>
  <PresentationFormat>Bildschirmpräsentation (16:9)</PresentationFormat>
  <Paragraphs>475</Paragraphs>
  <Slides>16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6" baseType="lpstr">
      <vt:lpstr>Arial</vt:lpstr>
      <vt:lpstr>Bahnschrift</vt:lpstr>
      <vt:lpstr>Bahnschrift Light Condensed</vt:lpstr>
      <vt:lpstr>Calibri</vt:lpstr>
      <vt:lpstr>Cambria</vt:lpstr>
      <vt:lpstr>ＭＳ 明朝</vt:lpstr>
      <vt:lpstr>Scala Sans OT</vt:lpstr>
      <vt:lpstr>Times New Roman</vt:lpstr>
      <vt:lpstr>Wingdings</vt:lpstr>
      <vt:lpstr>Office-Design</vt:lpstr>
      <vt:lpstr>VOC/VOI in Deutschland  aktuelle Situation  </vt:lpstr>
      <vt:lpstr>Übersicht VOC/VOI in Erhebungssystemen</vt:lpstr>
      <vt:lpstr>Epikurve: übermittelte Omikron-Fälle</vt:lpstr>
      <vt:lpstr>Verteilung der übermittelten Fälle</vt:lpstr>
      <vt:lpstr>Beschreibung der übermittelten Fälle</vt:lpstr>
      <vt:lpstr>Exposition im Ausland</vt:lpstr>
      <vt:lpstr>Omicron neutralization,  preprints 7.12.21</vt:lpstr>
      <vt:lpstr>VOC /VOI</vt:lpstr>
      <vt:lpstr>extra</vt:lpstr>
      <vt:lpstr>Varianten unter Beobachtung</vt:lpstr>
      <vt:lpstr>VOC Omikron (B.1.1.529)</vt:lpstr>
      <vt:lpstr>Omikron (B.1.1.529) in Deutschland</vt:lpstr>
      <vt:lpstr>Anteile der Genomsequenzierung</vt:lpstr>
      <vt:lpstr>Delta + S: N501Y Mutation</vt:lpstr>
      <vt:lpstr>Linien und Sublinien</vt:lpstr>
      <vt:lpstr>Delta with Y145H+A222V (AY.4.2) (aka. Delta+ UK)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799</cp:revision>
  <dcterms:created xsi:type="dcterms:W3CDTF">2015-11-02T12:29:13Z</dcterms:created>
  <dcterms:modified xsi:type="dcterms:W3CDTF">2021-12-08T10:12:09Z</dcterms:modified>
</cp:coreProperties>
</file>