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588" r:id="rId3"/>
    <p:sldId id="578" r:id="rId4"/>
    <p:sldId id="666" r:id="rId5"/>
    <p:sldId id="664" r:id="rId6"/>
    <p:sldId id="655" r:id="rId7"/>
    <p:sldId id="656" r:id="rId8"/>
    <p:sldId id="662" r:id="rId9"/>
    <p:sldId id="657" r:id="rId10"/>
    <p:sldId id="658" r:id="rId11"/>
    <p:sldId id="659" r:id="rId12"/>
    <p:sldId id="661" r:id="rId13"/>
    <p:sldId id="638" r:id="rId14"/>
    <p:sldId id="642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EC7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8191" autoAdjust="0"/>
  </p:normalViewPr>
  <p:slideViewPr>
    <p:cSldViewPr snapToGrid="0" snapToObjects="1">
      <p:cViewPr varScale="1">
        <p:scale>
          <a:sx n="53" d="100"/>
          <a:sy n="53" d="100"/>
        </p:scale>
        <p:origin x="1568" y="3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1" dirty="0">
                <a:sym typeface="Wingdings" panose="05000000000000000000" pitchFamily="2" charset="2"/>
              </a:rPr>
              <a:t>Anzahl SARI-COVID (insgesamt und mit Intensivbehandlungen seit vielen Wochen kontinuierlich und deutlich ansteigend,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1" dirty="0">
                <a:sym typeface="Wingdings" panose="05000000000000000000" pitchFamily="2" charset="2"/>
              </a:rPr>
              <a:t>direkt im Anschluss an RSV-Welle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0" dirty="0">
                <a:sym typeface="Wingdings" panose="05000000000000000000" pitchFamily="2" charset="2"/>
              </a:rPr>
              <a:t>S:\Projekte\FG36_INV_ICOSARI\Arbeitsordner\Wochenbericht\Wochenbericht_allVWD.xlsx - </a:t>
            </a:r>
            <a:r>
              <a:rPr lang="de-DE" b="0" dirty="0" err="1">
                <a:sym typeface="Wingdings" panose="05000000000000000000" pitchFamily="2" charset="2"/>
              </a:rPr>
              <a:t>Anteil_COVID</a:t>
            </a:r>
            <a:r>
              <a:rPr lang="de-DE" b="0" dirty="0">
                <a:sym typeface="Wingdings" panose="05000000000000000000" pitchFamily="2" charset="2"/>
              </a:rPr>
              <a:t>, </a:t>
            </a:r>
            <a:r>
              <a:rPr lang="de-DE" b="0" dirty="0" err="1">
                <a:sym typeface="Wingdings" panose="05000000000000000000" pitchFamily="2" charset="2"/>
              </a:rPr>
              <a:t>Intensiv_Anteil_COVID</a:t>
            </a: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Anzahl COVID-SARI-Fälle in AG 60-79 Jahre deutlich ansteigend, insbes. COVID-SARI mit Intensivbehandlung stärker als im Vorjahr!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AG 80+ bisher stabil bei COVID-SARI Intensivbehandlungen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Anzahl COVID-SARI-Fälle in AG 60-79 Jahre deutlich ansteigend, insbes. COVID-SARI mit Intensivbehandlung stärker als im Vorjahr!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AG 80+ bisher stabil bei COVID-SARI Intensivbehandlungen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b="0" dirty="0"/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147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sng" dirty="0"/>
              <a:t>KITAs:</a:t>
            </a:r>
            <a:r>
              <a:rPr lang="de-DE" dirty="0"/>
              <a:t> 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Seit Mitte Nov Niveau der zweiten Welle überstiegen (etwa 1 Monat früher als im Vorjahr) 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/>
              <a:t>etwa 2-mal </a:t>
            </a:r>
            <a:r>
              <a:rPr lang="de-DE" dirty="0"/>
              <a:t>mehr Ausbrüche als im Vorjahr zu dieser Zeit</a:t>
            </a:r>
          </a:p>
          <a:p>
            <a:pPr marL="171450" indent="-171450">
              <a:buFontTx/>
              <a:buChar char="-"/>
            </a:pPr>
            <a:r>
              <a:rPr lang="de-DE" dirty="0"/>
              <a:t>Anteil AG  nimmt wieder zu; zuletzt bei 53%</a:t>
            </a:r>
          </a:p>
          <a:p>
            <a:pPr marL="171450" indent="-171450">
              <a:buFontTx/>
              <a:buChar char="-"/>
            </a:pPr>
            <a:r>
              <a:rPr lang="de-DE" dirty="0"/>
              <a:t>Eckdaten der </a:t>
            </a:r>
            <a:r>
              <a:rPr lang="de-DE" b="1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Bisher 583 Ausbrüche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Ausbruchsgröße: durchschnitt: 5 Fälle pro Ausbruch, median: 4 Fälle; (etwa 8% Ausbrüche &gt;=10 Fällen)</a:t>
            </a:r>
          </a:p>
          <a:p>
            <a:pPr marL="628650" lvl="1" indent="-171450">
              <a:buFontTx/>
              <a:buChar char="-"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u="sng" dirty="0"/>
              <a:t>Schulen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Ausbrüche steigen nach Herbstferien wieder sehr rasch an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In KW 46 neuer Höchstwert mit bisher 690 Ausbrüchen/Woche; etwa 5-mal mehr Ausbrüche als im Vorjahr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Überwiegend AG 6-10 in Schulausbrüchen übermittelt (52%; AG 11-14: 32%; AG 15-20: 10%, AG 21+: 6%)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Eckdaten der </a:t>
            </a:r>
            <a:r>
              <a:rPr lang="de-DE" b="1" dirty="0"/>
              <a:t>letzten 4 Wochen</a:t>
            </a:r>
            <a:r>
              <a:rPr lang="de-DE" dirty="0"/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dirty="0"/>
              <a:t>Bisher 1.847 Ausbrüche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Ausbruchsgröße: durchschnitt: 5 Fälle, median: 3 Fälle pro Ausbruch; etwa 11% der Ausbrüche mit &gt;=10 Fällen 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27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stabil geblieben in 48. KW zur Vorwoche (4,8 %; Vorwoche: 4,9 %)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den letzten beiden Wochen bei den Erwachsenen (ab 14 J.) gesunken und liegt dort etwas unter dem vorpandemischen Niveau</a:t>
            </a:r>
          </a:p>
          <a:p>
            <a:pPr marL="171450" indent="-171450">
              <a:buFontTx/>
              <a:buChar char="-"/>
            </a:pPr>
            <a:r>
              <a:rPr lang="de-DE" dirty="0"/>
              <a:t>Gesamt-ARE-Rate liegt in der 48. KW </a:t>
            </a:r>
            <a:r>
              <a:rPr lang="de-DE" dirty="0" err="1"/>
              <a:t>insgeamt</a:t>
            </a:r>
            <a:r>
              <a:rPr lang="de-DE" dirty="0"/>
              <a:t> etwas unter dem Niveau der Vorsaisons (vor der Pandemie), aber noch deutlich höher als im Pandemiejahr 2020.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gesunken. In  48. KW: 1.390 (Vorwoche:1. 736)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bei 0-bis 14-Jährigen hat sich den Vorjahreswerten angeglichen (</a:t>
            </a:r>
            <a:r>
              <a:rPr lang="de-DE"/>
              <a:t>vor Pandemie)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der 15 bis 59-Jährigen liegen die Werte noch über den Werten der meisten Vorsaisons um diese Jahreszeit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 der ARE-Konsultation wird COVID-19 Diagnose im Zeitverlauf im Arztinformationssystem nachgetragen, dadurch wird Anteil von ARE mit COVID-19 insbesondere innerhalb der nächsten Woche noch ansteigen (Vgl. letzte Woche +2%)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Hohe Übereinstimmung des Anteils von ARE mit COVID-19 zwischen den virologischen und den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syndromischen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Daten der AGI</a:t>
            </a: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232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 der Konsultationen wegen neu aufgetretenen ARE bei kleinen Kindern besonders hoch, Anteil mit zusätzlicher COVID-19-Diagnose dagegen gering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besondere ältere Personen konsultieren Arzt seltener wegen ARE, erhalten aber vergleichsweise häufig eine COVID-19-Diagnose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34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gesunkenen </a:t>
            </a:r>
            <a:r>
              <a:rPr lang="de-DE" dirty="0">
                <a:sym typeface="Wingdings" panose="05000000000000000000" pitchFamily="2" charset="2"/>
              </a:rPr>
              <a:t> Seit Saisonbeginn hohes Niveau deutlich über den Vorsaisons 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AG 0 bis 4 Jahre: weiterer Rückgang, noch erhöhtes Niveau leicht über Vorjahren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49% der SARI-Fälle in AG 0-4 mit RSV-Diagnose, Vorwoche 53%; Anteil geht zurück aber weiter hoch; 50% sonst eher Peak-Niveau in anderen 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Altersgruppen 35-59 und 60-79 Jahre sehr hohes Niveau; seit einigen Wochen auf Niveau der Vorsaison (hoch bis sehr hoch)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Deutlicher Rückgang in AG 80+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gesunkenen </a:t>
            </a:r>
            <a:r>
              <a:rPr lang="de-DE" dirty="0">
                <a:sym typeface="Wingdings" panose="05000000000000000000" pitchFamily="2" charset="2"/>
              </a:rPr>
              <a:t> Seit Saisonbeginn hohes Niveau deutlich über den Vorsaisons 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AG 0 bis 4 Jahre: weiterer Rückgang, noch erhöhtes Niveau leicht über Vorjahren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49% der SARI-Fälle in AG 0-4 mit RSV-Diagnose, Vorwoche 53%; Anteil geht zurück aber weiter hoch; 50% sonst eher Peak-Niveau in anderen 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Altersgruppen 35-59 und 60-79 Jahre sehr hohes Niveau; seit einigen Wochen auf Niveau der Vorsaison (hoch bis sehr hoch)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Deutlicher Rückgang in AG 80+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--&gt; Vergleich Niveau Intensivbehandlungen (AG 35-59, 60-79) zu Saison 2017/18!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35-59 und 60-79 über bzw. auf Niveau von Vorsaisons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bisher noch unter dem Niveau der Vorsaison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bei Hospitalisierungen seit KW 41 kontinuierlich ansteigend; </a:t>
            </a:r>
          </a:p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COVID-19 an Intensiv bleibt sehr hoch, fast auf Peak-Niveau (2. und 3. Welle, ging bis max. 88%)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COVID-19 an SARI 59% (KW 47: 55%)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81% (KW 47: 77%)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ki.de/DE/Content/Infekt/EpidBull/Archiv/2021/Ausgaben/30_21.pdf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7.12.2021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CA22770-0821-4F14-ABD7-6B5D2DD52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246" y="3761548"/>
            <a:ext cx="5564266" cy="27181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93CA32A-7113-4273-B9A1-8865A38E3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043" y="1004204"/>
            <a:ext cx="5525052" cy="270537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629168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48.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7.12.2021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2F282-4A88-47C6-8E31-0AFD88C7B493}"/>
              </a:ext>
            </a:extLst>
          </p:cNvPr>
          <p:cNvSpPr txBox="1"/>
          <p:nvPr/>
        </p:nvSpPr>
        <p:spPr>
          <a:xfrm>
            <a:off x="318253" y="2048937"/>
            <a:ext cx="11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Alle SARI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4F4FAD-D1F7-4F21-85FF-A1B3B2591E5E}"/>
              </a:ext>
            </a:extLst>
          </p:cNvPr>
          <p:cNvCxnSpPr>
            <a:cxnSpLocks/>
          </p:cNvCxnSpPr>
          <p:nvPr/>
        </p:nvCxnSpPr>
        <p:spPr>
          <a:xfrm flipV="1">
            <a:off x="1495035" y="2230337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F55107C-A575-40E7-8078-FB5B5995FBD6}"/>
              </a:ext>
            </a:extLst>
          </p:cNvPr>
          <p:cNvSpPr txBox="1"/>
          <p:nvPr/>
        </p:nvSpPr>
        <p:spPr>
          <a:xfrm>
            <a:off x="318252" y="4439732"/>
            <a:ext cx="21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SARI mit </a:t>
            </a:r>
          </a:p>
          <a:p>
            <a:r>
              <a:rPr lang="de-DE" b="1" dirty="0"/>
              <a:t>Intensivbehandlung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523691C-1112-48AF-8E4A-F302B20487F1}"/>
              </a:ext>
            </a:extLst>
          </p:cNvPr>
          <p:cNvCxnSpPr>
            <a:cxnSpLocks/>
          </p:cNvCxnSpPr>
          <p:nvPr/>
        </p:nvCxnSpPr>
        <p:spPr>
          <a:xfrm flipV="1">
            <a:off x="1495035" y="4621132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277063C4-E59A-461A-A5FB-68229C0AC5AB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7604011" y="1285506"/>
            <a:ext cx="498290" cy="26279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9BC7DFCD-615E-42FE-B346-B85FC786E770}"/>
              </a:ext>
            </a:extLst>
          </p:cNvPr>
          <p:cNvCxnSpPr>
            <a:cxnSpLocks/>
          </p:cNvCxnSpPr>
          <p:nvPr/>
        </p:nvCxnSpPr>
        <p:spPr>
          <a:xfrm>
            <a:off x="7504734" y="4152088"/>
            <a:ext cx="0" cy="70490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95FFEA71-5D6F-45AF-BDE4-AB01880D1BBF}"/>
              </a:ext>
            </a:extLst>
          </p:cNvPr>
          <p:cNvCxnSpPr>
            <a:cxnSpLocks/>
          </p:cNvCxnSpPr>
          <p:nvPr/>
        </p:nvCxnSpPr>
        <p:spPr>
          <a:xfrm flipH="1">
            <a:off x="7849783" y="1723134"/>
            <a:ext cx="280625" cy="2809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AC6B4ACB-488B-4A19-8E65-2136A823F293}"/>
              </a:ext>
            </a:extLst>
          </p:cNvPr>
          <p:cNvCxnSpPr>
            <a:cxnSpLocks/>
          </p:cNvCxnSpPr>
          <p:nvPr/>
        </p:nvCxnSpPr>
        <p:spPr>
          <a:xfrm flipH="1">
            <a:off x="7894320" y="4171239"/>
            <a:ext cx="320772" cy="44989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41D2FE7B-B287-4070-A6C9-6CE1EEB39E93}"/>
              </a:ext>
            </a:extLst>
          </p:cNvPr>
          <p:cNvSpPr txBox="1"/>
          <p:nvPr/>
        </p:nvSpPr>
        <p:spPr>
          <a:xfrm>
            <a:off x="8102301" y="1100840"/>
            <a:ext cx="61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RSV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FEEE5C8-737E-4196-ACF8-49D0594310DA}"/>
              </a:ext>
            </a:extLst>
          </p:cNvPr>
          <p:cNvSpPr txBox="1"/>
          <p:nvPr/>
        </p:nvSpPr>
        <p:spPr>
          <a:xfrm>
            <a:off x="7229388" y="3726437"/>
            <a:ext cx="101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RSV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717EE9C-D20F-408E-BA08-7A540F7B8D38}"/>
              </a:ext>
            </a:extLst>
          </p:cNvPr>
          <p:cNvSpPr txBox="1"/>
          <p:nvPr/>
        </p:nvSpPr>
        <p:spPr>
          <a:xfrm>
            <a:off x="8111913" y="1464281"/>
            <a:ext cx="11586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>
                <a:solidFill>
                  <a:srgbClr val="C00000"/>
                </a:solidFill>
              </a:rPr>
              <a:t>COVID-19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1E02D69-5252-4E1D-A875-19CF7A510DBA}"/>
              </a:ext>
            </a:extLst>
          </p:cNvPr>
          <p:cNvSpPr txBox="1"/>
          <p:nvPr/>
        </p:nvSpPr>
        <p:spPr>
          <a:xfrm>
            <a:off x="8024707" y="3822387"/>
            <a:ext cx="11586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>
                <a:solidFill>
                  <a:srgbClr val="C00000"/>
                </a:solidFill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35855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983457"/>
            <a:ext cx="5670010" cy="28350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48.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7.12.2021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48.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856579"/>
            <a:ext cx="5664868" cy="2832434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063303-1343-4BF1-9FAA-5E9B4CFB28F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8275278" y="5152055"/>
            <a:ext cx="192171" cy="199475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EC0DB32-4A55-4A7D-AB2A-EE487818B655}"/>
              </a:ext>
            </a:extLst>
          </p:cNvPr>
          <p:cNvSpPr txBox="1"/>
          <p:nvPr/>
        </p:nvSpPr>
        <p:spPr>
          <a:xfrm>
            <a:off x="8467449" y="492122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 flipV="1">
            <a:off x="8103110" y="2205437"/>
            <a:ext cx="211490" cy="318881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8301356" y="235164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628505-FB4D-4E63-B228-17EBBF5DCBDC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8285573" y="4559769"/>
            <a:ext cx="197734" cy="195821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D7B0C7E-78A8-42CB-9EAE-182565561D8F}"/>
              </a:ext>
            </a:extLst>
          </p:cNvPr>
          <p:cNvSpPr txBox="1"/>
          <p:nvPr/>
        </p:nvSpPr>
        <p:spPr>
          <a:xfrm>
            <a:off x="8483307" y="432893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</p:cNvCxnSpPr>
          <p:nvPr/>
        </p:nvCxnSpPr>
        <p:spPr>
          <a:xfrm flipH="1">
            <a:off x="8103110" y="1520617"/>
            <a:ext cx="237882" cy="237927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271375" y="1289785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3B703AB-64CE-4EC6-9D7F-D9E4CD057DFD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8138072" y="2060177"/>
            <a:ext cx="274412" cy="73423"/>
          </a:xfrm>
          <a:prstGeom prst="straightConnector1">
            <a:avLst/>
          </a:prstGeom>
          <a:ln>
            <a:solidFill>
              <a:srgbClr val="045A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AC798535-424B-4B19-91F9-E5E6AC9442B9}"/>
              </a:ext>
            </a:extLst>
          </p:cNvPr>
          <p:cNvSpPr txBox="1"/>
          <p:nvPr/>
        </p:nvSpPr>
        <p:spPr>
          <a:xfrm>
            <a:off x="8412484" y="1829344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80 Jahre und älter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71D4217-122C-45BD-AEB8-5A0AA14DD9F6}"/>
              </a:ext>
            </a:extLst>
          </p:cNvPr>
          <p:cNvCxnSpPr>
            <a:cxnSpLocks/>
          </p:cNvCxnSpPr>
          <p:nvPr/>
        </p:nvCxnSpPr>
        <p:spPr>
          <a:xfrm flipH="1" flipV="1">
            <a:off x="8301356" y="5556394"/>
            <a:ext cx="143594" cy="203492"/>
          </a:xfrm>
          <a:prstGeom prst="straightConnector1">
            <a:avLst/>
          </a:prstGeom>
          <a:ln>
            <a:solidFill>
              <a:srgbClr val="045A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BBDAB61F-EE5A-491B-8182-76A3B9C0B0CE}"/>
              </a:ext>
            </a:extLst>
          </p:cNvPr>
          <p:cNvSpPr txBox="1"/>
          <p:nvPr/>
        </p:nvSpPr>
        <p:spPr>
          <a:xfrm>
            <a:off x="8417626" y="5573735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80 Jahre und älter</a:t>
            </a:r>
          </a:p>
        </p:txBody>
      </p:sp>
    </p:spTree>
    <p:extLst>
      <p:ext uri="{BB962C8B-B14F-4D97-AF65-F5344CB8AC3E}">
        <p14:creationId xmlns:p14="http://schemas.microsoft.com/office/powerpoint/2010/main" val="326652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603" y="989877"/>
            <a:ext cx="4490320" cy="269419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COVID-SARI-Fälle (J09 – J22 + U07.1): Vgl. Herbst 2020 und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7.12.2021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COVID-SARI-Fälle </a:t>
            </a:r>
            <a:r>
              <a:rPr lang="de-DE" u="sng" dirty="0"/>
              <a:t>mit Intensivbehandlung</a:t>
            </a:r>
            <a:r>
              <a:rPr lang="de-DE" dirty="0"/>
              <a:t>: Vgl. Herbst 2020 und 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5261439" y="1079330"/>
            <a:ext cx="235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KW 38 - KW 48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9877"/>
            <a:ext cx="4490320" cy="269419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771119" y="1083979"/>
            <a:ext cx="2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KW 38 - KW 48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03" y="4155920"/>
            <a:ext cx="4490320" cy="2694192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3" y="4124271"/>
            <a:ext cx="4490320" cy="269419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EBDD577-A22E-41F7-9519-F9115FD12AAB}"/>
              </a:ext>
            </a:extLst>
          </p:cNvPr>
          <p:cNvSpPr txBox="1"/>
          <p:nvPr/>
        </p:nvSpPr>
        <p:spPr>
          <a:xfrm>
            <a:off x="5261438" y="4210041"/>
            <a:ext cx="235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KW 38 - KW 48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A69767C-7C25-4261-BCBA-8F1A78A064C6}"/>
              </a:ext>
            </a:extLst>
          </p:cNvPr>
          <p:cNvSpPr txBox="1"/>
          <p:nvPr/>
        </p:nvSpPr>
        <p:spPr>
          <a:xfrm>
            <a:off x="753307" y="4237195"/>
            <a:ext cx="2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KW 38 - KW 48</a:t>
            </a:r>
          </a:p>
        </p:txBody>
      </p:sp>
    </p:spTree>
    <p:extLst>
      <p:ext uri="{BB962C8B-B14F-4D97-AF65-F5344CB8AC3E}">
        <p14:creationId xmlns:p14="http://schemas.microsoft.com/office/powerpoint/2010/main" val="252279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 (n=5.108)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7.12.2021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4472627" y="3459759"/>
            <a:ext cx="3983226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in Schulen (n=7.540)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2969974-7481-4327-9F10-23DB73ADE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3"/>
          <a:stretch/>
        </p:blipFill>
        <p:spPr>
          <a:xfrm>
            <a:off x="2223703" y="3750477"/>
            <a:ext cx="6020192" cy="310752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40438DF-5F39-494D-9CB5-D38E70C79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94" y="759942"/>
            <a:ext cx="5401446" cy="284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1E0E7D-EB46-43B1-BF0C-6723BEC2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6.12.2021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071FF1-4BD2-45CB-A8FB-D3ED6B7F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08F00-31B4-4DD2-9D42-BD6B14B2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F0C48748-8C0F-4241-8F78-828A378A8FEA}"/>
              </a:ext>
            </a:extLst>
          </p:cNvPr>
          <p:cNvSpPr txBox="1">
            <a:spLocks/>
          </p:cNvSpPr>
          <p:nvPr/>
        </p:nvSpPr>
        <p:spPr>
          <a:xfrm>
            <a:off x="208764" y="370433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Hospitalisierte Kinder (0 bis 4 bzw. 5 Jahre)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18A761-8449-4E88-99CE-8D4404BC69A1}"/>
              </a:ext>
            </a:extLst>
          </p:cNvPr>
          <p:cNvSpPr txBox="1"/>
          <p:nvPr/>
        </p:nvSpPr>
        <p:spPr>
          <a:xfrm>
            <a:off x="4366029" y="1037436"/>
            <a:ext cx="449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COVID-19 ALLE KH (Vollerfassung)</a:t>
            </a:r>
          </a:p>
          <a:p>
            <a:r>
              <a:rPr lang="de-DE" sz="1600" b="1" dirty="0"/>
              <a:t>AG 0-5: Anzahl &amp; Anteil im Vergleich zum Vorjahr                        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6311480-715A-4272-BA6B-9D1AAE30F664}"/>
              </a:ext>
            </a:extLst>
          </p:cNvPr>
          <p:cNvSpPr txBox="1"/>
          <p:nvPr/>
        </p:nvSpPr>
        <p:spPr>
          <a:xfrm>
            <a:off x="332508" y="1044214"/>
            <a:ext cx="449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SARI-Fälle 72 KH (Sentinel)</a:t>
            </a:r>
          </a:p>
          <a:p>
            <a:r>
              <a:rPr lang="de-DE" sz="1600" b="1" dirty="0"/>
              <a:t>AG 0-4: Anzahl im Vergleich zu Vorsaisons                         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E81BAAC-078B-4E28-BEF9-CBEE9B29D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09" y="2349000"/>
            <a:ext cx="4310937" cy="2586562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39E886A-B7A2-43F5-B956-BEE58EC60EF6}"/>
              </a:ext>
            </a:extLst>
          </p:cNvPr>
          <p:cNvCxnSpPr>
            <a:cxnSpLocks/>
          </p:cNvCxnSpPr>
          <p:nvPr/>
        </p:nvCxnSpPr>
        <p:spPr>
          <a:xfrm flipH="1">
            <a:off x="1684726" y="2880799"/>
            <a:ext cx="160936" cy="656484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71E9602C-9BA0-4D65-94AF-6B8BE24F12CF}"/>
              </a:ext>
            </a:extLst>
          </p:cNvPr>
          <p:cNvSpPr txBox="1"/>
          <p:nvPr/>
        </p:nvSpPr>
        <p:spPr>
          <a:xfrm>
            <a:off x="1765194" y="2584926"/>
            <a:ext cx="109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50 % RSV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4850710-CB5E-49BE-9883-D8FBD2B1F8D7}"/>
              </a:ext>
            </a:extLst>
          </p:cNvPr>
          <p:cNvSpPr txBox="1"/>
          <p:nvPr/>
        </p:nvSpPr>
        <p:spPr>
          <a:xfrm>
            <a:off x="564826" y="5094310"/>
            <a:ext cx="4310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ICOSARI</a:t>
            </a:r>
            <a:r>
              <a:rPr lang="de-DE" dirty="0"/>
              <a:t> deckt 6 % der Bevölkerung ab, bei 200 SARI Fällen im </a:t>
            </a:r>
            <a:r>
              <a:rPr lang="de-DE" b="1" dirty="0"/>
              <a:t>Sentinel</a:t>
            </a:r>
            <a:r>
              <a:rPr lang="de-DE" dirty="0"/>
              <a:t> ca. 3.000 neu hospitalisierte Kinder insgesamt geschätzt, davon rund 1.500 mit RSV-Diagnose </a:t>
            </a:r>
          </a:p>
          <a:p>
            <a:r>
              <a:rPr lang="de-DE" dirty="0"/>
              <a:t>in der 47. KW 2021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82113D2-ECF2-4F62-BE0E-8E92BD1E3329}"/>
              </a:ext>
            </a:extLst>
          </p:cNvPr>
          <p:cNvSpPr txBox="1"/>
          <p:nvPr/>
        </p:nvSpPr>
        <p:spPr>
          <a:xfrm>
            <a:off x="4825471" y="5074282"/>
            <a:ext cx="3870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Meldesystem</a:t>
            </a:r>
            <a:r>
              <a:rPr lang="de-DE" dirty="0"/>
              <a:t>: theoretisch Vollerfassung der neu hospitalisierten COVID-19-Fälle, in der 46. KW (Stand 07.12.2021 ca. 140 hospitalisierte Kinder 0 bis 5 Jahre mit COVID-19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82E3F1D-D644-4E85-9CEC-7641B8519929}"/>
              </a:ext>
            </a:extLst>
          </p:cNvPr>
          <p:cNvSpPr/>
          <p:nvPr/>
        </p:nvSpPr>
        <p:spPr>
          <a:xfrm>
            <a:off x="364609" y="2843725"/>
            <a:ext cx="3900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aktualisieren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1EF6412-7230-43D7-AB34-E69D8BDF3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471" y="2244002"/>
            <a:ext cx="4002888" cy="25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0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48.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7.12.2021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407774" y="875475"/>
            <a:ext cx="331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 48. KW 2021 bei </a:t>
            </a:r>
            <a:r>
              <a:rPr lang="de-DE" dirty="0"/>
              <a:t>4.800</a:t>
            </a:r>
            <a:r>
              <a:rPr lang="de-DE" dirty="0">
                <a:highlight>
                  <a:srgbClr val="FFFFFF"/>
                </a:highlight>
              </a:rPr>
              <a:t>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/>
              <a:t>Entspricht einer Gesamtzahl von ca. 4 Millionen akuten Atem­wegs­er­kran­kungen in der 48. KW </a:t>
            </a:r>
            <a:br>
              <a:rPr lang="de-DE" dirty="0"/>
            </a:br>
            <a:r>
              <a:rPr lang="de-DE" dirty="0"/>
              <a:t>(47. KW: ca. 4,1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407774" y="3847666"/>
            <a:ext cx="3577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Im Vergleich zur 47. KW 2021:</a:t>
            </a:r>
          </a:p>
          <a:p>
            <a:r>
              <a:rPr lang="de-DE" dirty="0"/>
              <a:t>Rückgang bei den Erwachsenen, leichter Anstieg bei den Kindern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1F42728-0098-4F45-A5CD-D203E698A1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1800" r="1868" b="17223"/>
          <a:stretch/>
        </p:blipFill>
        <p:spPr bwMode="auto">
          <a:xfrm>
            <a:off x="366395" y="772670"/>
            <a:ext cx="4860000" cy="3019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933096"/>
            <a:ext cx="1080000" cy="810238"/>
          </a:xfrm>
          <a:prstGeom prst="rect">
            <a:avLst/>
          </a:prstGeom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5F065F1-C7B3-4A79-804C-7306D34E95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120"/>
          <a:stretch/>
        </p:blipFill>
        <p:spPr>
          <a:xfrm>
            <a:off x="275847" y="3792061"/>
            <a:ext cx="5015281" cy="259659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EF282CA-3A85-4B7F-BD54-C422A265FE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15" t="81519" b="3106"/>
          <a:stretch/>
        </p:blipFill>
        <p:spPr>
          <a:xfrm>
            <a:off x="5291128" y="5182854"/>
            <a:ext cx="3204485" cy="61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48.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7.12.2021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61174" y="4253896"/>
            <a:ext cx="2523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Werte für Altersgruppen </a:t>
            </a:r>
            <a:br>
              <a:rPr lang="de-DE" sz="1500" dirty="0"/>
            </a:br>
            <a:r>
              <a:rPr lang="de-DE" sz="1500" dirty="0"/>
              <a:t>15 bis 34 und 35 bis 59 liegen noch über den Werten der meisten Vorsaisons </a:t>
            </a:r>
            <a:br>
              <a:rPr lang="de-DE" sz="1500" dirty="0"/>
            </a:br>
            <a:r>
              <a:rPr lang="de-DE" sz="1500" dirty="0"/>
              <a:t>(Arztbesuche auch bei leichterer ARE-Symptomatik?)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D0C927F-72F4-4B20-88B1-BA6D12FB54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0" r="1088" b="2132"/>
          <a:stretch/>
        </p:blipFill>
        <p:spPr bwMode="auto">
          <a:xfrm>
            <a:off x="373303" y="1390397"/>
            <a:ext cx="5508000" cy="2402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0627FB9-7487-4C7E-A637-9E68996BCB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9" r="1718" b="1542"/>
          <a:stretch/>
        </p:blipFill>
        <p:spPr bwMode="auto">
          <a:xfrm>
            <a:off x="2884713" y="3981675"/>
            <a:ext cx="5575077" cy="2511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9F37A33-3E87-4737-8E91-8BACB2E1357A}"/>
              </a:ext>
            </a:extLst>
          </p:cNvPr>
          <p:cNvSpPr txBox="1"/>
          <p:nvPr/>
        </p:nvSpPr>
        <p:spPr>
          <a:xfrm>
            <a:off x="6176981" y="1290764"/>
            <a:ext cx="25937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48. KW 2021: etwa wieder auf Niveau der vorpandemischen Saisons, noch deutlich über den Werten letztes Jahr.</a:t>
            </a:r>
            <a:br>
              <a:rPr lang="de-DE" sz="1500" dirty="0"/>
            </a:br>
            <a:br>
              <a:rPr lang="de-DE" sz="1500" dirty="0"/>
            </a:br>
            <a:r>
              <a:rPr lang="de-DE" sz="1500" dirty="0"/>
              <a:t>Rund 1.400 Arzt­konsul­ta­tionen wegen ARE pro 100.000 EW (=ca. 1,1 </a:t>
            </a:r>
            <a:r>
              <a:rPr lang="de-DE" sz="1500" dirty="0">
                <a:highlight>
                  <a:srgbClr val="FFFFFF"/>
                </a:highlight>
              </a:rPr>
              <a:t>Mio</a:t>
            </a:r>
            <a:r>
              <a:rPr lang="de-DE" sz="1500" dirty="0"/>
              <a:t>. Arzt­besuche wegen ARE)</a:t>
            </a:r>
          </a:p>
          <a:p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CC1DB0B-147E-46BF-866D-2A4C59E41AD0}"/>
              </a:ext>
            </a:extLst>
          </p:cNvPr>
          <p:cNvSpPr/>
          <p:nvPr/>
        </p:nvSpPr>
        <p:spPr>
          <a:xfrm>
            <a:off x="5422885" y="1045029"/>
            <a:ext cx="117937" cy="2259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D46AFC-EAB4-4A90-A962-BE7E217DF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95"/>
          <a:stretch/>
        </p:blipFill>
        <p:spPr>
          <a:xfrm>
            <a:off x="5390226" y="4051535"/>
            <a:ext cx="3216173" cy="225961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333449" y="370377"/>
            <a:ext cx="8499231" cy="677108"/>
          </a:xfrm>
          <a:noFill/>
        </p:spPr>
        <p:txBody>
          <a:bodyPr/>
          <a:lstStyle/>
          <a:p>
            <a:pPr algn="ctr"/>
            <a:r>
              <a:rPr lang="de-DE" dirty="0"/>
              <a:t>Anteil COVID-19-Diagnosen an ARE bis zur 48. KW 2021</a:t>
            </a:r>
            <a:br>
              <a:rPr lang="de-DE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7.12.2021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95"/>
          <a:stretch/>
        </p:blipFill>
        <p:spPr>
          <a:xfrm>
            <a:off x="967332" y="912774"/>
            <a:ext cx="5182675" cy="3452776"/>
          </a:xfrm>
          <a:prstGeom prst="rect">
            <a:avLst/>
          </a:prstGeom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3DC1481E-03A3-4DDD-A422-0A07E48DA802}"/>
              </a:ext>
            </a:extLst>
          </p:cNvPr>
          <p:cNvCxnSpPr/>
          <p:nvPr/>
        </p:nvCxnSpPr>
        <p:spPr>
          <a:xfrm>
            <a:off x="2590931" y="1045029"/>
            <a:ext cx="0" cy="227511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3F5D5E21-267B-4DF8-BC05-ECAF8BCF48DF}"/>
              </a:ext>
            </a:extLst>
          </p:cNvPr>
          <p:cNvSpPr txBox="1"/>
          <p:nvPr/>
        </p:nvSpPr>
        <p:spPr>
          <a:xfrm>
            <a:off x="990031" y="4604550"/>
            <a:ext cx="3875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Hohe Übereinstimmung des Anteils von ARE mit COVID-19 zwischen den virologischen und den </a:t>
            </a:r>
            <a:r>
              <a:rPr lang="de-DE" dirty="0" err="1"/>
              <a:t>syndromischen</a:t>
            </a:r>
            <a:r>
              <a:rPr lang="de-DE" dirty="0"/>
              <a:t> Daten der AGI (NRZ-Daten und SEED</a:t>
            </a:r>
            <a:r>
              <a:rPr lang="de-DE" baseline="30000" dirty="0"/>
              <a:t>ARE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068544D-A1CC-4C8F-86BB-5396E7E860F4}"/>
              </a:ext>
            </a:extLst>
          </p:cNvPr>
          <p:cNvSpPr txBox="1"/>
          <p:nvPr/>
        </p:nvSpPr>
        <p:spPr>
          <a:xfrm>
            <a:off x="493300" y="6280480"/>
            <a:ext cx="6243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hlinkClick r:id="rId5"/>
              </a:rPr>
              <a:t>https://www.rki.de/DE/Content/Infekt/EpidBull/Archiv/2021/Ausgaben/30_21.pdf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615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0" y="353489"/>
            <a:ext cx="9144000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SEED</a:t>
            </a:r>
            <a:r>
              <a:rPr lang="de-DE" baseline="30000" dirty="0"/>
              <a:t>ARE</a:t>
            </a:r>
            <a:r>
              <a:rPr lang="de-DE" dirty="0"/>
              <a:t> - Anteil COVID-19 an ARE-Konsultationen bis zur 48.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7.12.2021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16" y="687565"/>
            <a:ext cx="3204000" cy="23301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466" y="2576865"/>
            <a:ext cx="3204000" cy="233018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496" y="4488280"/>
            <a:ext cx="3204000" cy="233018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858" y="687565"/>
            <a:ext cx="3204000" cy="233018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9638" y="2576865"/>
            <a:ext cx="3204000" cy="233018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608" y="4472502"/>
            <a:ext cx="3204000" cy="233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0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48.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7.12.2021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4" y="3615559"/>
            <a:ext cx="7463781" cy="29855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4" y="744285"/>
            <a:ext cx="7292362" cy="291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48.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7.12.2021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2026409" y="1288800"/>
            <a:ext cx="291570" cy="445653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109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49 % RSV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6044591" y="1195551"/>
            <a:ext cx="340846" cy="333085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259855" y="938191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78 %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6104751" y="5032408"/>
            <a:ext cx="395026" cy="508296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356111" y="4730523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62 %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079671" y="3099381"/>
            <a:ext cx="180184" cy="422733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160161" y="2819174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75 %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48.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7.12.2021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6104751" y="1195551"/>
            <a:ext cx="340846" cy="390358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392203" y="98631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82 %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6020527" y="5141619"/>
            <a:ext cx="295807" cy="602665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259855" y="4898970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74 %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061171" y="3133180"/>
            <a:ext cx="376760" cy="270442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364886" y="2903398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88 % COVID-19</a:t>
            </a:r>
          </a:p>
        </p:txBody>
      </p:sp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42" y="661003"/>
            <a:ext cx="7690570" cy="2819875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033" y="3964869"/>
            <a:ext cx="7690570" cy="281987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48.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7.12.2021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48.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597778" y="1384514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59%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42110" y="1569180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619851" y="4266971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81%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681760" y="4444458"/>
            <a:ext cx="938091" cy="326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270346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223540" y="4540734"/>
            <a:ext cx="5561559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1606</Words>
  <Application>Microsoft Office PowerPoint</Application>
  <PresentationFormat>Bildschirmpräsentation (4:3)</PresentationFormat>
  <Paragraphs>178</Paragraphs>
  <Slides>14</Slides>
  <Notes>14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 syndromischen ARE-Surveillance GrippeWeb,  Arbeitsgemeinschaft Influenza, ICOSARI KiTa- und Schulausbrüche (Meldedaten) Datenstand 7.12.2021</vt:lpstr>
      <vt:lpstr>GrippeWeb bis zur 48. KW 2021 </vt:lpstr>
      <vt:lpstr>Arbeitsgemeinschaft Influenza ARE-Konsultationen bis zur 48. KW 2021</vt:lpstr>
      <vt:lpstr>Anteil COVID-19-Diagnosen an ARE bis zur 48. KW 2021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(n=5.108)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2813</cp:revision>
  <cp:lastPrinted>2020-05-13T06:04:10Z</cp:lastPrinted>
  <dcterms:created xsi:type="dcterms:W3CDTF">2015-11-02T12:29:13Z</dcterms:created>
  <dcterms:modified xsi:type="dcterms:W3CDTF">2021-12-08T08:28:57Z</dcterms:modified>
</cp:coreProperties>
</file>