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801" r:id="rId2"/>
    <p:sldId id="799" r:id="rId3"/>
    <p:sldId id="798" r:id="rId4"/>
    <p:sldId id="803" r:id="rId5"/>
    <p:sldId id="807" r:id="rId6"/>
    <p:sldId id="802" r:id="rId7"/>
    <p:sldId id="805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0734" autoAdjust="0"/>
  </p:normalViewPr>
  <p:slideViewPr>
    <p:cSldViewPr snapToGrid="0" snapToObjects="1">
      <p:cViewPr varScale="1">
        <p:scale>
          <a:sx n="47" d="100"/>
          <a:sy n="47" d="100"/>
        </p:scale>
        <p:origin x="1704" y="44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https://unstats.un.org/unsd/demographic-social/crvs/#coverage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10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de-DE" dirty="0"/>
              <a:t>https://cdn.who.int/media/docs/default-source/world-health-data-platform/who-covid-19-excess-mortality-methods-summary-october-2021.pdf?sfvrsn=5dc0de38_3&amp;download=true</a:t>
            </a:r>
            <a:br>
              <a:rPr lang="de-DE" dirty="0"/>
            </a:br>
            <a:endParaRPr lang="de-DE" dirty="0"/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https://www.who.int/data/data-collection-tools/score</a:t>
            </a:r>
          </a:p>
          <a:p>
            <a:pPr marL="228600" indent="-228600">
              <a:buFont typeface="+mj-lt"/>
              <a:buAutoNum type="arabicPeriod"/>
            </a:pPr>
            <a:endParaRPr lang="de-DE" dirty="0"/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https://repository.uneca.org/handle/10855/24047</a:t>
            </a:r>
            <a:br>
              <a:rPr lang="de-DE" dirty="0"/>
            </a:br>
            <a:endParaRPr lang="de-DE" dirty="0"/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https://www.ncbi.nlm.nih.gov/pmc/articles/PMC8251241/pdf/TMI-26-716.pdf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719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https://ourworldindata.org/excess-mortality-covid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95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https://www.economist.com/graphic-detail/coronavirus-excess-deaths-tracker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529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https://reader.elsevier.com/reader/sd/pii/S0140673621004414?token=60D29339C083F9CC0A4916D88F3AACCD769D5596EC561DA48C79F079304CE4AAED352CFD6349954D0F38F1FDE6CD8966&amp;originRegion=eu-west-1&amp;originCreation=20211129172544</a:t>
            </a:r>
          </a:p>
          <a:p>
            <a:endParaRPr lang="de-DE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African COVID-19 Critical Care Outcomes Study (ACCCOS)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Investigators. Patient care and clinical outcomes for patients with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COVID-19 infection admitted to African high-care or intensive care units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(ACCCOS): a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multicentre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observational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cohort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Lancet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2021; </a:t>
            </a:r>
            <a:r>
              <a:rPr lang="de-D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397: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1885–94.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77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https://www.frontiersin.org/articles/10.3389/fmed.2021.778434/full</a:t>
            </a:r>
          </a:p>
          <a:p>
            <a:endParaRPr lang="de-DE" dirty="0"/>
          </a:p>
          <a:p>
            <a:r>
              <a:rPr lang="de-DE" dirty="0"/>
              <a:t>https://www.who.int/teams/global-malaria-programme/reports/world-malaria-report-2021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86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cid:ii_kwtke2og1" TargetMode="External"/><Relationship Id="rId5" Type="http://schemas.openxmlformats.org/officeDocument/2006/relationships/image" Target="../media/image7.png"/><Relationship Id="rId4" Type="http://schemas.openxmlformats.org/officeDocument/2006/relationships/image" Target="cid:ii_kwtkdxrc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cid:ii_kwtmo74j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A17C3-11D9-4713-B8CF-F041096A73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Übersicht zu Übersterblichkeitsdaten aus afrikanischen Ländern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2A31D14-0ACA-458C-9B32-8CFF57050F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6293C6-0B49-4846-B225-FF63218BB5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ID4583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Anne Meierkord</a:t>
            </a:r>
          </a:p>
        </p:txBody>
      </p:sp>
    </p:spTree>
    <p:extLst>
      <p:ext uri="{BB962C8B-B14F-4D97-AF65-F5344CB8AC3E}">
        <p14:creationId xmlns:p14="http://schemas.microsoft.com/office/powerpoint/2010/main" val="285315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C23780-0BE9-4DFF-85F3-6B61C29FD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10.12.2021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3C6B5D-DF3B-4D1F-902B-1477D9A5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Übersicht zu Übersterblichkeitsdaten aus afrikanischen Ländern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BB2048-C971-45ED-92EB-DED05019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DCC327D5-690C-45EF-BCDF-1FC6750D71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9145" y="1170099"/>
            <a:ext cx="9005709" cy="5073216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AB63D624-7F73-4C3D-BBE1-FAABAEC5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Erfassung der Todesmeldungen in Prozent % </a:t>
            </a:r>
          </a:p>
        </p:txBody>
      </p:sp>
      <p:sp>
        <p:nvSpPr>
          <p:cNvPr id="7" name="AutoShape 2" descr="https://unstats.un.org/unsd/demographic-social/crvs/documents/Death2021.jpg">
            <a:extLst>
              <a:ext uri="{FF2B5EF4-FFF2-40B4-BE49-F238E27FC236}">
                <a16:creationId xmlns:a16="http://schemas.microsoft.com/office/drawing/2014/main" id="{1918E8BB-E6D1-46D1-A921-69F8A0AC97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4" descr="https://unstats.un.org/unsd/demographic-social/crvs/documents/Death2021.jpg">
            <a:extLst>
              <a:ext uri="{FF2B5EF4-FFF2-40B4-BE49-F238E27FC236}">
                <a16:creationId xmlns:a16="http://schemas.microsoft.com/office/drawing/2014/main" id="{68A2B012-30C7-4B27-BF8E-3F6FA7B94A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6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65F3C7-383F-4790-AA14-CFBA1F1F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10.12.2021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091C04-3650-4323-8BFC-27596C66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Übersicht zu Übersterblichkeitsdaten aus afrikanischen Ländern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41595D-7919-42AB-B669-196A5F92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67AA0C8-8645-44EE-BD7F-AE36198C91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Vereinten Nationen gehen davon aus, dass unter nicht-pandemie Bedingungen nur 2/3 aller Länder 90% ihrer Todesfälle registrieren </a:t>
            </a:r>
          </a:p>
          <a:p>
            <a:pPr lvl="1"/>
            <a:r>
              <a:rPr lang="de-DE" dirty="0"/>
              <a:t>Manche Länder sogar weniger als 10%</a:t>
            </a:r>
            <a:br>
              <a:rPr lang="de-DE" dirty="0"/>
            </a:br>
            <a:endParaRPr lang="de-DE" dirty="0"/>
          </a:p>
          <a:p>
            <a:r>
              <a:rPr lang="de-DE" dirty="0"/>
              <a:t>18 von 54 afrikanischen Ländern erfassen und melden Todesfälle, nur 4 auch die Todesursache</a:t>
            </a:r>
            <a:br>
              <a:rPr lang="de-DE" dirty="0"/>
            </a:br>
            <a:endParaRPr lang="de-DE" dirty="0"/>
          </a:p>
          <a:p>
            <a:r>
              <a:rPr lang="de-DE" dirty="0"/>
              <a:t>Momentan keine WHO Daten zu Übersterblichkeit in Afrika</a:t>
            </a:r>
          </a:p>
          <a:p>
            <a:pPr lvl="1"/>
            <a:r>
              <a:rPr lang="de-DE" dirty="0"/>
              <a:t>Einziger Ansatz zentral diese Daten zu sammeln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99A7A64-06C9-483B-9C98-EBCBCB0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Probleme Übersterblichkeitsdatenlage in Afrika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95B97C9-4FA1-4B71-8B68-22B9D9260D46}"/>
              </a:ext>
            </a:extLst>
          </p:cNvPr>
          <p:cNvSpPr/>
          <p:nvPr/>
        </p:nvSpPr>
        <p:spPr>
          <a:xfrm>
            <a:off x="1258362" y="4712026"/>
            <a:ext cx="2333767" cy="6005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Benötigte Daten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7DC1FAC-B97C-4A50-96C2-4D6B74D452D9}"/>
              </a:ext>
            </a:extLst>
          </p:cNvPr>
          <p:cNvSpPr/>
          <p:nvPr/>
        </p:nvSpPr>
        <p:spPr>
          <a:xfrm>
            <a:off x="457199" y="5639579"/>
            <a:ext cx="1897038" cy="6005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Historische Mortalitätsdaten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F6D2926-420A-416E-91D8-66412C431CF4}"/>
              </a:ext>
            </a:extLst>
          </p:cNvPr>
          <p:cNvSpPr/>
          <p:nvPr/>
        </p:nvSpPr>
        <p:spPr>
          <a:xfrm>
            <a:off x="2699791" y="5639579"/>
            <a:ext cx="1897038" cy="6005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Aktuelle Mortalitätsdaten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9371C6C-D506-4FBE-979C-BB083D24E1C1}"/>
              </a:ext>
            </a:extLst>
          </p:cNvPr>
          <p:cNvSpPr/>
          <p:nvPr/>
        </p:nvSpPr>
        <p:spPr>
          <a:xfrm>
            <a:off x="6277969" y="4712026"/>
            <a:ext cx="2019869" cy="6005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Mögliche Lösung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97147A20-834F-412B-A4BF-C365E9164FB5}"/>
              </a:ext>
            </a:extLst>
          </p:cNvPr>
          <p:cNvSpPr/>
          <p:nvPr/>
        </p:nvSpPr>
        <p:spPr>
          <a:xfrm>
            <a:off x="6073252" y="5622376"/>
            <a:ext cx="2429301" cy="6177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Statistische Modelle, wie Poisson </a:t>
            </a:r>
            <a:r>
              <a:rPr lang="de-DE" dirty="0" err="1"/>
              <a:t>regression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90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295866-FAF4-4A9E-97E8-934160C4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10.12.2021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1CFC16-F446-4824-A6F4-06688A59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Übersicht zu Übersterblichkeitsdaten aus afrikanischen Ländern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54B95E-4B13-4CA7-A0C5-EF0067C6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7C8B7A8-DC89-488B-B7EE-6B76D54B07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356" y="1435413"/>
            <a:ext cx="7511520" cy="5302250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43EA9A0A-C7FC-467B-9B23-DAEEC211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Übersterblichkeitsrate afrikanische Länder VS Deutschland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1E11A367-95C8-4CEF-94FD-F48100433117}"/>
              </a:ext>
            </a:extLst>
          </p:cNvPr>
          <p:cNvSpPr txBox="1">
            <a:spLocks/>
          </p:cNvSpPr>
          <p:nvPr/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Ägypten, Mauritius, Südafrika, Seychellen, Tunesien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014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95D5A0-8D55-4433-B2EB-9E01BAB9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10.12.2021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3DABE6-A4E7-4A40-B36D-9A89923A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Übersicht zu Übersterblichkeitsdaten aus afrikanischen Ländern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53E8F6-EEF1-46D7-BE02-D1461764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D21A304-4BA4-4841-98BF-34242AB855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04051" y="1723221"/>
            <a:ext cx="6300583" cy="5027969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FB336F5-66BC-4698-A2A3-75E3E987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Wöchentliche Übersterblichkeitsdaten in absoluten Zahlen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01AC937-F879-4136-A6AB-A36F94194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8" y="19516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Picture 1" descr="Bildschirmfoto 2021-12-05 um 19.12.10.png">
            <a:extLst>
              <a:ext uri="{FF2B5EF4-FFF2-40B4-BE49-F238E27FC236}">
                <a16:creationId xmlns:a16="http://schemas.microsoft.com/office/drawing/2014/main" id="{FBCD9D5B-9D9A-4C91-B2FD-CBDC7C154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26" y="1189820"/>
            <a:ext cx="43053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1684F617-B751-4159-BAF3-84DFE4886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7" name="Picture 3" descr="Bildschirmfoto 2021-12-05 um 19.14.00.png">
            <a:extLst>
              <a:ext uri="{FF2B5EF4-FFF2-40B4-BE49-F238E27FC236}">
                <a16:creationId xmlns:a16="http://schemas.microsoft.com/office/drawing/2014/main" id="{BFD70EEB-E8D1-4C74-A4BA-E449D5D40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3" y="1021002"/>
            <a:ext cx="2009843" cy="29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98A57E8-8001-4092-B218-7DBEBDBAA0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08" y="3839670"/>
            <a:ext cx="1809242" cy="2806803"/>
          </a:xfrm>
          <a:prstGeom prst="rect">
            <a:avLst/>
          </a:prstGeom>
        </p:spPr>
      </p:pic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E5DB9428-4F1E-4BD8-A0E5-98159AD38F25}"/>
              </a:ext>
            </a:extLst>
          </p:cNvPr>
          <p:cNvSpPr txBox="1">
            <a:spLocks/>
          </p:cNvSpPr>
          <p:nvPr/>
        </p:nvSpPr>
        <p:spPr>
          <a:xfrm>
            <a:off x="3043451" y="1723220"/>
            <a:ext cx="5506341" cy="47347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r>
              <a:rPr lang="de-DE" dirty="0"/>
              <a:t>Südafrika hat bis Feb 2021 fast 138.000 </a:t>
            </a:r>
            <a:r>
              <a:rPr lang="de-DE" dirty="0" err="1"/>
              <a:t>excess</a:t>
            </a:r>
            <a:r>
              <a:rPr lang="de-DE" dirty="0"/>
              <a:t> </a:t>
            </a:r>
            <a:r>
              <a:rPr lang="de-DE" dirty="0" err="1"/>
              <a:t>deaths</a:t>
            </a:r>
            <a:r>
              <a:rPr lang="de-DE" dirty="0"/>
              <a:t> verzeichnet- fast 3 mal so viel wie durch offizielle COVID-19 Todeszahlen (46.200)</a:t>
            </a:r>
          </a:p>
          <a:p>
            <a:pPr lvl="1"/>
            <a:r>
              <a:rPr lang="de-DE" dirty="0"/>
              <a:t>Juli 2020 fast 54% mehr Todesfälle als erwartet</a:t>
            </a:r>
            <a:br>
              <a:rPr lang="de-DE" dirty="0"/>
            </a:b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Deutschland max. 38% in 2. Welle</a:t>
            </a:r>
            <a:br>
              <a:rPr lang="de-DE" dirty="0"/>
            </a:br>
            <a:endParaRPr lang="de-DE" dirty="0"/>
          </a:p>
          <a:p>
            <a:r>
              <a:rPr lang="de-DE" dirty="0"/>
              <a:t>Ägypten 68.000 </a:t>
            </a:r>
            <a:r>
              <a:rPr lang="de-DE" dirty="0" err="1"/>
              <a:t>excess</a:t>
            </a:r>
            <a:r>
              <a:rPr lang="de-DE" dirty="0"/>
              <a:t> </a:t>
            </a:r>
            <a:r>
              <a:rPr lang="de-DE" dirty="0" err="1"/>
              <a:t>deaths</a:t>
            </a:r>
            <a:r>
              <a:rPr lang="de-DE" dirty="0"/>
              <a:t> zwischen Mai und August 2020</a:t>
            </a:r>
          </a:p>
          <a:p>
            <a:pPr lvl="1"/>
            <a:r>
              <a:rPr lang="de-DE" dirty="0"/>
              <a:t>Im Juni fast doppelt so viele Todesfälle wie erwartet (43154 VS 79078)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CFC4406-1820-462D-9A12-55FD5A68F3AE}"/>
              </a:ext>
            </a:extLst>
          </p:cNvPr>
          <p:cNvSpPr txBox="1"/>
          <p:nvPr/>
        </p:nvSpPr>
        <p:spPr>
          <a:xfrm>
            <a:off x="821578" y="1429979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The Economist, Stand: 29.11.2021; Zugriffsdatum: 05.12.2021 </a:t>
            </a:r>
          </a:p>
        </p:txBody>
      </p:sp>
    </p:spTree>
    <p:extLst>
      <p:ext uri="{BB962C8B-B14F-4D97-AF65-F5344CB8AC3E}">
        <p14:creationId xmlns:p14="http://schemas.microsoft.com/office/powerpoint/2010/main" val="117761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E75F85-F702-4175-A97B-6C9A78B6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10.12.2021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544E4F-F691-491D-BAA7-4FB73AA1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Übersicht zu Übersterblichkeitsdaten aus afrikanischen Ländern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921E20-5467-4B1C-BC4A-AD12A874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F2B040D-A124-4A7A-903A-F3FB4AC359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10 Länder (</a:t>
            </a:r>
            <a:r>
              <a:rPr lang="en-US" dirty="0" err="1"/>
              <a:t>Ägypten</a:t>
            </a:r>
            <a:r>
              <a:rPr lang="en-US" dirty="0"/>
              <a:t>, </a:t>
            </a:r>
            <a:r>
              <a:rPr lang="en-US" dirty="0" err="1"/>
              <a:t>Ätiopien</a:t>
            </a:r>
            <a:r>
              <a:rPr lang="en-US" dirty="0"/>
              <a:t>, Ghana, Kenia, Libya, Malawi, Mozambique, Niger, Nigeria, </a:t>
            </a:r>
            <a:r>
              <a:rPr lang="en-US" dirty="0" err="1"/>
              <a:t>Südafrika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Sterblichkeitsrate</a:t>
            </a:r>
            <a:r>
              <a:rPr lang="en-US" dirty="0"/>
              <a:t> von </a:t>
            </a:r>
            <a:r>
              <a:rPr lang="en-US" dirty="0" err="1"/>
              <a:t>kritischen</a:t>
            </a:r>
            <a:r>
              <a:rPr lang="en-US" dirty="0"/>
              <a:t> </a:t>
            </a:r>
            <a:r>
              <a:rPr lang="en-US" dirty="0" err="1"/>
              <a:t>Kranken</a:t>
            </a:r>
            <a:r>
              <a:rPr lang="en-US" dirty="0"/>
              <a:t> in Afrika </a:t>
            </a:r>
            <a:r>
              <a:rPr lang="en-US" b="1" dirty="0"/>
              <a:t>48·2%</a:t>
            </a:r>
            <a:r>
              <a:rPr lang="en-US" dirty="0"/>
              <a:t> (95% CI 46·4–50·0; 1483 of 3077 patients)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weltweiten</a:t>
            </a:r>
            <a:r>
              <a:rPr lang="en-US" dirty="0"/>
              <a:t> </a:t>
            </a:r>
            <a:r>
              <a:rPr lang="en-US" dirty="0" err="1"/>
              <a:t>Durchschnitt</a:t>
            </a:r>
            <a:r>
              <a:rPr lang="en-US" dirty="0"/>
              <a:t> von </a:t>
            </a:r>
            <a:r>
              <a:rPr lang="en-US" b="1" dirty="0"/>
              <a:t>31·5%</a:t>
            </a:r>
            <a:r>
              <a:rPr lang="en-US" dirty="0"/>
              <a:t> (27·5–35·5).</a:t>
            </a:r>
          </a:p>
          <a:p>
            <a:pPr lvl="1"/>
            <a:r>
              <a:rPr lang="en-US" dirty="0" err="1"/>
              <a:t>Übersterblichkeit</a:t>
            </a:r>
            <a:r>
              <a:rPr lang="en-US" dirty="0"/>
              <a:t> von 11-23 Tote pro 100 </a:t>
            </a:r>
            <a:r>
              <a:rPr lang="en-US" dirty="0" err="1"/>
              <a:t>Patienten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Mögliche</a:t>
            </a:r>
            <a:r>
              <a:rPr lang="en-US" dirty="0"/>
              <a:t> </a:t>
            </a:r>
            <a:r>
              <a:rPr lang="en-US" dirty="0" err="1"/>
              <a:t>Gründe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Fachkräftemangel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Intensivbereich</a:t>
            </a:r>
            <a:endParaRPr lang="en-US" dirty="0"/>
          </a:p>
          <a:p>
            <a:pPr lvl="1"/>
            <a:r>
              <a:rPr lang="en-US" dirty="0" err="1"/>
              <a:t>Niedrige</a:t>
            </a:r>
            <a:r>
              <a:rPr lang="en-US" dirty="0"/>
              <a:t> </a:t>
            </a:r>
            <a:r>
              <a:rPr lang="en-US" dirty="0" err="1"/>
              <a:t>Anzahl</a:t>
            </a:r>
            <a:r>
              <a:rPr lang="en-US" dirty="0"/>
              <a:t> and </a:t>
            </a:r>
            <a:r>
              <a:rPr lang="en-US" dirty="0" err="1"/>
              <a:t>Intensivbetten</a:t>
            </a:r>
            <a:endParaRPr lang="en-US" dirty="0"/>
          </a:p>
          <a:p>
            <a:pPr lvl="1"/>
            <a:r>
              <a:rPr lang="en-US" dirty="0" err="1"/>
              <a:t>Geringe</a:t>
            </a:r>
            <a:r>
              <a:rPr lang="en-US" dirty="0"/>
              <a:t> </a:t>
            </a:r>
            <a:r>
              <a:rPr lang="en-US" dirty="0" err="1"/>
              <a:t>Verfügbarkeit</a:t>
            </a:r>
            <a:r>
              <a:rPr lang="en-US" dirty="0"/>
              <a:t> von Monitoring und </a:t>
            </a:r>
            <a:r>
              <a:rPr lang="en-US" dirty="0" err="1"/>
              <a:t>invasiver</a:t>
            </a:r>
            <a:r>
              <a:rPr lang="en-US" dirty="0"/>
              <a:t> </a:t>
            </a:r>
            <a:r>
              <a:rPr lang="en-US" dirty="0" err="1"/>
              <a:t>Therapie</a:t>
            </a:r>
            <a:r>
              <a:rPr lang="en-US" dirty="0"/>
              <a:t> (</a:t>
            </a:r>
            <a:r>
              <a:rPr lang="en-US" dirty="0" err="1"/>
              <a:t>Dialyse</a:t>
            </a:r>
            <a:r>
              <a:rPr lang="en-US" dirty="0"/>
              <a:t>, ECMO, etc.)</a:t>
            </a: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6034839-3FB1-4CC9-955C-32EF943A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Übersterblichkeitsrate bei kritisch kranken Patienten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12AEE51-9B94-4379-91A8-C995F3BC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49" name="Picture 1" descr="Bildschirmfoto 2021-12-05 um 20.16.26.png">
            <a:extLst>
              <a:ext uri="{FF2B5EF4-FFF2-40B4-BE49-F238E27FC236}">
                <a16:creationId xmlns:a16="http://schemas.microsoft.com/office/drawing/2014/main" id="{59917728-CBC4-4F07-9252-DC7F89CD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8" y="1351128"/>
            <a:ext cx="5160373" cy="13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272D70A-BFDE-454D-9674-BFD3FC52D084}"/>
              </a:ext>
            </a:extLst>
          </p:cNvPr>
          <p:cNvSpPr txBox="1"/>
          <p:nvPr/>
        </p:nvSpPr>
        <p:spPr>
          <a:xfrm>
            <a:off x="3890371" y="2320119"/>
            <a:ext cx="3261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>
                <a:latin typeface="Shaker2Lancet-Italic"/>
              </a:rPr>
              <a:t>Lancet </a:t>
            </a:r>
            <a:r>
              <a:rPr lang="de-DE" sz="800" dirty="0">
                <a:latin typeface="Shaker2Lancet-Regular"/>
              </a:rPr>
              <a:t>2021; </a:t>
            </a:r>
            <a:r>
              <a:rPr lang="de-DE" sz="800" b="1" dirty="0">
                <a:latin typeface="Shaker2Lancet-Bold"/>
              </a:rPr>
              <a:t>397: </a:t>
            </a:r>
            <a:r>
              <a:rPr lang="de-DE" sz="800" dirty="0">
                <a:latin typeface="Shaker2Lancet-Regular"/>
              </a:rPr>
              <a:t>1885–94.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10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3F09DF-4C3B-47F7-9646-CBDC2E85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10.12.2021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6DBD6A-A1E4-477A-B044-8C706C65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Übersicht zu Übersterblichkeitsdaten aus afrikanischen Ländern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D1854B-46F0-41ED-A4AB-7FB7EF0C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C97F9E2-A1CF-417D-8D67-07BD527661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6692641" cy="5302250"/>
          </a:xfrm>
        </p:spPr>
        <p:txBody>
          <a:bodyPr>
            <a:normAutofit fontScale="92500" lnSpcReduction="20000"/>
          </a:bodyPr>
          <a:lstStyle/>
          <a:p>
            <a:r>
              <a:rPr lang="de-DE" sz="1800" dirty="0"/>
              <a:t>Data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key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/>
              <a:t>Sehr wahrscheinlich hohe Dunkelziffern der COVID-19 Todesfälle und der Übersterblichkeitsdaten</a:t>
            </a:r>
          </a:p>
          <a:p>
            <a:pPr lvl="1"/>
            <a:r>
              <a:rPr lang="de-DE" sz="1800" dirty="0"/>
              <a:t>Mischung aus: </a:t>
            </a:r>
          </a:p>
          <a:p>
            <a:pPr lvl="2"/>
            <a:r>
              <a:rPr lang="de-DE" sz="1600" dirty="0"/>
              <a:t>Untererfassung,</a:t>
            </a:r>
          </a:p>
          <a:p>
            <a:pPr lvl="2"/>
            <a:r>
              <a:rPr lang="de-DE" sz="1600" dirty="0"/>
              <a:t>Lücken/Verzögerungen in der Datenlage</a:t>
            </a:r>
          </a:p>
          <a:p>
            <a:pPr lvl="2"/>
            <a:r>
              <a:rPr lang="de-DE" sz="1600" dirty="0"/>
              <a:t>Reduzierte medizinische Versorgung aufgrund der Pandemie </a:t>
            </a:r>
          </a:p>
          <a:p>
            <a:pPr lvl="2"/>
            <a:r>
              <a:rPr lang="de-DE" sz="1600" dirty="0"/>
              <a:t>Ungeklärte Effekte wie erhöhte Langzeitsterblichkeit nach Infektion</a:t>
            </a:r>
          </a:p>
          <a:p>
            <a:pPr lvl="1"/>
            <a:r>
              <a:rPr lang="de-DE" sz="1800" dirty="0"/>
              <a:t>World Malaria Report 2021: </a:t>
            </a:r>
          </a:p>
          <a:p>
            <a:pPr lvl="2"/>
            <a:r>
              <a:rPr lang="de-DE" sz="1600" dirty="0"/>
              <a:t>Weltweit 14 </a:t>
            </a:r>
            <a:r>
              <a:rPr lang="de-DE" sz="1600" dirty="0" err="1"/>
              <a:t>millionen</a:t>
            </a:r>
            <a:r>
              <a:rPr lang="de-DE" sz="1600" dirty="0"/>
              <a:t> mehr Fälle und 69000 mehr Todesfälle als in 2020 im Vergleich zu 2019</a:t>
            </a:r>
          </a:p>
          <a:p>
            <a:pPr lvl="2"/>
            <a:r>
              <a:rPr lang="de-DE" sz="1600" dirty="0"/>
              <a:t>Ca. 2/3 Pandemiebedingt </a:t>
            </a:r>
            <a:r>
              <a:rPr lang="de-DE" sz="1600" dirty="0">
                <a:sym typeface="Wingdings" panose="05000000000000000000" pitchFamily="2" charset="2"/>
              </a:rPr>
              <a:t> „Moderate </a:t>
            </a:r>
            <a:r>
              <a:rPr lang="de-DE" sz="1600" dirty="0" err="1">
                <a:sym typeface="Wingdings" panose="05000000000000000000" pitchFamily="2" charset="2"/>
              </a:rPr>
              <a:t>Disruption</a:t>
            </a:r>
            <a:r>
              <a:rPr lang="de-DE" sz="1600" dirty="0">
                <a:sym typeface="Wingdings" panose="05000000000000000000" pitchFamily="2" charset="2"/>
              </a:rPr>
              <a:t>“</a:t>
            </a:r>
            <a:endParaRPr lang="de-DE" sz="1600" dirty="0"/>
          </a:p>
          <a:p>
            <a:pPr lvl="2"/>
            <a:endParaRPr lang="de-DE" sz="1800" dirty="0"/>
          </a:p>
          <a:p>
            <a:r>
              <a:rPr lang="de-DE" sz="1800" dirty="0"/>
              <a:t>Hinweise, dass höhere Sterblichkeitsraten bei kritisch kranken Patienten bestehen im Vergleich zum Rest der Welt</a:t>
            </a:r>
          </a:p>
          <a:p>
            <a:endParaRPr lang="de-DE" sz="1800" dirty="0"/>
          </a:p>
          <a:p>
            <a:r>
              <a:rPr lang="de-DE" sz="1800" dirty="0"/>
              <a:t>Weiterhin unklar, ähnlich zu Europa, wie NCDs und verzögertes Abklären von Symptomen zu einer höheren Übersterblichkeit während der COVID-19 Pandemie (aber anzunehmen, dass diese drastischer sind aufgrund von weniger resilienten Gesundheitssystemen)</a:t>
            </a:r>
          </a:p>
          <a:p>
            <a:pPr lvl="1"/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8E9576-D1F3-4650-AA94-75D94D0A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1FF2AE6-85D2-43DA-A69D-7177821D2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440" y="2026464"/>
            <a:ext cx="1790959" cy="25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1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Bildschirmpräsentation (4:3)</PresentationFormat>
  <Paragraphs>105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ＭＳ 明朝</vt:lpstr>
      <vt:lpstr>Shaker2Lancet-Bold</vt:lpstr>
      <vt:lpstr>Shaker2Lancet-Italic</vt:lpstr>
      <vt:lpstr>Shaker2Lancet-Regular</vt:lpstr>
      <vt:lpstr>Wingdings</vt:lpstr>
      <vt:lpstr>Office-Design</vt:lpstr>
      <vt:lpstr>Übersicht zu Übersterblichkeitsdaten aus afrikanischen Ländern</vt:lpstr>
      <vt:lpstr>Erfassung der Todesmeldungen in Prozent % </vt:lpstr>
      <vt:lpstr>Probleme Übersterblichkeitsdatenlage in Afrika</vt:lpstr>
      <vt:lpstr>Übersterblichkeitsrate afrikanische Länder VS Deutschland</vt:lpstr>
      <vt:lpstr>Wöchentliche Übersterblichkeitsdaten in absoluten Zahlen</vt:lpstr>
      <vt:lpstr>Übersterblichkeitsrate bei kritisch kranken Patienten</vt:lpstr>
      <vt:lpstr>Zusammenfassung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Meierkord, Anne</cp:lastModifiedBy>
  <cp:revision>344</cp:revision>
  <dcterms:created xsi:type="dcterms:W3CDTF">2015-11-02T12:29:13Z</dcterms:created>
  <dcterms:modified xsi:type="dcterms:W3CDTF">2021-12-10T09:40:54Z</dcterms:modified>
</cp:coreProperties>
</file>