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343" r:id="rId3"/>
    <p:sldId id="326" r:id="rId4"/>
    <p:sldId id="327" r:id="rId5"/>
    <p:sldId id="364" r:id="rId6"/>
    <p:sldId id="346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s Hoebel" initials="JH" lastIdx="4" clrIdx="0">
    <p:extLst>
      <p:ext uri="{19B8F6BF-5375-455C-9EA6-DF929625EA0E}">
        <p15:presenceInfo xmlns:p15="http://schemas.microsoft.com/office/powerpoint/2012/main" userId="Jens Hoebel" providerId="None"/>
      </p:ext>
    </p:extLst>
  </p:cmAuthor>
  <p:cmAuthor id="2" name="Santos-Hövener, Claudia" initials="SC" lastIdx="5" clrIdx="1">
    <p:extLst>
      <p:ext uri="{19B8F6BF-5375-455C-9EA6-DF929625EA0E}">
        <p15:presenceInfo xmlns:p15="http://schemas.microsoft.com/office/powerpoint/2012/main" userId="Santos-Hövener, Claud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E9EDF4"/>
    <a:srgbClr val="D0D8E8"/>
    <a:srgbClr val="274467"/>
    <a:srgbClr val="4F81BD"/>
    <a:srgbClr val="3B669B"/>
    <a:srgbClr val="6993C5"/>
    <a:srgbClr val="A1BBDB"/>
    <a:srgbClr val="192C43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9" autoAdjust="0"/>
    <p:restoredTop sz="93883" autoAdjust="0"/>
  </p:normalViewPr>
  <p:slideViewPr>
    <p:cSldViewPr snapToGrid="0" snapToObjects="1">
      <p:cViewPr varScale="1">
        <p:scale>
          <a:sx n="80" d="100"/>
          <a:sy n="80" d="100"/>
        </p:scale>
        <p:origin x="652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71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63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481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80850B94-C007-4C47-B251-F4B5A10CB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082"/>
            <a:ext cx="8763557" cy="37371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2345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408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07705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1888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53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71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44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03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2903393" y="1698592"/>
            <a:ext cx="6240608" cy="3437661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748465" y="1700477"/>
            <a:ext cx="395537" cy="3435775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257B0A4-C652-4490-8A57-D421F22B2640}"/>
              </a:ext>
            </a:extLst>
          </p:cNvPr>
          <p:cNvSpPr/>
          <p:nvPr userDrawn="1"/>
        </p:nvSpPr>
        <p:spPr>
          <a:xfrm>
            <a:off x="2903393" y="4304086"/>
            <a:ext cx="5844363" cy="839413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23" name="Gerade Verbindung 22"/>
          <p:cNvCxnSpPr>
            <a:cxnSpLocks/>
          </p:cNvCxnSpPr>
          <p:nvPr userDrawn="1"/>
        </p:nvCxnSpPr>
        <p:spPr>
          <a:xfrm>
            <a:off x="3254094" y="1511745"/>
            <a:ext cx="523" cy="2973487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1"/>
            <a:ext cx="0" cy="297360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 userDrawn="1"/>
        </p:nvSpPr>
        <p:spPr>
          <a:xfrm>
            <a:off x="0" y="4699058"/>
            <a:ext cx="9142953" cy="46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99792" y="4722293"/>
            <a:ext cx="2895600" cy="273844"/>
          </a:xfrm>
        </p:spPr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255494"/>
            <a:ext cx="7983646" cy="10972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COVID-19: aktueller Stand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45000"/>
            <a:ext cx="7983646" cy="11076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9.12.2021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Soziale Ungleichheit und COVID-19: aktueller Stand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87BC8286-61CC-416D-B727-3ACC402B974B}"/>
              </a:ext>
            </a:extLst>
          </p:cNvPr>
          <p:cNvSpPr/>
          <p:nvPr userDrawn="1"/>
        </p:nvSpPr>
        <p:spPr>
          <a:xfrm>
            <a:off x="2473054" y="4768026"/>
            <a:ext cx="242371" cy="376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9.12.2021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Soziale Ungleichheit und COVID-19: aktueller Stand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880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427012" y="1865142"/>
            <a:ext cx="5012722" cy="1021182"/>
          </a:xfrm>
        </p:spPr>
        <p:txBody>
          <a:bodyPr>
            <a:noAutofit/>
          </a:bodyPr>
          <a:lstStyle/>
          <a:p>
            <a:r>
              <a:rPr lang="de-DE" dirty="0"/>
              <a:t>Soziale Ungleichheit und COVID-19</a:t>
            </a:r>
            <a:br>
              <a:rPr lang="de-DE" dirty="0"/>
            </a:br>
            <a:r>
              <a:rPr lang="de-DE" dirty="0"/>
              <a:t>in Deutschland</a:t>
            </a:r>
            <a:br>
              <a:rPr lang="de-DE" dirty="0"/>
            </a:br>
            <a:br>
              <a:rPr lang="de-DE" dirty="0"/>
            </a:br>
            <a:r>
              <a:rPr lang="de-DE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Wo stehen wir in der 4. Welle?</a:t>
            </a:r>
            <a:br>
              <a:rPr lang="de-DE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br>
              <a:rPr lang="de-DE" sz="400" dirty="0"/>
            </a:br>
            <a:endParaRPr lang="de-DE" sz="1500" b="0" dirty="0">
              <a:solidFill>
                <a:srgbClr val="D0D8E8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235F21C-05C2-4703-8652-1BD4C3E2AF9D}"/>
              </a:ext>
            </a:extLst>
          </p:cNvPr>
          <p:cNvSpPr/>
          <p:nvPr/>
        </p:nvSpPr>
        <p:spPr>
          <a:xfrm>
            <a:off x="3599667" y="356699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Jens Hoebel, Sebastian Haller, Claudia Hövener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5494"/>
            <a:ext cx="8231918" cy="1097201"/>
          </a:xfrm>
        </p:spPr>
        <p:txBody>
          <a:bodyPr/>
          <a:lstStyle/>
          <a:p>
            <a:r>
              <a:rPr lang="de-DE" dirty="0"/>
              <a:t>SARS-CoV-2-Inzidenz (altersstandardisiert) </a:t>
            </a:r>
            <a:br>
              <a:rPr lang="de-DE" dirty="0"/>
            </a:br>
            <a:r>
              <a:rPr lang="de-DE" dirty="0"/>
              <a:t>nach sozioökonomischer Deprivation in 2020/21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74072" y="959996"/>
            <a:ext cx="2600392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50" dirty="0"/>
              <a:t>Datenbasis: IfSG-Meldedaten des RKI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21F4C2-CDBB-4051-9D8A-F8AB649A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5" y="1301534"/>
            <a:ext cx="7010924" cy="32400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126A1FCA-DE59-43CF-8EB5-FAACD03062CB}"/>
              </a:ext>
            </a:extLst>
          </p:cNvPr>
          <p:cNvSpPr/>
          <p:nvPr/>
        </p:nvSpPr>
        <p:spPr>
          <a:xfrm>
            <a:off x="1191569" y="3114243"/>
            <a:ext cx="1160792" cy="109720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6C3EDC6-65DD-4C1B-960A-3E0E55A3C0C4}"/>
              </a:ext>
            </a:extLst>
          </p:cNvPr>
          <p:cNvSpPr/>
          <p:nvPr/>
        </p:nvSpPr>
        <p:spPr>
          <a:xfrm>
            <a:off x="3343730" y="2348483"/>
            <a:ext cx="2780815" cy="160616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4ED9269-EC3D-4B45-BAE9-0BAECFF4EFCB}"/>
              </a:ext>
            </a:extLst>
          </p:cNvPr>
          <p:cNvSpPr/>
          <p:nvPr/>
        </p:nvSpPr>
        <p:spPr>
          <a:xfrm>
            <a:off x="7007735" y="1155271"/>
            <a:ext cx="1083112" cy="19993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A58308-D1EB-4FD0-B964-3E7DC784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3CA826-FF20-47B3-981E-6ED884F8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22293"/>
            <a:ext cx="3288413" cy="273844"/>
          </a:xfrm>
        </p:spPr>
        <p:txBody>
          <a:bodyPr/>
          <a:lstStyle/>
          <a:p>
            <a:r>
              <a:rPr lang="de-DE" dirty="0"/>
              <a:t>Soziale Ungleichheit und COVID-19: aktueller Stand</a:t>
            </a:r>
          </a:p>
        </p:txBody>
      </p:sp>
    </p:spTree>
    <p:extLst>
      <p:ext uri="{BB962C8B-B14F-4D97-AF65-F5344CB8AC3E}">
        <p14:creationId xmlns:p14="http://schemas.microsoft.com/office/powerpoint/2010/main" val="31448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5494"/>
            <a:ext cx="8231918" cy="1097201"/>
          </a:xfrm>
          <a:noFill/>
        </p:spPr>
        <p:txBody>
          <a:bodyPr/>
          <a:lstStyle/>
          <a:p>
            <a:r>
              <a:rPr lang="de-DE" dirty="0"/>
              <a:t>Kumulative COVID-19-Mortalität (altersstandardisiert)</a:t>
            </a:r>
            <a:br>
              <a:rPr lang="de-DE" dirty="0"/>
            </a:br>
            <a:r>
              <a:rPr lang="de-DE" dirty="0"/>
              <a:t>nach sozioökonomischer Deprivation in 2020/21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74072" y="959996"/>
            <a:ext cx="2600392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50" dirty="0"/>
              <a:t>Datenbasis: IfSG-Meldedaten des RKI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D97561-9651-47A8-8B33-6ADFDA1B2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65" y="1282131"/>
            <a:ext cx="7243715" cy="33480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F41F347-0B06-4547-BA53-66E686BD1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BAA5CD-01AB-421C-A65D-4C431B9F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22293"/>
            <a:ext cx="3266110" cy="273844"/>
          </a:xfrm>
        </p:spPr>
        <p:txBody>
          <a:bodyPr/>
          <a:lstStyle/>
          <a:p>
            <a:r>
              <a:rPr lang="de-DE" dirty="0"/>
              <a:t>Soziale Ungleichheit und COVID-19: aktueller Stand</a:t>
            </a:r>
          </a:p>
        </p:txBody>
      </p:sp>
    </p:spTree>
    <p:extLst>
      <p:ext uri="{BB962C8B-B14F-4D97-AF65-F5344CB8AC3E}">
        <p14:creationId xmlns:p14="http://schemas.microsoft.com/office/powerpoint/2010/main" val="20317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872761" y="4767262"/>
            <a:ext cx="566973" cy="317693"/>
          </a:xfrm>
        </p:spPr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199" y="255495"/>
            <a:ext cx="8320223" cy="704626"/>
          </a:xfrm>
          <a:noFill/>
        </p:spPr>
        <p:txBody>
          <a:bodyPr/>
          <a:lstStyle/>
          <a:p>
            <a:r>
              <a:rPr lang="de-DE" dirty="0"/>
              <a:t>Infektionsrisiko, Testen und Untererfassung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66577" y="592741"/>
            <a:ext cx="4230774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50" dirty="0"/>
              <a:t>Datenbasis: Corona-Monitoring bundesweit (RKI-SOEP-Studie)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EFA6B62-62DA-419F-BA60-DBCC03D75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65714"/>
              </p:ext>
            </p:extLst>
          </p:nvPr>
        </p:nvGraphicFramePr>
        <p:xfrm>
          <a:off x="4094922" y="1455399"/>
          <a:ext cx="4690452" cy="246810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04893">
                  <a:extLst>
                    <a:ext uri="{9D8B030D-6E8A-4147-A177-3AD203B41FA5}">
                      <a16:colId xmlns:a16="http://schemas.microsoft.com/office/drawing/2014/main" val="1143688668"/>
                    </a:ext>
                  </a:extLst>
                </a:gridCol>
                <a:gridCol w="1061853">
                  <a:extLst>
                    <a:ext uri="{9D8B030D-6E8A-4147-A177-3AD203B41FA5}">
                      <a16:colId xmlns:a16="http://schemas.microsoft.com/office/drawing/2014/main" val="2597759529"/>
                    </a:ext>
                  </a:extLst>
                </a:gridCol>
                <a:gridCol w="1061853">
                  <a:extLst>
                    <a:ext uri="{9D8B030D-6E8A-4147-A177-3AD203B41FA5}">
                      <a16:colId xmlns:a16="http://schemas.microsoft.com/office/drawing/2014/main" val="3967773956"/>
                    </a:ext>
                  </a:extLst>
                </a:gridCol>
                <a:gridCol w="1061853">
                  <a:extLst>
                    <a:ext uri="{9D8B030D-6E8A-4147-A177-3AD203B41FA5}">
                      <a16:colId xmlns:a16="http://schemas.microsoft.com/office/drawing/2014/main" val="971768945"/>
                    </a:ext>
                  </a:extLst>
                </a:gridCol>
              </a:tblGrid>
              <a:tr h="539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50" dirty="0">
                          <a:effectLst/>
                        </a:rPr>
                        <a:t> </a:t>
                      </a:r>
                      <a:endParaRPr lang="de-DE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 dirty="0" err="1">
                          <a:solidFill>
                            <a:srgbClr val="045AA6"/>
                          </a:solidFill>
                          <a:effectLst/>
                        </a:rPr>
                        <a:t>Jemals</a:t>
                      </a:r>
                      <a:r>
                        <a:rPr lang="en-GB" sz="1150" dirty="0">
                          <a:solidFill>
                            <a:srgbClr val="045AA6"/>
                          </a:solidFill>
                          <a:effectLst/>
                        </a:rPr>
                        <a:t> </a:t>
                      </a:r>
                      <a:r>
                        <a:rPr lang="en-GB" sz="1150" dirty="0" err="1">
                          <a:solidFill>
                            <a:srgbClr val="045AA6"/>
                          </a:solidFill>
                          <a:effectLst/>
                        </a:rPr>
                        <a:t>getestet</a:t>
                      </a:r>
                      <a:r>
                        <a:rPr lang="en-GB" sz="1150" dirty="0">
                          <a:solidFill>
                            <a:srgbClr val="045AA6"/>
                          </a:solidFill>
                          <a:effectLst/>
                        </a:rPr>
                        <a:t> </a:t>
                      </a:r>
                      <a:br>
                        <a:rPr lang="en-GB" sz="1150" dirty="0">
                          <a:solidFill>
                            <a:srgbClr val="045AA6"/>
                          </a:solidFill>
                          <a:effectLst/>
                        </a:rPr>
                      </a:br>
                      <a:r>
                        <a:rPr lang="en-GB" sz="1150" dirty="0">
                          <a:solidFill>
                            <a:srgbClr val="045AA6"/>
                          </a:solidFill>
                          <a:effectLst/>
                        </a:rPr>
                        <a:t>(PCR)</a:t>
                      </a:r>
                      <a:endParaRPr lang="de-DE" sz="1150" b="1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 dirty="0" err="1">
                          <a:solidFill>
                            <a:srgbClr val="045AA6"/>
                          </a:solidFill>
                          <a:effectLst/>
                        </a:rPr>
                        <a:t>Unerkannte</a:t>
                      </a:r>
                      <a:r>
                        <a:rPr lang="en-GB" sz="1150" dirty="0">
                          <a:solidFill>
                            <a:srgbClr val="045AA6"/>
                          </a:solidFill>
                          <a:effectLst/>
                        </a:rPr>
                        <a:t> </a:t>
                      </a:r>
                      <a:br>
                        <a:rPr lang="en-GB" sz="1150" dirty="0">
                          <a:solidFill>
                            <a:srgbClr val="045AA6"/>
                          </a:solidFill>
                          <a:effectLst/>
                        </a:rPr>
                      </a:br>
                      <a:r>
                        <a:rPr lang="en-GB" sz="1150" dirty="0" err="1">
                          <a:solidFill>
                            <a:srgbClr val="045AA6"/>
                          </a:solidFill>
                          <a:effectLst/>
                        </a:rPr>
                        <a:t>Fälle</a:t>
                      </a:r>
                      <a:endParaRPr lang="de-DE" sz="1150" b="1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 dirty="0" err="1">
                          <a:solidFill>
                            <a:srgbClr val="045AA6"/>
                          </a:solidFill>
                          <a:effectLst/>
                        </a:rPr>
                        <a:t>Untererfassung</a:t>
                      </a:r>
                      <a:r>
                        <a:rPr lang="en-GB" sz="1150" dirty="0">
                          <a:solidFill>
                            <a:srgbClr val="045AA6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 dirty="0">
                          <a:solidFill>
                            <a:srgbClr val="045AA6"/>
                          </a:solidFill>
                          <a:effectLst/>
                        </a:rPr>
                        <a:t>in </a:t>
                      </a:r>
                      <a:r>
                        <a:rPr lang="en-GB" sz="1150" dirty="0" err="1">
                          <a:solidFill>
                            <a:srgbClr val="045AA6"/>
                          </a:solidFill>
                          <a:effectLst/>
                        </a:rPr>
                        <a:t>Meldedaten</a:t>
                      </a:r>
                      <a:endParaRPr lang="de-DE" sz="1150" b="1" dirty="0">
                        <a:solidFill>
                          <a:srgbClr val="045AA6"/>
                        </a:solidFill>
                        <a:effectLst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500537771"/>
                  </a:ext>
                </a:extLst>
              </a:tr>
              <a:tr h="31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50" dirty="0">
                          <a:effectLst/>
                        </a:rPr>
                        <a:t> </a:t>
                      </a:r>
                      <a:endParaRPr lang="de-DE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 b="1" dirty="0">
                          <a:effectLst/>
                        </a:rPr>
                        <a:t>% (95%-KI)</a:t>
                      </a:r>
                      <a:endParaRPr lang="de-DE" sz="11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 b="1" dirty="0">
                          <a:effectLst/>
                        </a:rPr>
                        <a:t>% (95%-KI)</a:t>
                      </a:r>
                      <a:endParaRPr lang="de-DE" sz="11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 b="1" dirty="0" err="1">
                          <a:effectLst/>
                        </a:rPr>
                        <a:t>Faktor</a:t>
                      </a:r>
                      <a:endParaRPr lang="de-DE" sz="11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520106733"/>
                  </a:ext>
                </a:extLst>
              </a:tr>
              <a:tr h="539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Hohe Deprivation</a:t>
                      </a:r>
                      <a:endParaRPr lang="de-DE" sz="11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50" dirty="0">
                          <a:effectLst/>
                        </a:rPr>
                        <a:t>18 (16–21)</a:t>
                      </a:r>
                      <a:endParaRPr lang="de-DE" sz="1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50" dirty="0">
                          <a:effectLst/>
                        </a:rPr>
                        <a:t>77 (46–89)</a:t>
                      </a:r>
                      <a:endParaRPr lang="de-DE" sz="1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50" dirty="0">
                          <a:effectLst/>
                        </a:rPr>
                        <a:t>4,3</a:t>
                      </a:r>
                      <a:endParaRPr lang="de-DE" sz="11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412566832"/>
                  </a:ext>
                </a:extLst>
              </a:tr>
              <a:tr h="539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 dirty="0" err="1">
                          <a:effectLst/>
                        </a:rPr>
                        <a:t>Mittlere</a:t>
                      </a:r>
                      <a:r>
                        <a:rPr lang="en-GB" sz="1150" dirty="0">
                          <a:effectLst/>
                        </a:rPr>
                        <a:t> Deprivation</a:t>
                      </a:r>
                      <a:endParaRPr lang="de-DE" sz="11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50" dirty="0">
                          <a:effectLst/>
                        </a:rPr>
                        <a:t>22 (21–24)</a:t>
                      </a:r>
                      <a:endParaRPr lang="de-DE" sz="1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50" dirty="0">
                          <a:effectLst/>
                        </a:rPr>
                        <a:t>38 (-12–6)</a:t>
                      </a:r>
                      <a:endParaRPr lang="de-DE" sz="1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50" dirty="0">
                          <a:effectLst/>
                        </a:rPr>
                        <a:t>1,6</a:t>
                      </a:r>
                      <a:endParaRPr lang="de-DE" sz="1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978936"/>
                  </a:ext>
                </a:extLst>
              </a:tr>
              <a:tr h="539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 dirty="0" err="1">
                          <a:effectLst/>
                        </a:rPr>
                        <a:t>Geringe</a:t>
                      </a:r>
                      <a:r>
                        <a:rPr lang="en-GB" sz="1150">
                          <a:effectLst/>
                        </a:rPr>
                        <a:t> Deprivation</a:t>
                      </a:r>
                      <a:endParaRPr lang="de-DE" sz="11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29 (27–32)</a:t>
                      </a:r>
                      <a:endParaRPr lang="de-DE" sz="1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50" dirty="0">
                          <a:effectLst/>
                        </a:rPr>
                        <a:t>40 (-1–62)</a:t>
                      </a:r>
                      <a:endParaRPr lang="de-DE" sz="1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50" dirty="0">
                          <a:effectLst/>
                        </a:rPr>
                        <a:t>1,7</a:t>
                      </a:r>
                      <a:endParaRPr lang="de-DE" sz="1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4272993872"/>
                  </a:ext>
                </a:extLst>
              </a:tr>
            </a:tbl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7B9125-46BC-4AB8-A005-200290021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8D0F69-CA5B-41F3-953D-FBC06BF8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22293"/>
            <a:ext cx="3622949" cy="273844"/>
          </a:xfrm>
        </p:spPr>
        <p:txBody>
          <a:bodyPr/>
          <a:lstStyle/>
          <a:p>
            <a:r>
              <a:rPr lang="de-DE" dirty="0"/>
              <a:t>Soziale Ungleichheit und COVID-19: aktueller Stand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5CBF3F-6345-432B-9500-325390D54FDE}"/>
              </a:ext>
            </a:extLst>
          </p:cNvPr>
          <p:cNvSpPr/>
          <p:nvPr/>
        </p:nvSpPr>
        <p:spPr>
          <a:xfrm>
            <a:off x="1395280" y="4397650"/>
            <a:ext cx="1247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[Hoebel et al., 2021]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01A487-8E51-4F00-BC0C-3CA1E350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3" y="1304768"/>
            <a:ext cx="3503612" cy="311591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43C0C87E-4DC6-41CB-898D-6636A1242324}"/>
              </a:ext>
            </a:extLst>
          </p:cNvPr>
          <p:cNvSpPr/>
          <p:nvPr/>
        </p:nvSpPr>
        <p:spPr>
          <a:xfrm>
            <a:off x="5946152" y="4358357"/>
            <a:ext cx="29706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[Neuhauser &amp; Schaffrath Rosario et al., </a:t>
            </a:r>
            <a:r>
              <a:rPr lang="de-DE" sz="1000" dirty="0" err="1"/>
              <a:t>under</a:t>
            </a:r>
            <a:r>
              <a:rPr lang="de-DE" sz="1000" dirty="0"/>
              <a:t> review]</a:t>
            </a:r>
          </a:p>
        </p:txBody>
      </p:sp>
    </p:spTree>
    <p:extLst>
      <p:ext uri="{BB962C8B-B14F-4D97-AF65-F5344CB8AC3E}">
        <p14:creationId xmlns:p14="http://schemas.microsoft.com/office/powerpoint/2010/main" val="4818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032A22-9E60-481E-8A19-8D48191704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28389"/>
            <a:ext cx="7983646" cy="3244635"/>
          </a:xfrm>
        </p:spPr>
        <p:txBody>
          <a:bodyPr>
            <a:normAutofit/>
          </a:bodyPr>
          <a:lstStyle/>
          <a:p>
            <a:r>
              <a:rPr lang="de-DE" dirty="0"/>
              <a:t>Mehr Infektionen</a:t>
            </a:r>
          </a:p>
          <a:p>
            <a:pPr lvl="1"/>
            <a:r>
              <a:rPr lang="de-DE" dirty="0"/>
              <a:t>Auf Lebens- und Arbeitsbedingungen abgestimmter Infektionsschutz und Prävention</a:t>
            </a:r>
          </a:p>
          <a:p>
            <a:pPr lvl="1"/>
            <a:r>
              <a:rPr lang="de-DE" dirty="0"/>
              <a:t>Verbesserter Informationszugang (zielgruppenorientiert)</a:t>
            </a:r>
          </a:p>
          <a:p>
            <a:pPr marL="457200" lvl="1" indent="0">
              <a:buNone/>
            </a:pPr>
            <a:endParaRPr lang="de-DE" sz="900" dirty="0"/>
          </a:p>
          <a:p>
            <a:r>
              <a:rPr lang="de-DE" dirty="0"/>
              <a:t>Untererfassung höher</a:t>
            </a:r>
          </a:p>
          <a:p>
            <a:pPr lvl="1"/>
            <a:r>
              <a:rPr lang="de-DE" dirty="0"/>
              <a:t>Zielgerichtetes niedrigschwelliges Testangebot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9AFAD7-C4D3-485C-B469-C413462A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E75601-C01F-43C8-98A5-1EA0F577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495"/>
            <a:ext cx="7983646" cy="523734"/>
          </a:xfrm>
        </p:spPr>
        <p:txBody>
          <a:bodyPr/>
          <a:lstStyle/>
          <a:p>
            <a:r>
              <a:rPr lang="de-DE" dirty="0"/>
              <a:t>Zusammenfassung und Präventionspotenziale</a:t>
            </a:r>
          </a:p>
        </p:txBody>
      </p:sp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AE2F962C-3782-439F-AEF3-68792A74FB92}"/>
              </a:ext>
            </a:extLst>
          </p:cNvPr>
          <p:cNvSpPr/>
          <p:nvPr/>
        </p:nvSpPr>
        <p:spPr>
          <a:xfrm rot="16200000">
            <a:off x="3859481" y="-2368"/>
            <a:ext cx="639524" cy="7502309"/>
          </a:xfrm>
          <a:prstGeom prst="leftBrace">
            <a:avLst/>
          </a:prstGeom>
          <a:ln>
            <a:solidFill>
              <a:srgbClr val="045A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AED169-7875-45D1-A837-2FEA086FD038}"/>
              </a:ext>
            </a:extLst>
          </p:cNvPr>
          <p:cNvSpPr txBox="1"/>
          <p:nvPr/>
        </p:nvSpPr>
        <p:spPr>
          <a:xfrm>
            <a:off x="2874847" y="4030624"/>
            <a:ext cx="325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Gezielte Test- und Impfaktionen</a:t>
            </a:r>
          </a:p>
          <a:p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6A9C6CC-8220-4246-AF11-91219913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9.12.2021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6BC74A3-07E0-4C72-BBD8-06514ADB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22293"/>
            <a:ext cx="3259667" cy="273844"/>
          </a:xfrm>
        </p:spPr>
        <p:txBody>
          <a:bodyPr/>
          <a:lstStyle/>
          <a:p>
            <a:r>
              <a:rPr lang="de-DE" dirty="0"/>
              <a:t>Soziale Ungleichheit und COVID-19: aktueller Stand</a:t>
            </a:r>
          </a:p>
        </p:txBody>
      </p:sp>
    </p:spTree>
    <p:extLst>
      <p:ext uri="{BB962C8B-B14F-4D97-AF65-F5344CB8AC3E}">
        <p14:creationId xmlns:p14="http://schemas.microsoft.com/office/powerpoint/2010/main" val="34926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Bildschirmpräsentation (16:9)</PresentationFormat>
  <Paragraphs>57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明朝</vt:lpstr>
      <vt:lpstr>Times New Roman</vt:lpstr>
      <vt:lpstr>Wingdings</vt:lpstr>
      <vt:lpstr>Office-Design</vt:lpstr>
      <vt:lpstr>1_Office-Design</vt:lpstr>
      <vt:lpstr>Soziale Ungleichheit und COVID-19 in Deutschland  Wo stehen wir in der 4. Welle?  </vt:lpstr>
      <vt:lpstr>SARS-CoV-2-Inzidenz (altersstandardisiert)  nach sozioökonomischer Deprivation in 2020/21</vt:lpstr>
      <vt:lpstr>Kumulative COVID-19-Mortalität (altersstandardisiert) nach sozioökonomischer Deprivation in 2020/21</vt:lpstr>
      <vt:lpstr>Infektionsrisiko, Testen und Untererfassung</vt:lpstr>
      <vt:lpstr>Zusammenfassung und Präventionspotenziale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Jens Hoebel</cp:lastModifiedBy>
  <cp:revision>595</cp:revision>
  <dcterms:created xsi:type="dcterms:W3CDTF">2015-11-02T12:29:13Z</dcterms:created>
  <dcterms:modified xsi:type="dcterms:W3CDTF">2021-12-10T09:45:08Z</dcterms:modified>
</cp:coreProperties>
</file>