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1" r:id="rId5"/>
    <p:sldId id="272" r:id="rId6"/>
    <p:sldId id="273" r:id="rId7"/>
    <p:sldId id="274" r:id="rId8"/>
    <p:sldId id="258" r:id="rId9"/>
    <p:sldId id="275" r:id="rId10"/>
    <p:sldId id="276" r:id="rId11"/>
    <p:sldId id="285" r:id="rId12"/>
    <p:sldId id="277" r:id="rId13"/>
    <p:sldId id="278" r:id="rId14"/>
    <p:sldId id="281" r:id="rId15"/>
    <p:sldId id="282" r:id="rId16"/>
    <p:sldId id="279" r:id="rId17"/>
    <p:sldId id="286" r:id="rId18"/>
    <p:sldId id="28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E04F-43EA-4F47-8C41-92F24828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27B720-C587-48A5-84DE-BB359148C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A33D1-D721-4607-82C4-2E70A93B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1B0EC0-C4F0-4576-A68C-92DEC7E9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CE57F-57D8-46C2-8038-102A10F6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33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774E3-70CF-4EB6-B5DC-90890EF5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F0C550-EB39-474E-A3F5-D29BA4DB8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0F9E1-E34F-4B72-881B-C7093BCE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B065FC-5EF8-462A-BA59-A5648119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02042-A0B8-489A-9054-116BF11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286BDE-353A-4D4F-BD8D-E5E168DCF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5A764F-830D-47C3-900A-61D16CB00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FEA42C-525D-44D7-9DA2-B927A7E3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D70D7-758D-470B-8E44-5535EA4C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6C045-4E58-44CD-8A83-586C1D7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4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9C148-1BF8-43E6-8525-9D668D88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85660-2EE4-4CC2-9014-0BDA8429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6410EB-4CC3-481F-B3B4-BA00D768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817C9-9F54-4131-8C49-2A9C32F3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A3C30D-71A5-4667-BABF-CA130519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44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62C59-B689-4AC7-8DAE-40A8BD28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9213B4-CB2E-4F07-ACC4-758C2A275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017B83-B746-4E54-B473-927E87F9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0527B-1E0F-48F7-AFE7-125C5A34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AE018-2334-48AC-A282-41DEB2C0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5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340F7-AE4F-4170-8E00-24D80289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74941-8859-4201-A6AD-799DEAA68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18E62F-A7BD-4C6A-AF4E-DCB6EA0AE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5860D8-8CE1-40AA-843D-BEC3B153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48831F-8986-4CA9-95E0-08683153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B70D46-A2A9-4860-BB22-47770B9C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7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B0859-3A3E-4F47-B0E5-E2BAA43A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B73C8E-D36C-4558-949E-7827CEA7A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2EA7B4-68C3-492D-AE71-745CC12B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88BF2C-64E8-4FDB-81FD-55FC3FD5A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6DD0CD-DBD3-4115-AA65-AC08C4A5D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2D7792-F594-41EF-B38F-D6D2E17D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4A4A31-A501-4EAD-A9A4-F5F86BDA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DBDE4E-DF1C-406A-8DE0-7BF6B60F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6E86A-AD77-4576-8B3E-ECD775B8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6EEB75-3515-4B2E-8F6F-0CEDA343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5CFD5C-6ECB-4014-93CF-0C8E525B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048518-EE43-4B5E-AABB-FFF9E9F0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7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2D1126-F91F-4C2C-8109-D60A1C7C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6D4D35-1328-4115-A3B6-CCC0821B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25C0F1-634A-4D86-9B95-DC5A3CED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8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D329C-9A7E-4EE8-8F4B-2957CFD9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0FAEF-89BE-4719-A3D4-8F1E9C64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63D25E-64D4-489F-8213-0BF9EDCB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CD1A35-9B26-482F-B8BF-3A853377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1E0A5F-85A5-4235-A029-D2162EBB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D2A12D-3E72-4C3F-8F3D-9E546826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62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70926-5D91-47A1-B8FB-6853626D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779A9F-1030-4ED7-A61A-847440B71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2E8512-64D9-4AFF-8E92-387DAAD2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8E6AE-2CBC-4DFF-B2ED-2CF5A74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C41695-007C-438E-AE70-FAC986A3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EB5C0-9723-42F1-BC3B-8DE2C3DC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890431-3569-47F7-A3EF-C33466E8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6C4FA-54D4-4E15-BF6F-06FB299F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6DEAF1-B5E4-4D11-A0F8-792F6AD55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9AF7-FF7D-4236-BCB7-054422CD713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96E6DB-4BC4-45DC-9875-741D76BA2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D26A08-0F86-4F0F-A957-6A94255D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44B9-846C-4FCA-82B6-C1A447B966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7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hyperlink" Target="https://www.rki.de/DE/Content/InfAZ/N/Neuartiges_Coronavirus/Daten/Impfeffektivita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vidstrategycalculator.github.io/" TargetMode="External"/><Relationship Id="rId5" Type="http://schemas.openxmlformats.org/officeDocument/2006/relationships/image" Target="../media/image170.png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41A66-3825-4A62-8C20-5AA97620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682" y="435429"/>
            <a:ext cx="9144000" cy="4755464"/>
          </a:xfrm>
        </p:spPr>
        <p:txBody>
          <a:bodyPr>
            <a:noAutofit/>
          </a:bodyPr>
          <a:lstStyle/>
          <a:p>
            <a:r>
              <a:rPr lang="de-DE" sz="4400" b="1" dirty="0"/>
              <a:t>Kontextueller "Zusatznutzen" von Testung und Impfung für den Fremdschutz</a:t>
            </a: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r>
              <a:rPr lang="de-DE" sz="2000" dirty="0"/>
              <a:t>Projektgruppe 5 im Auftrag AG Diagnostik @RKI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0093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F10B-B498-4889-AD94-7153C8FA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0"/>
            <a:ext cx="10515600" cy="1325563"/>
          </a:xfrm>
        </p:spPr>
        <p:txBody>
          <a:bodyPr/>
          <a:lstStyle/>
          <a:p>
            <a:r>
              <a:rPr lang="de-DE" dirty="0"/>
              <a:t>Fünfmal pro Woche(„täglich“)</a:t>
            </a:r>
            <a:br>
              <a:rPr lang="de-DE" dirty="0"/>
            </a:br>
            <a:r>
              <a:rPr lang="de-DE" sz="1800" dirty="0"/>
              <a:t>(Infektion am Samstag, erster Test am Montag)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A6F4B7-1EA9-4E89-8531-80304E0C5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" y="2760010"/>
            <a:ext cx="4201634" cy="3151225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CCB4F02-AB63-4A29-B998-E8DFF284C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93" y="2807072"/>
            <a:ext cx="4169996" cy="31274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352B8-BBAB-2A4A-B25F-3E22E058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0" y="2807072"/>
            <a:ext cx="4138885" cy="3104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A9BD2-15D3-2C41-93FC-F21F1B8D4D12}"/>
              </a:ext>
            </a:extLst>
          </p:cNvPr>
          <p:cNvSpPr txBox="1"/>
          <p:nvPr/>
        </p:nvSpPr>
        <p:spPr>
          <a:xfrm>
            <a:off x="1815353" y="1949824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PCR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05D67E6-631D-4300-9D97-3BBDB9433950}"/>
              </a:ext>
            </a:extLst>
          </p:cNvPr>
          <p:cNvSpPr txBox="1"/>
          <p:nvPr/>
        </p:nvSpPr>
        <p:spPr>
          <a:xfrm>
            <a:off x="5029968" y="1949823"/>
            <a:ext cx="242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guter Ag-Test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85BF022-2C2C-4EF3-95D6-3DEB528DF2D4}"/>
              </a:ext>
            </a:extLst>
          </p:cNvPr>
          <p:cNvSpPr txBox="1"/>
          <p:nvPr/>
        </p:nvSpPr>
        <p:spPr>
          <a:xfrm>
            <a:off x="8761044" y="1949823"/>
            <a:ext cx="326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schlechter Ag-Test</a:t>
            </a:r>
          </a:p>
        </p:txBody>
      </p:sp>
    </p:spTree>
    <p:extLst>
      <p:ext uri="{BB962C8B-B14F-4D97-AF65-F5344CB8AC3E}">
        <p14:creationId xmlns:p14="http://schemas.microsoft.com/office/powerpoint/2010/main" val="166974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C6A3E65-637E-416B-8140-F871C12E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7000"/>
            <a:ext cx="11353800" cy="955675"/>
          </a:xfrm>
        </p:spPr>
        <p:txBody>
          <a:bodyPr>
            <a:normAutofit fontScale="90000"/>
          </a:bodyPr>
          <a:lstStyle/>
          <a:p>
            <a:r>
              <a:rPr lang="de-DE" dirty="0"/>
              <a:t>Risikoreduktion bei unterschiedlichen Teststrategien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603B87B-81C9-4F21-94B3-6AC72A2B33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36700" y="1082675"/>
          <a:ext cx="8661400" cy="5429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5350">
                  <a:extLst>
                    <a:ext uri="{9D8B030D-6E8A-4147-A177-3AD203B41FA5}">
                      <a16:colId xmlns:a16="http://schemas.microsoft.com/office/drawing/2014/main" val="4096031920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444953675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3108742954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539809883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„guter“ Antigentest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„schlechter“ Antigentest</a:t>
                      </a:r>
                    </a:p>
                    <a:p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0876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/>
                        <a:t>2 x pro Woche</a:t>
                      </a:r>
                    </a:p>
                    <a:p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85.82%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82.89%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73.94%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01449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/>
                        <a:t>3 x pro Woche</a:t>
                      </a:r>
                    </a:p>
                    <a:p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89.26%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86.88%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78.66%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24896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r>
                        <a:rPr lang="de-DE" sz="2800" b="1" dirty="0"/>
                        <a:t>5 x pro Woche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93.57%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91.99%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85.6%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2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7E00-724F-C048-9178-9B4F5A0D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 2a) </a:t>
            </a:r>
            <a:r>
              <a:rPr lang="de-DE" b="1" dirty="0">
                <a:solidFill>
                  <a:schemeClr val="accent1"/>
                </a:solidFill>
              </a:rPr>
              <a:t>Ausgangsrisiko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03F24D-5017-8048-97A3-CFB78FFE8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de-DE" dirty="0"/>
                  <a:t>Die Impfeffektivität (gegen Infektion) VE beschreibt das Verhältnis der Infektionsrisiken (bei typischer Exposition) zwischen geimpften und </a:t>
                </a:r>
                <a:r>
                  <a:rPr lang="de-DE" dirty="0" err="1"/>
                  <a:t>ungeimpften</a:t>
                </a:r>
                <a:r>
                  <a:rPr lang="de-DE" dirty="0"/>
                  <a:t> Personen 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VE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⁡|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vacc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⁡|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inf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⁡|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vacc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.) </m:t>
                    </m:r>
                  </m:oMath>
                </a14:m>
                <a:r>
                  <a:rPr lang="de-DE" sz="1800" dirty="0"/>
                  <a:t>	-&gt; Wahrscheinlichkeit dass sich eine Person infiziert, die vor </a:t>
                </a:r>
                <a:r>
                  <a:rPr lang="de-DE" sz="1800" i="1" dirty="0"/>
                  <a:t>t</a:t>
                </a:r>
                <a:r>
                  <a:rPr lang="de-DE" sz="1800" dirty="0"/>
                  <a:t> Tagen geimpft wurde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inf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⁡|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		-&gt; Wahrscheinlichkeit, dass sich eine </a:t>
                </a:r>
                <a:r>
                  <a:rPr lang="de-DE" sz="1800" dirty="0" err="1"/>
                  <a:t>ungeimpfte</a:t>
                </a:r>
                <a:r>
                  <a:rPr lang="de-DE" sz="1800" dirty="0"/>
                  <a:t> Person infiziert</a:t>
                </a:r>
              </a:p>
              <a:p>
                <a:endParaRPr lang="de-DE" dirty="0"/>
              </a:p>
              <a:p>
                <a:r>
                  <a:rPr lang="de-DE" dirty="0"/>
                  <a:t>Daraus lässt sich das das </a:t>
                </a:r>
                <a:r>
                  <a:rPr lang="de-DE" i="1" u="sng" dirty="0"/>
                  <a:t>relative</a:t>
                </a:r>
                <a:r>
                  <a:rPr lang="de-DE" dirty="0"/>
                  <a:t> </a:t>
                </a:r>
                <a:r>
                  <a:rPr lang="de-DE" b="1" dirty="0">
                    <a:solidFill>
                      <a:schemeClr val="accent1"/>
                    </a:solidFill>
                  </a:rPr>
                  <a:t>Ausgangsrisiko</a:t>
                </a:r>
                <a:r>
                  <a:rPr lang="de-DE" dirty="0"/>
                  <a:t> bestimmen (relativ zur ungeimpften Person):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el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de-D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Ausgangsrisiko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⁡|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vacc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.)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⁡|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VE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03F24D-5017-8048-97A3-CFB78FFE8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7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8580-7427-CD4E-9930-30B0D1CD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77"/>
            <a:ext cx="7718615" cy="1064706"/>
          </a:xfrm>
        </p:spPr>
        <p:txBody>
          <a:bodyPr/>
          <a:lstStyle/>
          <a:p>
            <a:r>
              <a:rPr lang="de-DE" dirty="0"/>
              <a:t>Impfeffektivität &amp; </a:t>
            </a:r>
            <a:r>
              <a:rPr lang="de-DE" b="1" dirty="0">
                <a:solidFill>
                  <a:schemeClr val="accent1"/>
                </a:solidFill>
              </a:rPr>
              <a:t>Ausgangsrisiko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0548-0E76-744C-AEA0-541D60DF3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" y="1842247"/>
            <a:ext cx="5151717" cy="3863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EAFB3-AFA4-0048-86B0-AAE91917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58" y="2768972"/>
            <a:ext cx="5284694" cy="396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BE982-9445-F343-938A-60DBDCEDFCD2}"/>
              </a:ext>
            </a:extLst>
          </p:cNvPr>
          <p:cNvSpPr txBox="1"/>
          <p:nvPr/>
        </p:nvSpPr>
        <p:spPr>
          <a:xfrm flipH="1">
            <a:off x="1662650" y="1245214"/>
            <a:ext cx="238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Impfeffektivität </a:t>
            </a:r>
            <a:r>
              <a:rPr lang="de-DE" sz="2400" dirty="0"/>
              <a:t>(gegen Infektion)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93B16A-613B-3844-B0B3-81167A721E4F}"/>
              </a:ext>
            </a:extLst>
          </p:cNvPr>
          <p:cNvCxnSpPr>
            <a:cxnSpLocks/>
          </p:cNvCxnSpPr>
          <p:nvPr/>
        </p:nvCxnSpPr>
        <p:spPr>
          <a:xfrm>
            <a:off x="306290" y="6199094"/>
            <a:ext cx="0" cy="295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FB2E6C-F2A3-BE40-92E8-5C236424258D}"/>
              </a:ext>
            </a:extLst>
          </p:cNvPr>
          <p:cNvSpPr txBox="1"/>
          <p:nvPr/>
        </p:nvSpPr>
        <p:spPr>
          <a:xfrm>
            <a:off x="403411" y="6162346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vaccine</a:t>
            </a:r>
            <a:r>
              <a:rPr lang="de-DE" dirty="0"/>
              <a:t> </a:t>
            </a:r>
            <a:r>
              <a:rPr lang="de-DE" dirty="0" err="1"/>
              <a:t>shot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9B83-9E44-4C40-83C2-4D4249A07EB0}"/>
              </a:ext>
            </a:extLst>
          </p:cNvPr>
          <p:cNvSpPr txBox="1"/>
          <p:nvPr/>
        </p:nvSpPr>
        <p:spPr>
          <a:xfrm flipH="1">
            <a:off x="6519805" y="2217849"/>
            <a:ext cx="411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u="sng" dirty="0"/>
              <a:t>relatives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chemeClr val="accent1"/>
                </a:solidFill>
              </a:rPr>
              <a:t>Ausgangsrisiko</a:t>
            </a:r>
          </a:p>
          <a:p>
            <a:pPr algn="ctr"/>
            <a:r>
              <a:rPr lang="de-DE" sz="2400" dirty="0"/>
              <a:t>(der Infektion)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A449D-797B-EC42-B933-547EA8061EBE}"/>
              </a:ext>
            </a:extLst>
          </p:cNvPr>
          <p:cNvSpPr txBox="1"/>
          <p:nvPr/>
        </p:nvSpPr>
        <p:spPr>
          <a:xfrm>
            <a:off x="7857565" y="321885"/>
            <a:ext cx="433443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Disclaimer</a:t>
            </a:r>
            <a:r>
              <a:rPr lang="de-DE" dirty="0"/>
              <a:t>: die hier gezeigten </a:t>
            </a:r>
            <a:r>
              <a:rPr lang="de-DE" dirty="0" err="1"/>
              <a:t>Kinetiken</a:t>
            </a:r>
            <a:r>
              <a:rPr lang="de-DE" dirty="0"/>
              <a:t> dienen der </a:t>
            </a:r>
            <a:r>
              <a:rPr lang="de-DE" i="1" dirty="0"/>
              <a:t>Veranschaulichung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D.h.: Sie sind noch nicht an Daten angeglichen, unterliegen inter-individuellen Schwankungen und sind variantenabhängig!</a:t>
            </a:r>
          </a:p>
          <a:p>
            <a:r>
              <a:rPr lang="de-DE" dirty="0"/>
              <a:t>Der grobe Trend sollte allerdings passen.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75A6D-31AB-534D-B32F-8885659A0D83}"/>
              </a:ext>
            </a:extLst>
          </p:cNvPr>
          <p:cNvSpPr txBox="1"/>
          <p:nvPr/>
        </p:nvSpPr>
        <p:spPr>
          <a:xfrm>
            <a:off x="3356075" y="3071069"/>
            <a:ext cx="138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booster</a:t>
            </a:r>
            <a:r>
              <a:rPr lang="de-DE" b="1" dirty="0"/>
              <a:t> </a:t>
            </a:r>
            <a:r>
              <a:rPr lang="de-DE" b="1" dirty="0" err="1"/>
              <a:t>shot</a:t>
            </a:r>
            <a:endParaRPr lang="de-DE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6682DC-9EC1-8940-9D73-341764BFEE7A}"/>
              </a:ext>
            </a:extLst>
          </p:cNvPr>
          <p:cNvCxnSpPr>
            <a:cxnSpLocks/>
          </p:cNvCxnSpPr>
          <p:nvPr/>
        </p:nvCxnSpPr>
        <p:spPr>
          <a:xfrm flipH="1" flipV="1">
            <a:off x="3256869" y="2673244"/>
            <a:ext cx="314298" cy="39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2A0C2D-7757-3B42-8C27-C549B5BAFD46}"/>
              </a:ext>
            </a:extLst>
          </p:cNvPr>
          <p:cNvSpPr txBox="1"/>
          <p:nvPr/>
        </p:nvSpPr>
        <p:spPr>
          <a:xfrm>
            <a:off x="1506796" y="3244791"/>
            <a:ext cx="132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first- </a:t>
            </a:r>
            <a:r>
              <a:rPr lang="de-DE" b="1" dirty="0" err="1"/>
              <a:t>and</a:t>
            </a:r>
            <a:r>
              <a:rPr lang="de-DE" b="1" dirty="0"/>
              <a:t> </a:t>
            </a:r>
          </a:p>
          <a:p>
            <a:r>
              <a:rPr lang="de-DE" b="1" dirty="0" err="1"/>
              <a:t>second</a:t>
            </a:r>
            <a:r>
              <a:rPr lang="de-DE" b="1" dirty="0"/>
              <a:t> </a:t>
            </a:r>
            <a:r>
              <a:rPr lang="de-DE" b="1" dirty="0" err="1"/>
              <a:t>shot</a:t>
            </a:r>
            <a:endParaRPr lang="de-DE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1F082-5DF9-E241-85FD-08C709ADC8AF}"/>
              </a:ext>
            </a:extLst>
          </p:cNvPr>
          <p:cNvCxnSpPr>
            <a:cxnSpLocks/>
          </p:cNvCxnSpPr>
          <p:nvPr/>
        </p:nvCxnSpPr>
        <p:spPr>
          <a:xfrm flipH="1" flipV="1">
            <a:off x="1293266" y="2666588"/>
            <a:ext cx="293102" cy="598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4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7E00-724F-C048-9178-9B4F5A0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" y="-104839"/>
            <a:ext cx="5535706" cy="1325563"/>
          </a:xfrm>
        </p:spPr>
        <p:txBody>
          <a:bodyPr/>
          <a:lstStyle/>
          <a:p>
            <a:r>
              <a:rPr lang="de-DE" dirty="0"/>
              <a:t>Ad 2a) </a:t>
            </a:r>
            <a:r>
              <a:rPr lang="de-DE" b="1" dirty="0">
                <a:solidFill>
                  <a:schemeClr val="accent1"/>
                </a:solidFill>
              </a:rPr>
              <a:t>Ausgangsrisiko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3F24D-5017-8048-97A3-CFB78FF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51" y="1126382"/>
            <a:ext cx="10515600" cy="27323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i="1" u="sng" dirty="0"/>
              <a:t>relatives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Ausgangsrisiko</a:t>
            </a:r>
          </a:p>
          <a:p>
            <a:pPr>
              <a:buFont typeface="Wingdings" pitchFamily="2" charset="2"/>
              <a:buChar char="ü"/>
            </a:pPr>
            <a:endParaRPr lang="de-DE" b="1" dirty="0">
              <a:solidFill>
                <a:schemeClr val="accent1"/>
              </a:solidFill>
            </a:endParaRPr>
          </a:p>
          <a:p>
            <a:r>
              <a:rPr lang="de-DE" u="sng" dirty="0"/>
              <a:t>absolutes</a:t>
            </a:r>
            <a:r>
              <a:rPr lang="de-DE" b="1" dirty="0">
                <a:solidFill>
                  <a:schemeClr val="accent1"/>
                </a:solidFill>
              </a:rPr>
              <a:t> Ausgangsrisiko:</a:t>
            </a:r>
          </a:p>
          <a:p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36B92-BD99-7745-A235-61841D44964A}"/>
              </a:ext>
            </a:extLst>
          </p:cNvPr>
          <p:cNvSpPr txBox="1"/>
          <p:nvPr/>
        </p:nvSpPr>
        <p:spPr>
          <a:xfrm>
            <a:off x="8419386" y="1745996"/>
            <a:ext cx="380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Prävalenz -&gt; s. </a:t>
            </a:r>
            <a:r>
              <a:rPr lang="de-DE" dirty="0" err="1"/>
              <a:t>CovidStrategyCalculator</a:t>
            </a:r>
            <a:endParaRPr lang="de-D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2035D-6E97-EB42-B1BA-5A57D6CC3668}"/>
              </a:ext>
            </a:extLst>
          </p:cNvPr>
          <p:cNvCxnSpPr>
            <a:cxnSpLocks/>
          </p:cNvCxnSpPr>
          <p:nvPr/>
        </p:nvCxnSpPr>
        <p:spPr>
          <a:xfrm flipH="1">
            <a:off x="8919885" y="2131585"/>
            <a:ext cx="1071280" cy="84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0B36EF-98C8-2F40-A079-0805B947CF1E}"/>
              </a:ext>
            </a:extLst>
          </p:cNvPr>
          <p:cNvCxnSpPr>
            <a:cxnSpLocks/>
          </p:cNvCxnSpPr>
          <p:nvPr/>
        </p:nvCxnSpPr>
        <p:spPr>
          <a:xfrm flipH="1" flipV="1">
            <a:off x="9991165" y="4382216"/>
            <a:ext cx="332204" cy="40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4527E8-CCB5-4849-BC78-410C9C53D461}"/>
              </a:ext>
            </a:extLst>
          </p:cNvPr>
          <p:cNvSpPr txBox="1"/>
          <p:nvPr/>
        </p:nvSpPr>
        <p:spPr>
          <a:xfrm>
            <a:off x="9971133" y="4822549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~ Meldedaten*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8EB86-8DB6-4440-AD16-D3BCF747D839}"/>
              </a:ext>
            </a:extLst>
          </p:cNvPr>
          <p:cNvSpPr txBox="1"/>
          <p:nvPr/>
        </p:nvSpPr>
        <p:spPr>
          <a:xfrm>
            <a:off x="8381755" y="79646"/>
            <a:ext cx="381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2"/>
              </a:rPr>
              <a:t>*https://www.rki.de/DE/Content/InfAZ/N/Neuartiges_Coronavirus/Daten/Impfeffektivitaet.html</a:t>
            </a:r>
            <a:r>
              <a:rPr lang="de-DE" sz="1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59ABC-5150-8B41-9B41-F7E38AD268C9}"/>
              </a:ext>
            </a:extLst>
          </p:cNvPr>
          <p:cNvSpPr txBox="1"/>
          <p:nvPr/>
        </p:nvSpPr>
        <p:spPr>
          <a:xfrm>
            <a:off x="6664220" y="4802143"/>
            <a:ext cx="121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Impfquote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33AF8D-1B71-CA4C-8DED-02883A8CC1FE}"/>
              </a:ext>
            </a:extLst>
          </p:cNvPr>
          <p:cNvSpPr txBox="1"/>
          <p:nvPr/>
        </p:nvSpPr>
        <p:spPr>
          <a:xfrm>
            <a:off x="10936951" y="3473606"/>
            <a:ext cx="161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Wh. </a:t>
            </a:r>
            <a:r>
              <a:rPr lang="de-DE" dirty="0" err="1"/>
              <a:t>ungeimpft</a:t>
            </a:r>
            <a:r>
              <a:rPr lang="de-DE" dirty="0"/>
              <a:t> = 1-Impfquote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0DB45E-657A-ED4A-809D-E86F24496940}"/>
                  </a:ext>
                </a:extLst>
              </p:cNvPr>
              <p:cNvSpPr txBox="1"/>
              <p:nvPr/>
            </p:nvSpPr>
            <p:spPr>
              <a:xfrm>
                <a:off x="4955862" y="3030115"/>
                <a:ext cx="5590505" cy="1352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𝑣𝑎𝑐𝑐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𝑣𝑎𝑐𝑐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𝑉𝐸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0DB45E-657A-ED4A-809D-E86F24496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2" y="3030115"/>
                <a:ext cx="5590505" cy="1352101"/>
              </a:xfrm>
              <a:prstGeom prst="rect">
                <a:avLst/>
              </a:prstGeom>
              <a:blipFill>
                <a:blip r:embed="rId3"/>
                <a:stretch>
                  <a:fillRect b="-9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41F722-86DC-2D4F-9738-A90B0090A6E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0271012" y="3796772"/>
            <a:ext cx="665939" cy="3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F52E9D-9548-4345-BB65-46CE1530F216}"/>
              </a:ext>
            </a:extLst>
          </p:cNvPr>
          <p:cNvCxnSpPr>
            <a:cxnSpLocks/>
          </p:cNvCxnSpPr>
          <p:nvPr/>
        </p:nvCxnSpPr>
        <p:spPr>
          <a:xfrm flipV="1">
            <a:off x="7273938" y="4220101"/>
            <a:ext cx="725632" cy="60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4D93B84-68E4-ED4D-BD92-7B83691DEDB3}"/>
              </a:ext>
            </a:extLst>
          </p:cNvPr>
          <p:cNvSpPr txBox="1"/>
          <p:nvPr/>
        </p:nvSpPr>
        <p:spPr>
          <a:xfrm>
            <a:off x="84844" y="2876718"/>
            <a:ext cx="3347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Prävalenz an </a:t>
            </a:r>
            <a:r>
              <a:rPr lang="de-DE" sz="2400" i="1" dirty="0"/>
              <a:t>Infektiösen</a:t>
            </a:r>
            <a:r>
              <a:rPr lang="de-DE" sz="2400" i="1" baseline="300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4AB847-67CF-834C-A0DB-328D1A1FC4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636406"/>
                  </p:ext>
                </p:extLst>
              </p:nvPr>
            </p:nvGraphicFramePr>
            <p:xfrm>
              <a:off x="278697" y="3352718"/>
              <a:ext cx="317985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231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492623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Incidence</a:t>
                          </a:r>
                          <a:r>
                            <a:rPr lang="de-DE" dirty="0"/>
                            <a:t> (/</a:t>
                          </a:r>
                          <a:r>
                            <a:rPr lang="de-DE" dirty="0" err="1"/>
                            <a:t>w</a:t>
                          </a:r>
                          <a:r>
                            <a:rPr lang="de-DE" dirty="0"/>
                            <a:t>/100,000)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dirty="0"/>
                            <a:t> in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4AB847-67CF-834C-A0DB-328D1A1FC4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8636406"/>
                  </p:ext>
                </p:extLst>
              </p:nvPr>
            </p:nvGraphicFramePr>
            <p:xfrm>
              <a:off x="278697" y="3352718"/>
              <a:ext cx="317985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231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492623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Incidence</a:t>
                          </a:r>
                          <a:r>
                            <a:rPr lang="de-DE" dirty="0"/>
                            <a:t> (/</a:t>
                          </a:r>
                          <a:r>
                            <a:rPr lang="de-DE" dirty="0" err="1"/>
                            <a:t>w</a:t>
                          </a:r>
                          <a:r>
                            <a:rPr lang="de-DE" dirty="0"/>
                            <a:t>/100,000)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113559" t="-1961" r="-847" b="-35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703DC69-0BF5-3942-876D-6A351209A2AB}"/>
              </a:ext>
            </a:extLst>
          </p:cNvPr>
          <p:cNvSpPr txBox="1"/>
          <p:nvPr/>
        </p:nvSpPr>
        <p:spPr>
          <a:xfrm>
            <a:off x="4929803" y="2430876"/>
            <a:ext cx="38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Wahrscheinlichkeit, dass eine x-beliebige  geimpfte Person infektiös ist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B9C110-1504-654E-9FDE-D7776521C661}"/>
              </a:ext>
            </a:extLst>
          </p:cNvPr>
          <p:cNvSpPr/>
          <p:nvPr/>
        </p:nvSpPr>
        <p:spPr>
          <a:xfrm>
            <a:off x="4565038" y="5447548"/>
            <a:ext cx="701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Wahrscheinlichkeit, dass eine x-beliebige ungeimpfte Person infektiös 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53216-6B46-7041-A394-A7A27B508479}"/>
                  </a:ext>
                </a:extLst>
              </p:cNvPr>
              <p:cNvSpPr txBox="1"/>
              <p:nvPr/>
            </p:nvSpPr>
            <p:spPr>
              <a:xfrm>
                <a:off x="4864492" y="5771512"/>
                <a:ext cx="6401561" cy="9894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sz="280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𝑉𝐸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𝑣𝑎𝑐𝑐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53216-6B46-7041-A394-A7A27B50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92" y="5771512"/>
                <a:ext cx="6401561" cy="989438"/>
              </a:xfrm>
              <a:prstGeom prst="rect">
                <a:avLst/>
              </a:prstGeom>
              <a:blipFill>
                <a:blip r:embed="rId5"/>
                <a:stretch>
                  <a:fillRect b="-8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C58F54-5996-E44C-ABD6-0933093B7AF3}"/>
              </a:ext>
            </a:extLst>
          </p:cNvPr>
          <p:cNvSpPr txBox="1"/>
          <p:nvPr/>
        </p:nvSpPr>
        <p:spPr>
          <a:xfrm>
            <a:off x="84844" y="6266231"/>
            <a:ext cx="399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+</a:t>
            </a:r>
            <a:r>
              <a:rPr lang="de-DE" dirty="0" err="1"/>
              <a:t>CovidStrategyCalculator</a:t>
            </a:r>
            <a:endParaRPr lang="de-DE" dirty="0"/>
          </a:p>
          <a:p>
            <a:r>
              <a:rPr lang="de-DE" dirty="0">
                <a:hlinkClick r:id="rId6"/>
              </a:rPr>
              <a:t>https://covidstrategycalculator.github.io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7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7E00-724F-C048-9178-9B4F5A0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" y="-104839"/>
            <a:ext cx="5535706" cy="1325563"/>
          </a:xfrm>
        </p:spPr>
        <p:txBody>
          <a:bodyPr/>
          <a:lstStyle/>
          <a:p>
            <a:r>
              <a:rPr lang="de-DE" dirty="0"/>
              <a:t>Beispielrechnung</a:t>
            </a:r>
            <a:endParaRPr lang="de-DE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03F24D-5017-8048-97A3-CFB78FFE8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543" y="557942"/>
                <a:ext cx="10515600" cy="134591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de-DE" b="1" dirty="0">
                  <a:solidFill>
                    <a:schemeClr val="accent1"/>
                  </a:solidFill>
                </a:endParaRPr>
              </a:p>
              <a:p>
                <a:r>
                  <a:rPr lang="de-DE" u="sng" dirty="0"/>
                  <a:t>absolutes</a:t>
                </a:r>
                <a:r>
                  <a:rPr lang="de-DE" b="1" dirty="0">
                    <a:solidFill>
                      <a:schemeClr val="accent1"/>
                    </a:solidFill>
                  </a:rPr>
                  <a:t> Ausgangsrisiko: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de-DE" b="1" dirty="0">
                    <a:solidFill>
                      <a:schemeClr val="accent1"/>
                    </a:solidFill>
                  </a:rPr>
                  <a:t>rävalenz nach Impfstatus</a:t>
                </a:r>
              </a:p>
              <a:p>
                <a:endParaRPr lang="de-DE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03F24D-5017-8048-97A3-CFB78FFE8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543" y="557942"/>
                <a:ext cx="10515600" cy="1345918"/>
              </a:xfrm>
              <a:blipFill>
                <a:blip r:embed="rId2"/>
                <a:stretch>
                  <a:fillRect l="-965" b="-3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0DB45E-657A-ED4A-809D-E86F24496940}"/>
                  </a:ext>
                </a:extLst>
              </p:cNvPr>
              <p:cNvSpPr txBox="1"/>
              <p:nvPr/>
            </p:nvSpPr>
            <p:spPr>
              <a:xfrm>
                <a:off x="6510733" y="911665"/>
                <a:ext cx="4045979" cy="9921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𝑣𝑎𝑐𝑐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𝑣𝑎𝑐𝑐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𝑉𝐸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0DB45E-657A-ED4A-809D-E86F24496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733" y="911665"/>
                <a:ext cx="4045979" cy="992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4D93B84-68E4-ED4D-BD92-7B83691DEDB3}"/>
              </a:ext>
            </a:extLst>
          </p:cNvPr>
          <p:cNvSpPr txBox="1"/>
          <p:nvPr/>
        </p:nvSpPr>
        <p:spPr>
          <a:xfrm>
            <a:off x="21169" y="3463746"/>
            <a:ext cx="319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Prävalenz an </a:t>
            </a:r>
            <a:r>
              <a:rPr lang="de-DE" sz="2400" i="1" dirty="0"/>
              <a:t>Infektiösen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4AB847-67CF-834C-A0DB-328D1A1FC4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022" y="3939746"/>
              <a:ext cx="317985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231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492623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Incidence</a:t>
                          </a:r>
                          <a:r>
                            <a:rPr lang="de-DE" dirty="0"/>
                            <a:t> (/</a:t>
                          </a:r>
                          <a:r>
                            <a:rPr lang="de-DE" dirty="0" err="1"/>
                            <a:t>w</a:t>
                          </a:r>
                          <a:r>
                            <a:rPr lang="de-DE" dirty="0"/>
                            <a:t>/100,000)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sz="180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dirty="0"/>
                            <a:t> in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E4AB847-67CF-834C-A0DB-328D1A1FC4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022" y="3939746"/>
              <a:ext cx="317985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231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492623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Incidence</a:t>
                          </a:r>
                          <a:r>
                            <a:rPr lang="de-DE" dirty="0"/>
                            <a:t> (/</a:t>
                          </a:r>
                          <a:r>
                            <a:rPr lang="de-DE" dirty="0" err="1"/>
                            <a:t>w</a:t>
                          </a:r>
                          <a:r>
                            <a:rPr lang="de-DE" dirty="0"/>
                            <a:t>/100,000)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113559" t="-4000" r="-847" b="-36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703DC69-0BF5-3942-876D-6A351209A2AB}"/>
              </a:ext>
            </a:extLst>
          </p:cNvPr>
          <p:cNvSpPr txBox="1"/>
          <p:nvPr/>
        </p:nvSpPr>
        <p:spPr>
          <a:xfrm>
            <a:off x="6419363" y="331991"/>
            <a:ext cx="413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Wahrscheinlichkeit, dass eine x-beliebige  geimpfte Person infektiös ist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B9C110-1504-654E-9FDE-D7776521C661}"/>
              </a:ext>
            </a:extLst>
          </p:cNvPr>
          <p:cNvSpPr/>
          <p:nvPr/>
        </p:nvSpPr>
        <p:spPr>
          <a:xfrm>
            <a:off x="6455710" y="2046068"/>
            <a:ext cx="45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Wahrscheinlichkeit, dass eine x-beliebige ungeimpfte Person infektiös 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53216-6B46-7041-A394-A7A27B508479}"/>
                  </a:ext>
                </a:extLst>
              </p:cNvPr>
              <p:cNvSpPr txBox="1"/>
              <p:nvPr/>
            </p:nvSpPr>
            <p:spPr>
              <a:xfrm>
                <a:off x="6495563" y="2619038"/>
                <a:ext cx="4490780" cy="7331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e>
                          <m: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inf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𝑉𝐸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𝑣𝑎𝑐𝑐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A53216-6B46-7041-A394-A7A27B50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563" y="2619038"/>
                <a:ext cx="4490780" cy="7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8415518-6447-8443-989C-2EE48CD1D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408519"/>
                  </p:ext>
                </p:extLst>
              </p:nvPr>
            </p:nvGraphicFramePr>
            <p:xfrm>
              <a:off x="5164736" y="3925411"/>
              <a:ext cx="3262196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193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008530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  <a:gridCol w="923473">
                      <a:extLst>
                        <a:ext uri="{9D8B030D-6E8A-4147-A177-3AD203B41FA5}">
                          <a16:colId xmlns:a16="http://schemas.microsoft.com/office/drawing/2014/main" val="25546328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𝑣𝑎𝑐𝑐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/>
                            <a:t> in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e-DE" sz="180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e>
                                  <m:r>
                                    <a:rPr lang="de-DE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d>
                            </m:oMath>
                          </a14:m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in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Fold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risk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5.61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8415518-6447-8443-989C-2EE48CD1D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408519"/>
                  </p:ext>
                </p:extLst>
              </p:nvPr>
            </p:nvGraphicFramePr>
            <p:xfrm>
              <a:off x="5164736" y="3925411"/>
              <a:ext cx="3262196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0193">
                      <a:extLst>
                        <a:ext uri="{9D8B030D-6E8A-4147-A177-3AD203B41FA5}">
                          <a16:colId xmlns:a16="http://schemas.microsoft.com/office/drawing/2014/main" val="1102398700"/>
                        </a:ext>
                      </a:extLst>
                    </a:gridCol>
                    <a:gridCol w="1008530">
                      <a:extLst>
                        <a:ext uri="{9D8B030D-6E8A-4147-A177-3AD203B41FA5}">
                          <a16:colId xmlns:a16="http://schemas.microsoft.com/office/drawing/2014/main" val="1072683399"/>
                        </a:ext>
                      </a:extLst>
                    </a:gridCol>
                    <a:gridCol w="923473">
                      <a:extLst>
                        <a:ext uri="{9D8B030D-6E8A-4147-A177-3AD203B41FA5}">
                          <a16:colId xmlns:a16="http://schemas.microsoft.com/office/drawing/2014/main" val="255463286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t="-6000" r="-146667" b="-3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131250" t="-6000" r="-92500" b="-3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Fold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risk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603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3951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9695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386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03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262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1.67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5.61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62035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ADEFA-1E82-704E-8745-CFBFC14412FF}"/>
              </a:ext>
            </a:extLst>
          </p:cNvPr>
          <p:cNvCxnSpPr>
            <a:cxnSpLocks/>
          </p:cNvCxnSpPr>
          <p:nvPr/>
        </p:nvCxnSpPr>
        <p:spPr>
          <a:xfrm>
            <a:off x="3523129" y="4760259"/>
            <a:ext cx="14926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9D522D-576C-9C41-9F24-E2A30170C440}"/>
              </a:ext>
            </a:extLst>
          </p:cNvPr>
          <p:cNvSpPr txBox="1"/>
          <p:nvPr/>
        </p:nvSpPr>
        <p:spPr>
          <a:xfrm>
            <a:off x="3523129" y="3963277"/>
            <a:ext cx="147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 = 67%</a:t>
            </a:r>
          </a:p>
          <a:p>
            <a:r>
              <a:rPr lang="de-DE" dirty="0"/>
              <a:t>P(</a:t>
            </a:r>
            <a:r>
              <a:rPr lang="de-DE" dirty="0" err="1"/>
              <a:t>vacc</a:t>
            </a:r>
            <a:r>
              <a:rPr lang="de-DE" dirty="0"/>
              <a:t>) = 70%</a:t>
            </a:r>
          </a:p>
        </p:txBody>
      </p:sp>
    </p:spTree>
    <p:extLst>
      <p:ext uri="{BB962C8B-B14F-4D97-AF65-F5344CB8AC3E}">
        <p14:creationId xmlns:p14="http://schemas.microsoft.com/office/powerpoint/2010/main" val="141456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59F8-F91B-DB4B-B5D1-0265416D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973"/>
            <a:ext cx="10515600" cy="1325563"/>
          </a:xfrm>
        </p:spPr>
        <p:txBody>
          <a:bodyPr/>
          <a:lstStyle/>
          <a:p>
            <a:r>
              <a:rPr lang="de-DE" dirty="0" err="1"/>
              <a:t>Recap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06B36-C567-4C41-862D-9614BE449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728" y="1679705"/>
                <a:ext cx="10753165" cy="469959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e-DE" sz="2000" dirty="0">
                    <a:sym typeface="Wingdings" pitchFamily="2" charset="2"/>
                  </a:rPr>
                  <a:t>Effektivität der Teststrategie (=</a:t>
                </a:r>
                <a:r>
                  <a:rPr lang="de-DE" sz="2000" i="1" dirty="0">
                    <a:sym typeface="Wingdings" pitchFamily="2" charset="2"/>
                  </a:rPr>
                  <a:t> </a:t>
                </a:r>
                <a:r>
                  <a:rPr lang="de-DE" sz="2000" dirty="0"/>
                  <a:t>Risikoreduktion)</a:t>
                </a:r>
              </a:p>
              <a:p>
                <a:pPr marL="0" indent="0">
                  <a:buNone/>
                </a:pPr>
                <a:r>
                  <a:rPr lang="de-DE" sz="2000" dirty="0"/>
                  <a:t>Zwischen 74-93% je nach Teststrategie; I.e. die </a:t>
                </a:r>
                <a:r>
                  <a:rPr lang="de-DE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Dauer der </a:t>
                </a:r>
                <a:r>
                  <a:rPr lang="de-DE" sz="20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Infektiosität</a:t>
                </a:r>
                <a:r>
                  <a:rPr lang="de-DE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sz="2000" dirty="0"/>
                  <a:t>und Anzahl Folgeinfektionen wird um Faktor 4 bis 14 reduziert. ( Faktor = 100/(100-Risikoreduktion) )</a:t>
                </a:r>
              </a:p>
              <a:p>
                <a:pPr marL="0" indent="0">
                  <a:buNone/>
                </a:pPr>
                <a:r>
                  <a:rPr lang="de-DE" sz="2000" b="1" dirty="0">
                    <a:sym typeface="Wingdings" pitchFamily="2" charset="2"/>
                  </a:rPr>
                  <a:t> Folie 8-10</a:t>
                </a:r>
                <a:endParaRPr lang="de-DE" sz="2000" i="1" dirty="0"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de-DE" sz="2000" dirty="0">
                    <a:sym typeface="Wingdings" pitchFamily="2" charset="2"/>
                  </a:rPr>
                  <a:t> </a:t>
                </a:r>
                <a:r>
                  <a:rPr lang="de-DE" sz="2000" i="1" dirty="0">
                    <a:sym typeface="Wingdings" pitchFamily="2" charset="2"/>
                  </a:rPr>
                  <a:t>relatives</a:t>
                </a:r>
                <a:r>
                  <a:rPr lang="de-DE" sz="2000" b="1" dirty="0">
                    <a:solidFill>
                      <a:schemeClr val="accent1"/>
                    </a:solidFill>
                    <a:sym typeface="Wingdings" pitchFamily="2" charset="2"/>
                  </a:rPr>
                  <a:t> Ausgangsrisiko</a:t>
                </a:r>
              </a:p>
              <a:p>
                <a:pPr marL="0" indent="0">
                  <a:buNone/>
                </a:pPr>
                <a:r>
                  <a:rPr lang="de-DE" sz="2000" dirty="0">
                    <a:sym typeface="Wingdings" pitchFamily="2" charset="2"/>
                  </a:rPr>
                  <a:t>Nicht-geimpfte: 100% |  </a:t>
                </a:r>
                <a:r>
                  <a:rPr lang="de-DE" sz="2000" dirty="0" err="1">
                    <a:sym typeface="Wingdings" pitchFamily="2" charset="2"/>
                  </a:rPr>
                  <a:t>ge</a:t>
                </a:r>
                <a:r>
                  <a:rPr lang="de-DE" sz="2000" dirty="0">
                    <a:sym typeface="Wingdings" pitchFamily="2" charset="2"/>
                  </a:rPr>
                  <a:t>-impfte: 5-80%, je nach Dauer der letzten Impfung* </a:t>
                </a:r>
              </a:p>
              <a:p>
                <a:pPr>
                  <a:buFont typeface="Wingdings" pitchFamily="2" charset="2"/>
                  <a:buChar char="à"/>
                </a:pPr>
                <a:r>
                  <a:rPr lang="de-DE" sz="2000" b="1" dirty="0">
                    <a:sym typeface="Wingdings" pitchFamily="2" charset="2"/>
                  </a:rPr>
                  <a:t>Folie 11-14</a:t>
                </a:r>
              </a:p>
              <a:p>
                <a:pPr marL="0" indent="0">
                  <a:buNone/>
                </a:pPr>
                <a:r>
                  <a:rPr lang="de-DE" sz="2000" i="1" dirty="0">
                    <a:sym typeface="Wingdings" pitchFamily="2" charset="2"/>
                  </a:rPr>
                  <a:t>absolutes</a:t>
                </a:r>
                <a:r>
                  <a:rPr lang="de-DE" sz="2000" b="1" dirty="0">
                    <a:solidFill>
                      <a:schemeClr val="accent1"/>
                    </a:solidFill>
                    <a:sym typeface="Wingdings" pitchFamily="2" charset="2"/>
                  </a:rPr>
                  <a:t> Ausgangsrisiko </a:t>
                </a:r>
                <a:r>
                  <a:rPr lang="de-DE" sz="2000" dirty="0"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𝑣𝑎𝑐𝑐</m:t>
                        </m:r>
                      </m:e>
                    </m:d>
                  </m:oMath>
                </a14:m>
                <a:r>
                  <a:rPr lang="de-DE" sz="2000" dirty="0"/>
                  <a:t>,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de-DE" sz="20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400" b="1" u="sng" dirty="0"/>
                  <a:t>Settings</a:t>
                </a:r>
                <a:r>
                  <a:rPr lang="de-DE" sz="2000" dirty="0"/>
                  <a:t>: </a:t>
                </a:r>
              </a:p>
              <a:p>
                <a:pPr marL="0" indent="0">
                  <a:buNone/>
                </a:pPr>
                <a:r>
                  <a:rPr lang="de-DE" sz="2000" dirty="0"/>
                  <a:t>Alten &amp; Pflegeheime </a:t>
                </a:r>
                <a:r>
                  <a:rPr lang="de-DE" sz="2000" dirty="0">
                    <a:sym typeface="Wingdings" pitchFamily="2" charset="2"/>
                  </a:rPr>
                  <a:t> erhöhtes </a:t>
                </a:r>
                <a:r>
                  <a:rPr lang="de-DE" sz="2000" dirty="0">
                    <a:solidFill>
                      <a:srgbClr val="FF0000"/>
                    </a:solidFill>
                    <a:sym typeface="Wingdings" pitchFamily="2" charset="2"/>
                  </a:rPr>
                  <a:t>Hospitalisierungsrisiko</a:t>
                </a:r>
              </a:p>
              <a:p>
                <a:pPr marL="0" indent="0">
                  <a:buNone/>
                </a:pPr>
                <a:r>
                  <a:rPr lang="de-DE" sz="2000" dirty="0">
                    <a:sym typeface="Wingdings" pitchFamily="2" charset="2"/>
                  </a:rPr>
                  <a:t>Arztpraxen  ?erhöhte </a:t>
                </a:r>
                <a:r>
                  <a:rPr lang="de-DE" sz="2000" b="1" dirty="0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Expositionsfrequenz</a:t>
                </a:r>
                <a:r>
                  <a:rPr lang="de-DE" sz="2000" dirty="0">
                    <a:sym typeface="Wingdings" pitchFamily="2" charset="2"/>
                  </a:rPr>
                  <a:t>?</a:t>
                </a:r>
              </a:p>
              <a:p>
                <a:pPr marL="0" indent="0">
                  <a:buNone/>
                </a:pPr>
                <a:r>
                  <a:rPr lang="de-DE" sz="2000" dirty="0">
                    <a:sym typeface="Wingdings" pitchFamily="2" charset="2"/>
                  </a:rPr>
                  <a:t>Zahnarztpraxen  ?erhöhtes </a:t>
                </a:r>
                <a:r>
                  <a:rPr lang="de-DE" sz="2000" b="1" dirty="0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Transmissionsrisiko pro Exposition </a:t>
                </a:r>
                <a:r>
                  <a:rPr lang="de-DE" sz="2000" dirty="0">
                    <a:sym typeface="Wingdings" pitchFamily="2" charset="2"/>
                  </a:rPr>
                  <a:t>aufgrund der Art der Exposition?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06B36-C567-4C41-862D-9614BE449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728" y="1679705"/>
                <a:ext cx="10753165" cy="4699598"/>
              </a:xfrm>
              <a:blipFill>
                <a:blip r:embed="rId2"/>
                <a:stretch>
                  <a:fillRect l="-590" t="-1892" r="-8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8E12E6-52DB-2846-9EE0-CC32D16381AB}"/>
              </a:ext>
            </a:extLst>
          </p:cNvPr>
          <p:cNvSpPr txBox="1"/>
          <p:nvPr/>
        </p:nvSpPr>
        <p:spPr>
          <a:xfrm flipH="1">
            <a:off x="9395790" y="6488668"/>
            <a:ext cx="279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*Disclaimer auf Folie 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EC569-891F-0D40-A725-DC6387D01B2C}"/>
              </a:ext>
            </a:extLst>
          </p:cNvPr>
          <p:cNvSpPr/>
          <p:nvPr/>
        </p:nvSpPr>
        <p:spPr>
          <a:xfrm>
            <a:off x="228599" y="788559"/>
            <a:ext cx="11839904" cy="588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68B8F-D581-C648-885F-7727C71EB275}"/>
              </a:ext>
            </a:extLst>
          </p:cNvPr>
          <p:cNvSpPr txBox="1"/>
          <p:nvPr/>
        </p:nvSpPr>
        <p:spPr>
          <a:xfrm>
            <a:off x="293543" y="877307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D1493-8CBA-554D-945F-3D0B1162BD79}"/>
              </a:ext>
            </a:extLst>
          </p:cNvPr>
          <p:cNvSpPr txBox="1"/>
          <p:nvPr/>
        </p:nvSpPr>
        <p:spPr>
          <a:xfrm>
            <a:off x="1935621" y="897924"/>
            <a:ext cx="102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Expositionsfrequenz </a:t>
            </a:r>
            <a:r>
              <a:rPr lang="de-DE" b="1" dirty="0"/>
              <a:t>x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Transm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 Wh. p. E.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Hospitalisierungsrisiko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6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CA265-7048-4D51-ACEE-B44DED8D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244338"/>
            <a:ext cx="11754394" cy="561366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Kann häufige Testung das von einem Ungeimpften ausgehende Transmissionsrisiko so stark senken, dass es dem eines seltener getesteten Geimpften entspricht?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600" b="1" u="sng" dirty="0"/>
          </a:p>
          <a:p>
            <a:pPr>
              <a:buFont typeface="Wingdings" panose="05000000000000000000" pitchFamily="2" charset="2"/>
              <a:buChar char="Ø"/>
            </a:pPr>
            <a:endParaRPr lang="de-DE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600" dirty="0"/>
              <a:t>Das von einem Ungeimpften ausgehende Infektionsrisiko kann durch erhöhte Testfrequenz nicht unterhalb das von einem 2-mal wöchentlich getesteten Geimpften ausgehende Infektionsrisiko gesenkt werden.</a:t>
            </a:r>
          </a:p>
          <a:p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BB227F1-34D3-4B6D-9706-08FBE8847C0B}"/>
              </a:ext>
            </a:extLst>
          </p:cNvPr>
          <p:cNvSpPr/>
          <p:nvPr/>
        </p:nvSpPr>
        <p:spPr>
          <a:xfrm>
            <a:off x="8239227" y="4329884"/>
            <a:ext cx="3238670" cy="699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D1BC8F4-07ED-4231-97A0-18B3A88CC6F7}"/>
              </a:ext>
            </a:extLst>
          </p:cNvPr>
          <p:cNvSpPr/>
          <p:nvPr/>
        </p:nvSpPr>
        <p:spPr>
          <a:xfrm>
            <a:off x="6288367" y="2664665"/>
            <a:ext cx="4489890" cy="897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077685A5-D4FA-42AD-8063-C5634C356858}"/>
              </a:ext>
            </a:extLst>
          </p:cNvPr>
          <p:cNvSpPr/>
          <p:nvPr/>
        </p:nvSpPr>
        <p:spPr>
          <a:xfrm>
            <a:off x="3178378" y="2664665"/>
            <a:ext cx="2800929" cy="925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9932FEE-CDFE-4168-89C1-5DE68C6CFF3C}"/>
              </a:ext>
            </a:extLst>
          </p:cNvPr>
          <p:cNvSpPr/>
          <p:nvPr/>
        </p:nvSpPr>
        <p:spPr>
          <a:xfrm>
            <a:off x="2211977" y="4346838"/>
            <a:ext cx="1323703" cy="665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6EDA7F-425F-4524-AEF4-34993C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" y="103869"/>
            <a:ext cx="10515600" cy="897618"/>
          </a:xfrm>
        </p:spPr>
        <p:txBody>
          <a:bodyPr>
            <a:normAutofit/>
          </a:bodyPr>
          <a:lstStyle/>
          <a:p>
            <a:r>
              <a:rPr lang="de-DE" sz="3800" b="1" dirty="0"/>
              <a:t>Rechnung Ungeimpft vs. Geimpft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0681445-9A0D-4E28-8E42-9656686B5991}"/>
              </a:ext>
            </a:extLst>
          </p:cNvPr>
          <p:cNvSpPr txBox="1"/>
          <p:nvPr/>
        </p:nvSpPr>
        <p:spPr>
          <a:xfrm>
            <a:off x="337087" y="2723525"/>
            <a:ext cx="284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(ungeimpft)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B218EC2-8728-402B-95F8-4B3B6FCCA8F5}"/>
              </a:ext>
            </a:extLst>
          </p:cNvPr>
          <p:cNvSpPr txBox="1"/>
          <p:nvPr/>
        </p:nvSpPr>
        <p:spPr>
          <a:xfrm>
            <a:off x="3164143" y="2744142"/>
            <a:ext cx="747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(ungeimpft)           </a:t>
            </a:r>
            <a:r>
              <a:rPr lang="de-DE" b="1" dirty="0">
                <a:solidFill>
                  <a:schemeClr val="accent6"/>
                </a:solidFill>
              </a:rPr>
              <a:t>Dauer der Infektiosität </a:t>
            </a:r>
            <a:r>
              <a:rPr lang="de-DE" b="1" dirty="0"/>
              <a:t>(tägl. Testung) 	     </a:t>
            </a:r>
            <a:endParaRPr lang="de-DE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8844D9C-BC09-4D26-97C7-5C4F3A94C2B3}"/>
              </a:ext>
            </a:extLst>
          </p:cNvPr>
          <p:cNvSpPr txBox="1"/>
          <p:nvPr/>
        </p:nvSpPr>
        <p:spPr>
          <a:xfrm>
            <a:off x="337087" y="313067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(geimpft)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60B9433-FC02-47CF-B82E-EA972DF18B1E}"/>
              </a:ext>
            </a:extLst>
          </p:cNvPr>
          <p:cNvSpPr txBox="1"/>
          <p:nvPr/>
        </p:nvSpPr>
        <p:spPr>
          <a:xfrm>
            <a:off x="3164143" y="3151296"/>
            <a:ext cx="7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(geimpft)                </a:t>
            </a:r>
            <a:r>
              <a:rPr lang="de-DE" b="1" dirty="0">
                <a:solidFill>
                  <a:schemeClr val="accent6"/>
                </a:solidFill>
              </a:rPr>
              <a:t>Dauer der Infektiosität </a:t>
            </a:r>
            <a:r>
              <a:rPr lang="de-DE" b="1" dirty="0"/>
              <a:t>(2-mal </a:t>
            </a:r>
            <a:r>
              <a:rPr lang="de-DE" b="1" dirty="0" err="1"/>
              <a:t>wöchl</a:t>
            </a:r>
            <a:r>
              <a:rPr lang="de-DE" b="1" dirty="0"/>
              <a:t>. Testung)  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46C695-4366-4E3B-9A48-31E57FDF2305}"/>
              </a:ext>
            </a:extLst>
          </p:cNvPr>
          <p:cNvCxnSpPr>
            <a:cxnSpLocks/>
          </p:cNvCxnSpPr>
          <p:nvPr/>
        </p:nvCxnSpPr>
        <p:spPr>
          <a:xfrm flipV="1">
            <a:off x="3378926" y="3130679"/>
            <a:ext cx="25247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E7BAEA6-7381-4170-98FB-668A4A6FCFC9}"/>
              </a:ext>
            </a:extLst>
          </p:cNvPr>
          <p:cNvSpPr txBox="1"/>
          <p:nvPr/>
        </p:nvSpPr>
        <p:spPr>
          <a:xfrm>
            <a:off x="2904768" y="2928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=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8F82630-EA5B-4989-943D-18D8E6F32643}"/>
              </a:ext>
            </a:extLst>
          </p:cNvPr>
          <p:cNvCxnSpPr/>
          <p:nvPr/>
        </p:nvCxnSpPr>
        <p:spPr>
          <a:xfrm flipV="1">
            <a:off x="409303" y="3120976"/>
            <a:ext cx="2299063" cy="9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45D53F-1D3E-4EAF-BC17-B5254076315B}"/>
              </a:ext>
            </a:extLst>
          </p:cNvPr>
          <p:cNvCxnSpPr>
            <a:cxnSpLocks/>
          </p:cNvCxnSpPr>
          <p:nvPr/>
        </p:nvCxnSpPr>
        <p:spPr>
          <a:xfrm flipH="1">
            <a:off x="3096823" y="3762103"/>
            <a:ext cx="569488" cy="5747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80333D0C-6F05-4006-BAFC-9D14E1882DC5}"/>
              </a:ext>
            </a:extLst>
          </p:cNvPr>
          <p:cNvSpPr txBox="1"/>
          <p:nvPr/>
        </p:nvSpPr>
        <p:spPr>
          <a:xfrm>
            <a:off x="3475003" y="3856369"/>
            <a:ext cx="118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VE = 67%</a:t>
            </a:r>
          </a:p>
          <a:p>
            <a:r>
              <a:rPr lang="de-DE" sz="1400" dirty="0"/>
              <a:t>P(</a:t>
            </a:r>
            <a:r>
              <a:rPr lang="de-DE" sz="1400" dirty="0" err="1"/>
              <a:t>vacc</a:t>
            </a:r>
            <a:r>
              <a:rPr lang="de-DE" sz="1400" dirty="0"/>
              <a:t>) = 70%</a:t>
            </a:r>
          </a:p>
        </p:txBody>
      </p:sp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56136254-3BE7-4DE8-9CEF-3E6D7A6E6175}"/>
              </a:ext>
            </a:extLst>
          </p:cNvPr>
          <p:cNvSpPr/>
          <p:nvPr/>
        </p:nvSpPr>
        <p:spPr>
          <a:xfrm>
            <a:off x="4337433" y="3900967"/>
            <a:ext cx="179278" cy="235604"/>
          </a:xfrm>
          <a:prstGeom prst="rightBrace">
            <a:avLst>
              <a:gd name="adj1" fmla="val 2412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4F19624-18FD-4A3C-8295-6BC5CAA01A02}"/>
              </a:ext>
            </a:extLst>
          </p:cNvPr>
          <p:cNvSpPr txBox="1"/>
          <p:nvPr/>
        </p:nvSpPr>
        <p:spPr>
          <a:xfrm>
            <a:off x="4379205" y="3752432"/>
            <a:ext cx="147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konservative Annahme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548E6D6-565B-4579-85C6-03D55525F4B5}"/>
              </a:ext>
            </a:extLst>
          </p:cNvPr>
          <p:cNvSpPr txBox="1"/>
          <p:nvPr/>
        </p:nvSpPr>
        <p:spPr>
          <a:xfrm>
            <a:off x="2234669" y="4407095"/>
            <a:ext cx="130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Faktor: 3</a:t>
            </a:r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3971D82-E21C-446B-8827-D9B392BF246F}"/>
              </a:ext>
            </a:extLst>
          </p:cNvPr>
          <p:cNvCxnSpPr>
            <a:cxnSpLocks/>
          </p:cNvCxnSpPr>
          <p:nvPr/>
        </p:nvCxnSpPr>
        <p:spPr>
          <a:xfrm>
            <a:off x="7222849" y="3624168"/>
            <a:ext cx="823871" cy="6994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74E1E959-199D-495B-A5FC-5C7CB01C1346}"/>
              </a:ext>
            </a:extLst>
          </p:cNvPr>
          <p:cNvSpPr txBox="1"/>
          <p:nvPr/>
        </p:nvSpPr>
        <p:spPr>
          <a:xfrm>
            <a:off x="2059717" y="5033655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(siehe Folie 15)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3A82606-99B6-49AB-BEF9-5978B479477F}"/>
              </a:ext>
            </a:extLst>
          </p:cNvPr>
          <p:cNvSpPr/>
          <p:nvPr/>
        </p:nvSpPr>
        <p:spPr>
          <a:xfrm>
            <a:off x="8817213" y="5033655"/>
            <a:ext cx="160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(siehe Folie 11)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B1B5324-CAE3-4DFF-A559-8CBFA6793965}"/>
              </a:ext>
            </a:extLst>
          </p:cNvPr>
          <p:cNvSpPr txBox="1"/>
          <p:nvPr/>
        </p:nvSpPr>
        <p:spPr>
          <a:xfrm>
            <a:off x="8239227" y="4283984"/>
            <a:ext cx="329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guter Ag-Test:         </a:t>
            </a:r>
            <a:r>
              <a:rPr lang="de-DE" sz="2000" b="1" dirty="0"/>
              <a:t>Faktor 0.47*</a:t>
            </a:r>
          </a:p>
          <a:p>
            <a:r>
              <a:rPr lang="de-DE" dirty="0"/>
              <a:t>schlechter Ag-Test: </a:t>
            </a:r>
            <a:r>
              <a:rPr lang="de-DE" sz="2000" b="1" dirty="0"/>
              <a:t>Faktor 0.55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CF1CD75A-7F1F-4E5B-BE3F-D8804AD05E4E}"/>
              </a:ext>
            </a:extLst>
          </p:cNvPr>
          <p:cNvCxnSpPr>
            <a:cxnSpLocks/>
          </p:cNvCxnSpPr>
          <p:nvPr/>
        </p:nvCxnSpPr>
        <p:spPr>
          <a:xfrm flipV="1">
            <a:off x="6360834" y="3130679"/>
            <a:ext cx="4278863" cy="1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327E3542-D557-4C6C-9478-E579F44669C0}"/>
              </a:ext>
            </a:extLst>
          </p:cNvPr>
          <p:cNvSpPr txBox="1"/>
          <p:nvPr/>
        </p:nvSpPr>
        <p:spPr>
          <a:xfrm>
            <a:off x="5991546" y="289910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x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DDBB332-9618-440F-B0E1-D5345EEE5815}"/>
              </a:ext>
            </a:extLst>
          </p:cNvPr>
          <p:cNvSpPr txBox="1"/>
          <p:nvPr/>
        </p:nvSpPr>
        <p:spPr>
          <a:xfrm>
            <a:off x="10747840" y="2878808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x </a:t>
            </a:r>
            <a:r>
              <a:rPr lang="de-DE" sz="2400" dirty="0"/>
              <a:t>…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62379D8-B907-4030-A7BC-947F1E8C5EF5}"/>
              </a:ext>
            </a:extLst>
          </p:cNvPr>
          <p:cNvSpPr txBox="1"/>
          <p:nvPr/>
        </p:nvSpPr>
        <p:spPr>
          <a:xfrm>
            <a:off x="7222849" y="6488667"/>
            <a:ext cx="511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Rechnung (Folie 11): Faktor =(1-0.9199)/(1-0.8289)</a:t>
            </a:r>
          </a:p>
        </p:txBody>
      </p:sp>
    </p:spTree>
    <p:extLst>
      <p:ext uri="{BB962C8B-B14F-4D97-AF65-F5344CB8AC3E}">
        <p14:creationId xmlns:p14="http://schemas.microsoft.com/office/powerpoint/2010/main" val="399280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CBB227F1-34D3-4B6D-9706-08FBE8847C0B}"/>
              </a:ext>
            </a:extLst>
          </p:cNvPr>
          <p:cNvSpPr/>
          <p:nvPr/>
        </p:nvSpPr>
        <p:spPr>
          <a:xfrm>
            <a:off x="7966577" y="3617441"/>
            <a:ext cx="3238670" cy="699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D1BC8F4-07ED-4231-97A0-18B3A88CC6F7}"/>
              </a:ext>
            </a:extLst>
          </p:cNvPr>
          <p:cNvSpPr/>
          <p:nvPr/>
        </p:nvSpPr>
        <p:spPr>
          <a:xfrm>
            <a:off x="6770441" y="1668875"/>
            <a:ext cx="4613444" cy="897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077685A5-D4FA-42AD-8063-C5634C356858}"/>
              </a:ext>
            </a:extLst>
          </p:cNvPr>
          <p:cNvSpPr/>
          <p:nvPr/>
        </p:nvSpPr>
        <p:spPr>
          <a:xfrm>
            <a:off x="3129858" y="1668875"/>
            <a:ext cx="3157872" cy="9252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9932FEE-CDFE-4168-89C1-5DE68C6CFF3C}"/>
              </a:ext>
            </a:extLst>
          </p:cNvPr>
          <p:cNvSpPr/>
          <p:nvPr/>
        </p:nvSpPr>
        <p:spPr>
          <a:xfrm>
            <a:off x="2098733" y="3608958"/>
            <a:ext cx="1750456" cy="574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6EDA7F-425F-4524-AEF4-34993C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69"/>
            <a:ext cx="12191999" cy="609843"/>
          </a:xfrm>
        </p:spPr>
        <p:txBody>
          <a:bodyPr>
            <a:noAutofit/>
          </a:bodyPr>
          <a:lstStyle/>
          <a:p>
            <a:r>
              <a:rPr lang="de-DE" sz="3800" b="1" dirty="0"/>
              <a:t>Rechnung (frisch) </a:t>
            </a:r>
            <a:r>
              <a:rPr lang="de-DE" sz="3800" b="1" dirty="0" err="1"/>
              <a:t>geboostert</a:t>
            </a:r>
            <a:r>
              <a:rPr lang="de-DE" sz="3800" b="1" dirty="0"/>
              <a:t> vs. vor wenigen Monaten geimpft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CA265-7048-4D51-ACEE-B44DED8D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39" y="809898"/>
            <a:ext cx="11682178" cy="5817325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Muss eine frisch </a:t>
            </a:r>
            <a:r>
              <a:rPr lang="de-DE" dirty="0" err="1"/>
              <a:t>geboosterte</a:t>
            </a:r>
            <a:r>
              <a:rPr lang="de-DE" dirty="0"/>
              <a:t> Person getestet werden?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2600" b="1" u="sng" dirty="0"/>
          </a:p>
          <a:p>
            <a:pPr>
              <a:buFont typeface="Wingdings" panose="05000000000000000000" pitchFamily="2" charset="2"/>
              <a:buChar char="Ø"/>
            </a:pPr>
            <a:endParaRPr lang="de-DE" sz="2600" dirty="0"/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de-DE" sz="2600" dirty="0"/>
              <a:t>Rechnerisch geht von frisch </a:t>
            </a:r>
            <a:r>
              <a:rPr lang="de-DE" sz="2600" dirty="0" err="1"/>
              <a:t>geboosterten</a:t>
            </a:r>
            <a:r>
              <a:rPr lang="de-DE" sz="2600" dirty="0"/>
              <a:t>, nicht getesteten Personen ein leicht geringeres Infektionsrisiko aus als von (vor längerer Zeit) doppelt-geimpften, die sich 2-mal wöchentlich testen lassen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2600" b="1" u="sng" dirty="0"/>
              <a:t>Achtung</a:t>
            </a:r>
            <a:r>
              <a:rPr lang="de-DE" sz="2600" dirty="0"/>
              <a:t>: Hängt alles von der Dauer der Zeit seit der letzten Impfung ab. Wenn solche Regeln entworfen werden, dann müssen sie ständig angepasst werden.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0681445-9A0D-4E28-8E42-9656686B5991}"/>
              </a:ext>
            </a:extLst>
          </p:cNvPr>
          <p:cNvSpPr txBox="1"/>
          <p:nvPr/>
        </p:nvSpPr>
        <p:spPr>
          <a:xfrm>
            <a:off x="288567" y="1727735"/>
            <a:ext cx="283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(</a:t>
            </a:r>
            <a:r>
              <a:rPr lang="de-DE" b="1" dirty="0" err="1"/>
              <a:t>geboostert</a:t>
            </a:r>
            <a:r>
              <a:rPr lang="de-DE" b="1" dirty="0"/>
              <a:t>)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B218EC2-8728-402B-95F8-4B3B6FCCA8F5}"/>
              </a:ext>
            </a:extLst>
          </p:cNvPr>
          <p:cNvSpPr txBox="1"/>
          <p:nvPr/>
        </p:nvSpPr>
        <p:spPr>
          <a:xfrm>
            <a:off x="3115622" y="1748352"/>
            <a:ext cx="792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(</a:t>
            </a:r>
            <a:r>
              <a:rPr lang="de-DE" b="1" dirty="0" err="1">
                <a:sym typeface="Wingdings" pitchFamily="2" charset="2"/>
              </a:rPr>
              <a:t>geboostert</a:t>
            </a:r>
            <a:r>
              <a:rPr lang="de-DE" b="1" dirty="0">
                <a:sym typeface="Wingdings" pitchFamily="2" charset="2"/>
              </a:rPr>
              <a:t>)                    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/>
              <a:t>(keine </a:t>
            </a:r>
            <a:r>
              <a:rPr lang="de-DE" b="1" dirty="0" err="1"/>
              <a:t>testung</a:t>
            </a:r>
            <a:r>
              <a:rPr lang="de-DE" b="1" dirty="0"/>
              <a:t>) 	     </a:t>
            </a:r>
            <a:endParaRPr lang="de-DE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8844D9C-BC09-4D26-97C7-5C4F3A94C2B3}"/>
              </a:ext>
            </a:extLst>
          </p:cNvPr>
          <p:cNvSpPr txBox="1"/>
          <p:nvPr/>
        </p:nvSpPr>
        <p:spPr>
          <a:xfrm>
            <a:off x="288567" y="213488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(geimpft)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60B9433-FC02-47CF-B82E-EA972DF18B1E}"/>
              </a:ext>
            </a:extLst>
          </p:cNvPr>
          <p:cNvSpPr txBox="1"/>
          <p:nvPr/>
        </p:nvSpPr>
        <p:spPr>
          <a:xfrm>
            <a:off x="3115623" y="2155506"/>
            <a:ext cx="853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(2-fach geimpft)               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/>
              <a:t>(2-mal </a:t>
            </a:r>
            <a:r>
              <a:rPr lang="de-DE" b="1" dirty="0" err="1"/>
              <a:t>wöchl</a:t>
            </a:r>
            <a:r>
              <a:rPr lang="de-DE" b="1" dirty="0"/>
              <a:t>. Testung)  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746C695-4366-4E3B-9A48-31E57FDF2305}"/>
              </a:ext>
            </a:extLst>
          </p:cNvPr>
          <p:cNvCxnSpPr>
            <a:cxnSpLocks/>
          </p:cNvCxnSpPr>
          <p:nvPr/>
        </p:nvCxnSpPr>
        <p:spPr>
          <a:xfrm flipV="1">
            <a:off x="3330406" y="2134889"/>
            <a:ext cx="25247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E7BAEA6-7381-4170-98FB-668A4A6FCFC9}"/>
              </a:ext>
            </a:extLst>
          </p:cNvPr>
          <p:cNvSpPr txBox="1"/>
          <p:nvPr/>
        </p:nvSpPr>
        <p:spPr>
          <a:xfrm>
            <a:off x="2856248" y="19330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=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8F82630-EA5B-4989-943D-18D8E6F32643}"/>
              </a:ext>
            </a:extLst>
          </p:cNvPr>
          <p:cNvCxnSpPr/>
          <p:nvPr/>
        </p:nvCxnSpPr>
        <p:spPr>
          <a:xfrm flipV="1">
            <a:off x="360783" y="2125186"/>
            <a:ext cx="2299063" cy="9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45D53F-1D3E-4EAF-BC17-B5254076315B}"/>
              </a:ext>
            </a:extLst>
          </p:cNvPr>
          <p:cNvCxnSpPr>
            <a:cxnSpLocks/>
          </p:cNvCxnSpPr>
          <p:nvPr/>
        </p:nvCxnSpPr>
        <p:spPr>
          <a:xfrm flipH="1">
            <a:off x="3090407" y="2823707"/>
            <a:ext cx="569488" cy="5747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80333D0C-6F05-4006-BAFC-9D14E1882DC5}"/>
              </a:ext>
            </a:extLst>
          </p:cNvPr>
          <p:cNvSpPr txBox="1"/>
          <p:nvPr/>
        </p:nvSpPr>
        <p:spPr>
          <a:xfrm>
            <a:off x="3548044" y="2886290"/>
            <a:ext cx="231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VE (</a:t>
            </a:r>
            <a:r>
              <a:rPr lang="de-DE" sz="1400" dirty="0" err="1"/>
              <a:t>booster</a:t>
            </a:r>
            <a:r>
              <a:rPr lang="de-DE" sz="1400" dirty="0"/>
              <a:t>) = 95%</a:t>
            </a:r>
          </a:p>
          <a:p>
            <a:r>
              <a:rPr lang="de-DE" sz="1400" dirty="0"/>
              <a:t>VE (doppelte Impfung) = 67%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548E6D6-565B-4579-85C6-03D55525F4B5}"/>
              </a:ext>
            </a:extLst>
          </p:cNvPr>
          <p:cNvSpPr txBox="1"/>
          <p:nvPr/>
        </p:nvSpPr>
        <p:spPr>
          <a:xfrm>
            <a:off x="2092802" y="3675150"/>
            <a:ext cx="185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Faktor: 0.15</a:t>
            </a:r>
            <a:r>
              <a:rPr lang="de-DE" sz="2400" b="1" baseline="30000" dirty="0"/>
              <a:t>+</a:t>
            </a:r>
            <a:endParaRPr lang="de-DE" baseline="30000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3971D82-E21C-446B-8827-D9B392BF246F}"/>
              </a:ext>
            </a:extLst>
          </p:cNvPr>
          <p:cNvCxnSpPr>
            <a:cxnSpLocks/>
          </p:cNvCxnSpPr>
          <p:nvPr/>
        </p:nvCxnSpPr>
        <p:spPr>
          <a:xfrm>
            <a:off x="7222849" y="2710107"/>
            <a:ext cx="823871" cy="6994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2B1B5324-CAE3-4DFF-A559-8CBFA6793965}"/>
              </a:ext>
            </a:extLst>
          </p:cNvPr>
          <p:cNvSpPr txBox="1"/>
          <p:nvPr/>
        </p:nvSpPr>
        <p:spPr>
          <a:xfrm>
            <a:off x="7966577" y="3608958"/>
            <a:ext cx="329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guter Ag-Test:         </a:t>
            </a:r>
            <a:r>
              <a:rPr lang="de-DE" sz="2000" b="1" dirty="0"/>
              <a:t>Faktor 5.84*</a:t>
            </a:r>
          </a:p>
          <a:p>
            <a:r>
              <a:rPr lang="de-DE" dirty="0"/>
              <a:t>schlechter Ag-Test: </a:t>
            </a:r>
            <a:r>
              <a:rPr lang="de-DE" sz="2000" b="1" dirty="0"/>
              <a:t>Faktor 3.84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CF1CD75A-7F1F-4E5B-BE3F-D8804AD05E4E}"/>
              </a:ext>
            </a:extLst>
          </p:cNvPr>
          <p:cNvCxnSpPr>
            <a:cxnSpLocks/>
          </p:cNvCxnSpPr>
          <p:nvPr/>
        </p:nvCxnSpPr>
        <p:spPr>
          <a:xfrm flipV="1">
            <a:off x="6869665" y="2134889"/>
            <a:ext cx="4278863" cy="1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327E3542-D557-4C6C-9478-E579F44669C0}"/>
              </a:ext>
            </a:extLst>
          </p:cNvPr>
          <p:cNvSpPr txBox="1"/>
          <p:nvPr/>
        </p:nvSpPr>
        <p:spPr>
          <a:xfrm>
            <a:off x="6395873" y="190331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x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DDBB332-9618-440F-B0E1-D5345EEE5815}"/>
              </a:ext>
            </a:extLst>
          </p:cNvPr>
          <p:cNvSpPr txBox="1"/>
          <p:nvPr/>
        </p:nvSpPr>
        <p:spPr>
          <a:xfrm>
            <a:off x="11383885" y="1883018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x </a:t>
            </a:r>
            <a:r>
              <a:rPr lang="de-DE" sz="2400" dirty="0"/>
              <a:t>…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62379D8-B907-4030-A7BC-947F1E8C5EF5}"/>
              </a:ext>
            </a:extLst>
          </p:cNvPr>
          <p:cNvSpPr txBox="1"/>
          <p:nvPr/>
        </p:nvSpPr>
        <p:spPr>
          <a:xfrm>
            <a:off x="7717278" y="6232636"/>
            <a:ext cx="426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*Rechnung (Folie 11): Faktor =1/(1-0.8289)</a:t>
            </a:r>
          </a:p>
          <a:p>
            <a:r>
              <a:rPr lang="de-DE" baseline="30000" dirty="0"/>
              <a:t>+</a:t>
            </a:r>
            <a:r>
              <a:rPr lang="de-DE" dirty="0"/>
              <a:t> Rechnung: Faktor = (1-VE(b))/(1-VE(</a:t>
            </a:r>
            <a:r>
              <a:rPr lang="de-DE" dirty="0" err="1"/>
              <a:t>dd</a:t>
            </a:r>
            <a:r>
              <a:rPr lang="de-DE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33881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749FAA-F8B2-454A-909E-1DD8222FE158}"/>
              </a:ext>
            </a:extLst>
          </p:cNvPr>
          <p:cNvSpPr/>
          <p:nvPr/>
        </p:nvSpPr>
        <p:spPr>
          <a:xfrm>
            <a:off x="232944" y="3457729"/>
            <a:ext cx="11839904" cy="588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FC832-4157-6F46-9CDB-5D2887DE5FD7}"/>
              </a:ext>
            </a:extLst>
          </p:cNvPr>
          <p:cNvSpPr txBox="1"/>
          <p:nvPr/>
        </p:nvSpPr>
        <p:spPr>
          <a:xfrm>
            <a:off x="297888" y="3546477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9BC3D-C575-5949-BB57-95C9E466E13A}"/>
              </a:ext>
            </a:extLst>
          </p:cNvPr>
          <p:cNvSpPr txBox="1"/>
          <p:nvPr/>
        </p:nvSpPr>
        <p:spPr>
          <a:xfrm>
            <a:off x="1939966" y="3567094"/>
            <a:ext cx="102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Expositionsfrequenz </a:t>
            </a:r>
            <a:r>
              <a:rPr lang="de-DE" b="1" dirty="0"/>
              <a:t>x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Transm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 Wh. p. E.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Hospitalisierungsrisiko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B645F67-4B70-1848-B557-1182D0B21080}"/>
              </a:ext>
            </a:extLst>
          </p:cNvPr>
          <p:cNvSpPr/>
          <p:nvPr/>
        </p:nvSpPr>
        <p:spPr>
          <a:xfrm rot="5400000">
            <a:off x="941449" y="3567810"/>
            <a:ext cx="241368" cy="1368602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07E6E-3B35-E248-9F73-B8673BED27E0}"/>
              </a:ext>
            </a:extLst>
          </p:cNvPr>
          <p:cNvSpPr txBox="1"/>
          <p:nvPr/>
        </p:nvSpPr>
        <p:spPr>
          <a:xfrm>
            <a:off x="292469" y="4458431"/>
            <a:ext cx="164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Mittlere Anzahl hospitalisierter Folgefälle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4CF8D-1335-7A43-90E4-D3EB7CAA10E0}"/>
              </a:ext>
            </a:extLst>
          </p:cNvPr>
          <p:cNvSpPr txBox="1"/>
          <p:nvPr/>
        </p:nvSpPr>
        <p:spPr>
          <a:xfrm>
            <a:off x="1772253" y="2451077"/>
            <a:ext cx="19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Prävalenz in Risikogruppe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87B9CAE-EB6D-0D40-B12C-BA3191B4C27B}"/>
              </a:ext>
            </a:extLst>
          </p:cNvPr>
          <p:cNvSpPr/>
          <p:nvPr/>
        </p:nvSpPr>
        <p:spPr>
          <a:xfrm rot="16200000">
            <a:off x="2626859" y="2567109"/>
            <a:ext cx="241368" cy="1368602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E3673B7-EC82-E14A-820A-D3EFA0DE55E1}"/>
              </a:ext>
            </a:extLst>
          </p:cNvPr>
          <p:cNvSpPr/>
          <p:nvPr/>
        </p:nvSpPr>
        <p:spPr>
          <a:xfrm rot="5400000">
            <a:off x="8770233" y="3460827"/>
            <a:ext cx="241368" cy="1619723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81E6B-F9E1-0841-A8DB-FE66622650A5}"/>
              </a:ext>
            </a:extLst>
          </p:cNvPr>
          <p:cNvSpPr txBox="1"/>
          <p:nvPr/>
        </p:nvSpPr>
        <p:spPr>
          <a:xfrm>
            <a:off x="7915627" y="4467887"/>
            <a:ext cx="195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Übertragungs-wahrscheinlichkeit pro Exposition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19FE1F4-B96F-E943-9317-69157F175896}"/>
              </a:ext>
            </a:extLst>
          </p:cNvPr>
          <p:cNvSpPr/>
          <p:nvPr/>
        </p:nvSpPr>
        <p:spPr>
          <a:xfrm rot="16200000">
            <a:off x="6762098" y="2342991"/>
            <a:ext cx="241368" cy="1801029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22A34-EC47-A04C-9974-7B9E2EF722C7}"/>
              </a:ext>
            </a:extLst>
          </p:cNvPr>
          <p:cNvSpPr txBox="1"/>
          <p:nvPr/>
        </p:nvSpPr>
        <p:spPr>
          <a:xfrm>
            <a:off x="5907492" y="2217452"/>
            <a:ext cx="195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Mittlere Anzahl Risikokontakte pro Zeiteinheit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F4814-AEAE-B04A-8A41-37854C5440EF}"/>
              </a:ext>
            </a:extLst>
          </p:cNvPr>
          <p:cNvSpPr txBox="1"/>
          <p:nvPr/>
        </p:nvSpPr>
        <p:spPr>
          <a:xfrm>
            <a:off x="3755221" y="4410445"/>
            <a:ext cx="195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Mittlere Dauer der </a:t>
            </a:r>
            <a:r>
              <a:rPr lang="de-DE" i="1" u="sng" dirty="0"/>
              <a:t>unerkannten</a:t>
            </a:r>
            <a:r>
              <a:rPr lang="de-DE" dirty="0"/>
              <a:t> </a:t>
            </a:r>
            <a:r>
              <a:rPr lang="de-DE" dirty="0" err="1"/>
              <a:t>Infektiosität</a:t>
            </a:r>
            <a:endParaRPr lang="de-DE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D100803-8B4C-2D45-ADAE-5A1A2C398D64}"/>
              </a:ext>
            </a:extLst>
          </p:cNvPr>
          <p:cNvSpPr/>
          <p:nvPr/>
        </p:nvSpPr>
        <p:spPr>
          <a:xfrm rot="5400000">
            <a:off x="4609827" y="3213034"/>
            <a:ext cx="241368" cy="2015359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C0317-D8B6-B84F-A949-73B849C11BEA}"/>
              </a:ext>
            </a:extLst>
          </p:cNvPr>
          <p:cNvSpPr txBox="1"/>
          <p:nvPr/>
        </p:nvSpPr>
        <p:spPr>
          <a:xfrm>
            <a:off x="10060976" y="2207395"/>
            <a:ext cx="195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Wahrscheinlichkeit eines kritischen Verlaufs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AC6A533-6FFE-8146-9A65-FD5544FEC156}"/>
              </a:ext>
            </a:extLst>
          </p:cNvPr>
          <p:cNvSpPr/>
          <p:nvPr/>
        </p:nvSpPr>
        <p:spPr>
          <a:xfrm rot="16200000">
            <a:off x="10915581" y="2295754"/>
            <a:ext cx="241368" cy="1950579"/>
          </a:xfrm>
          <a:prstGeom prst="rightBrace">
            <a:avLst>
              <a:gd name="adj1" fmla="val 4752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DE" dirty="0"/>
              <a:t>'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D47E876B-B516-C24A-B4A4-38DE84F647DE}"/>
              </a:ext>
            </a:extLst>
          </p:cNvPr>
          <p:cNvSpPr/>
          <p:nvPr/>
        </p:nvSpPr>
        <p:spPr>
          <a:xfrm rot="5400000">
            <a:off x="6581006" y="2292028"/>
            <a:ext cx="358665" cy="6656989"/>
          </a:xfrm>
          <a:prstGeom prst="rightBrace">
            <a:avLst>
              <a:gd name="adj1" fmla="val 4027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F66213-3630-264D-9B12-D9B98050168F}"/>
              </a:ext>
            </a:extLst>
          </p:cNvPr>
          <p:cNvSpPr txBox="1"/>
          <p:nvPr/>
        </p:nvSpPr>
        <p:spPr>
          <a:xfrm>
            <a:off x="5312441" y="5803327"/>
            <a:ext cx="3053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Anzahl </a:t>
            </a:r>
            <a:r>
              <a:rPr lang="de-DE" sz="2000" i="1" dirty="0"/>
              <a:t>Folgeinfektionen</a:t>
            </a:r>
            <a:r>
              <a:rPr lang="de-DE" i="1" dirty="0"/>
              <a:t> = R0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74A8EF4-D66C-6142-BDBF-9CEF9F21C694}"/>
              </a:ext>
            </a:extLst>
          </p:cNvPr>
          <p:cNvSpPr/>
          <p:nvPr/>
        </p:nvSpPr>
        <p:spPr>
          <a:xfrm rot="5400000">
            <a:off x="5677384" y="4299621"/>
            <a:ext cx="358665" cy="4104743"/>
          </a:xfrm>
          <a:prstGeom prst="rightBrace">
            <a:avLst>
              <a:gd name="adj1" fmla="val 4027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750CE-E9EE-ED45-A0D6-081B1796F693}"/>
              </a:ext>
            </a:extLst>
          </p:cNvPr>
          <p:cNvSpPr txBox="1"/>
          <p:nvPr/>
        </p:nvSpPr>
        <p:spPr>
          <a:xfrm>
            <a:off x="4557514" y="6511023"/>
            <a:ext cx="385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Anzahl der Risikokontakte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AD5A99-815B-414F-A63D-836094F7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44" y="45754"/>
            <a:ext cx="10296796" cy="813467"/>
          </a:xfrm>
        </p:spPr>
        <p:txBody>
          <a:bodyPr>
            <a:noAutofit/>
          </a:bodyPr>
          <a:lstStyle/>
          <a:p>
            <a:r>
              <a:rPr lang="de-DE" sz="2800" u="sng" dirty="0"/>
              <a:t>Überblick</a:t>
            </a:r>
            <a:r>
              <a:rPr lang="de-DE" sz="2800" dirty="0"/>
              <a:t>: Faktoren, die zur Hospitalisierungsdynamik beitragen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84ADF55-03CF-864B-A42C-5EE240D82D4E}"/>
              </a:ext>
            </a:extLst>
          </p:cNvPr>
          <p:cNvSpPr/>
          <p:nvPr/>
        </p:nvSpPr>
        <p:spPr>
          <a:xfrm rot="16200000">
            <a:off x="4243643" y="-309596"/>
            <a:ext cx="358665" cy="4759440"/>
          </a:xfrm>
          <a:prstGeom prst="rightBrace">
            <a:avLst>
              <a:gd name="adj1" fmla="val 40278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F8C2CF-98BA-8744-B9DB-E2312734967C}"/>
              </a:ext>
            </a:extLst>
          </p:cNvPr>
          <p:cNvSpPr txBox="1"/>
          <p:nvPr/>
        </p:nvSpPr>
        <p:spPr>
          <a:xfrm>
            <a:off x="3831262" y="1487210"/>
            <a:ext cx="1389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/>
              <a:t>Transmitter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ECDD6166-E4AB-CC46-BE22-A1C7A13092D3}"/>
              </a:ext>
            </a:extLst>
          </p:cNvPr>
          <p:cNvSpPr/>
          <p:nvPr/>
        </p:nvSpPr>
        <p:spPr>
          <a:xfrm rot="16200000">
            <a:off x="9234840" y="-443527"/>
            <a:ext cx="358665" cy="5026293"/>
          </a:xfrm>
          <a:prstGeom prst="rightBrace">
            <a:avLst>
              <a:gd name="adj1" fmla="val 40278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4DB228-C978-5B4D-B033-3C8B2F04AE57}"/>
              </a:ext>
            </a:extLst>
          </p:cNvPr>
          <p:cNvSpPr txBox="1"/>
          <p:nvPr/>
        </p:nvSpPr>
        <p:spPr>
          <a:xfrm>
            <a:off x="8850684" y="1525437"/>
            <a:ext cx="1126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/>
              <a:t>Rezipient</a:t>
            </a:r>
          </a:p>
        </p:txBody>
      </p:sp>
    </p:spTree>
    <p:extLst>
      <p:ext uri="{BB962C8B-B14F-4D97-AF65-F5344CB8AC3E}">
        <p14:creationId xmlns:p14="http://schemas.microsoft.com/office/powerpoint/2010/main" val="152118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A3A8-6784-0449-AAC1-8276F3D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44" y="45754"/>
            <a:ext cx="5658809" cy="813467"/>
          </a:xfrm>
        </p:spPr>
        <p:txBody>
          <a:bodyPr/>
          <a:lstStyle/>
          <a:p>
            <a:r>
              <a:rPr lang="de-DE" dirty="0"/>
              <a:t>Maßnahmen im Kontext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3DE213-DAC6-2A45-B5CB-1DE9E92F4C5D}"/>
              </a:ext>
            </a:extLst>
          </p:cNvPr>
          <p:cNvGrpSpPr/>
          <p:nvPr/>
        </p:nvGrpSpPr>
        <p:grpSpPr>
          <a:xfrm rot="3423957">
            <a:off x="10112935" y="3016797"/>
            <a:ext cx="588227" cy="331320"/>
            <a:chOff x="9341963" y="546755"/>
            <a:chExt cx="687345" cy="33132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BBAD88-B7BF-2F41-BF71-B0DF569D2BDD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AEC61E6-4F82-FC46-A1FD-D0340C545FA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36F976C-DBAC-FD40-9E30-5ADB03244CEC}"/>
              </a:ext>
            </a:extLst>
          </p:cNvPr>
          <p:cNvSpPr txBox="1"/>
          <p:nvPr/>
        </p:nvSpPr>
        <p:spPr>
          <a:xfrm>
            <a:off x="9681351" y="2527466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Impfung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4A0798-7567-B448-90AB-491EAB767E44}"/>
              </a:ext>
            </a:extLst>
          </p:cNvPr>
          <p:cNvGrpSpPr/>
          <p:nvPr/>
        </p:nvGrpSpPr>
        <p:grpSpPr>
          <a:xfrm rot="7323751">
            <a:off x="10953492" y="3018554"/>
            <a:ext cx="588227" cy="331320"/>
            <a:chOff x="9341963" y="546755"/>
            <a:chExt cx="687345" cy="3313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2267F-6992-6446-8B19-036B390DCCC7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435687D-5F0C-6E48-B97C-02EB2233582E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93F8B34-34FD-3449-8A5F-CBD30AD67D6B}"/>
              </a:ext>
            </a:extLst>
          </p:cNvPr>
          <p:cNvSpPr txBox="1"/>
          <p:nvPr/>
        </p:nvSpPr>
        <p:spPr>
          <a:xfrm>
            <a:off x="10907978" y="2531550"/>
            <a:ext cx="101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Therapie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0E363D-30EF-8A4A-B7C3-2378BA247445}"/>
              </a:ext>
            </a:extLst>
          </p:cNvPr>
          <p:cNvGrpSpPr/>
          <p:nvPr/>
        </p:nvGrpSpPr>
        <p:grpSpPr>
          <a:xfrm rot="5400000">
            <a:off x="4305818" y="3080066"/>
            <a:ext cx="588227" cy="331320"/>
            <a:chOff x="9341963" y="546755"/>
            <a:chExt cx="687345" cy="3313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E985E3-26A1-6F4F-8160-74E0A4F5DE27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428271-D837-DF4C-A815-653F0EDF86D2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785392-E6FC-4E44-8C93-4F574CE61D1C}"/>
              </a:ext>
            </a:extLst>
          </p:cNvPr>
          <p:cNvSpPr txBox="1"/>
          <p:nvPr/>
        </p:nvSpPr>
        <p:spPr>
          <a:xfrm>
            <a:off x="3632936" y="2235868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Quarantäne</a:t>
            </a:r>
          </a:p>
          <a:p>
            <a:pPr algn="ctr"/>
            <a:r>
              <a:rPr lang="de-DE" dirty="0"/>
              <a:t>Testung + Isolation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DAE61E-4C14-A442-84DB-F84862C8D394}"/>
              </a:ext>
            </a:extLst>
          </p:cNvPr>
          <p:cNvGrpSpPr/>
          <p:nvPr/>
        </p:nvGrpSpPr>
        <p:grpSpPr>
          <a:xfrm rot="5400000">
            <a:off x="6668894" y="3133421"/>
            <a:ext cx="502872" cy="331320"/>
            <a:chOff x="9341963" y="546755"/>
            <a:chExt cx="687345" cy="3313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F87286-C56F-A641-822A-86126E341DE4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3EF836-B8B4-AE43-ADA8-B115A5F945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32D69ED-A205-6F4B-9585-A981C778ECF2}"/>
              </a:ext>
            </a:extLst>
          </p:cNvPr>
          <p:cNvSpPr txBox="1"/>
          <p:nvPr/>
        </p:nvSpPr>
        <p:spPr>
          <a:xfrm>
            <a:off x="6503413" y="2623209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AHA+L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6ECA3F-5D73-FF4B-B6CD-DEDBA85FD21C}"/>
              </a:ext>
            </a:extLst>
          </p:cNvPr>
          <p:cNvGrpSpPr/>
          <p:nvPr/>
        </p:nvGrpSpPr>
        <p:grpSpPr>
          <a:xfrm rot="3423957">
            <a:off x="1790709" y="3055678"/>
            <a:ext cx="588227" cy="331320"/>
            <a:chOff x="9341963" y="546755"/>
            <a:chExt cx="687345" cy="33132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AD6EF84-5047-1747-83EC-DFB0D86B0A04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A0D01E-1535-D64C-9FE7-9284767CA9CF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1B4785-8A58-C041-8C37-DB297D751CDD}"/>
              </a:ext>
            </a:extLst>
          </p:cNvPr>
          <p:cNvSpPr txBox="1"/>
          <p:nvPr/>
        </p:nvSpPr>
        <p:spPr>
          <a:xfrm>
            <a:off x="1270642" y="2558835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Impfung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341C1E-EB1A-6140-AD30-ADB3ABB44DF6}"/>
              </a:ext>
            </a:extLst>
          </p:cNvPr>
          <p:cNvGrpSpPr/>
          <p:nvPr/>
        </p:nvGrpSpPr>
        <p:grpSpPr>
          <a:xfrm rot="7323751">
            <a:off x="2493677" y="3055402"/>
            <a:ext cx="588227" cy="331320"/>
            <a:chOff x="9341963" y="546755"/>
            <a:chExt cx="687345" cy="331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FD87F49-4D97-1642-ADA2-4EDD5240F830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E9CD04-7830-674F-A295-54A6DBB57CF7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720AFD-D4AD-4B4D-A1ED-637E3D2F47C5}"/>
              </a:ext>
            </a:extLst>
          </p:cNvPr>
          <p:cNvSpPr txBox="1"/>
          <p:nvPr/>
        </p:nvSpPr>
        <p:spPr>
          <a:xfrm>
            <a:off x="2478726" y="2582646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Testung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1147C0-1E6D-3F49-B493-CC6D1EA67E95}"/>
              </a:ext>
            </a:extLst>
          </p:cNvPr>
          <p:cNvGrpSpPr/>
          <p:nvPr/>
        </p:nvGrpSpPr>
        <p:grpSpPr>
          <a:xfrm rot="5400000">
            <a:off x="8509954" y="3037203"/>
            <a:ext cx="588227" cy="331320"/>
            <a:chOff x="9341963" y="546755"/>
            <a:chExt cx="687345" cy="33132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2714E9-8AD6-8744-AC80-72F7B23F5F09}"/>
                </a:ext>
              </a:extLst>
            </p:cNvPr>
            <p:cNvCxnSpPr>
              <a:cxnSpLocks/>
            </p:cNvCxnSpPr>
            <p:nvPr/>
          </p:nvCxnSpPr>
          <p:spPr>
            <a:xfrm>
              <a:off x="9341963" y="725214"/>
              <a:ext cx="687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E566308-1952-A74B-874D-BABC3A770E1F}"/>
                </a:ext>
              </a:extLst>
            </p:cNvPr>
            <p:cNvCxnSpPr>
              <a:cxnSpLocks/>
            </p:cNvCxnSpPr>
            <p:nvPr/>
          </p:nvCxnSpPr>
          <p:spPr>
            <a:xfrm>
              <a:off x="10010877" y="546755"/>
              <a:ext cx="0" cy="331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30503F-BBF0-8B41-A085-7B713FD842A7}"/>
              </a:ext>
            </a:extLst>
          </p:cNvPr>
          <p:cNvSpPr txBox="1"/>
          <p:nvPr/>
        </p:nvSpPr>
        <p:spPr>
          <a:xfrm>
            <a:off x="8309623" y="2243744"/>
            <a:ext cx="969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Impfung</a:t>
            </a:r>
          </a:p>
          <a:p>
            <a:r>
              <a:rPr lang="de-DE" dirty="0"/>
              <a:t>Masken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5201E9-98DF-974D-9072-BA14212B55A9}"/>
              </a:ext>
            </a:extLst>
          </p:cNvPr>
          <p:cNvGrpSpPr/>
          <p:nvPr/>
        </p:nvGrpSpPr>
        <p:grpSpPr>
          <a:xfrm>
            <a:off x="10757937" y="4180233"/>
            <a:ext cx="300082" cy="627437"/>
            <a:chOff x="10854200" y="3331820"/>
            <a:chExt cx="300082" cy="62743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D7DF34E-C42D-3741-BDFE-B2EE7A93D45F}"/>
                </a:ext>
              </a:extLst>
            </p:cNvPr>
            <p:cNvCxnSpPr>
              <a:cxnSpLocks/>
            </p:cNvCxnSpPr>
            <p:nvPr/>
          </p:nvCxnSpPr>
          <p:spPr>
            <a:xfrm>
              <a:off x="11004241" y="3525625"/>
              <a:ext cx="0" cy="43363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035EB26-7C8C-964F-9279-702A60AC1069}"/>
                </a:ext>
              </a:extLst>
            </p:cNvPr>
            <p:cNvSpPr txBox="1"/>
            <p:nvPr/>
          </p:nvSpPr>
          <p:spPr>
            <a:xfrm>
              <a:off x="10854200" y="33318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B359C8C-B81E-204E-881B-30C3D520BC41}"/>
              </a:ext>
            </a:extLst>
          </p:cNvPr>
          <p:cNvSpPr txBox="1"/>
          <p:nvPr/>
        </p:nvSpPr>
        <p:spPr>
          <a:xfrm>
            <a:off x="10035247" y="4810214"/>
            <a:ext cx="209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Vorerkrankungen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3CA493-5FD1-F841-A216-74DD6FC4CE56}"/>
              </a:ext>
            </a:extLst>
          </p:cNvPr>
          <p:cNvGrpSpPr/>
          <p:nvPr/>
        </p:nvGrpSpPr>
        <p:grpSpPr>
          <a:xfrm>
            <a:off x="4329487" y="4181025"/>
            <a:ext cx="300082" cy="627437"/>
            <a:chOff x="10854200" y="3331820"/>
            <a:chExt cx="300082" cy="62743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D3FCC4-E782-F044-8041-AE4E76EDAC9D}"/>
                </a:ext>
              </a:extLst>
            </p:cNvPr>
            <p:cNvCxnSpPr>
              <a:cxnSpLocks/>
            </p:cNvCxnSpPr>
            <p:nvPr/>
          </p:nvCxnSpPr>
          <p:spPr>
            <a:xfrm>
              <a:off x="11004241" y="3525625"/>
              <a:ext cx="0" cy="43363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8054C77-0D5D-2942-9258-4077E81714E3}"/>
                </a:ext>
              </a:extLst>
            </p:cNvPr>
            <p:cNvSpPr txBox="1"/>
            <p:nvPr/>
          </p:nvSpPr>
          <p:spPr>
            <a:xfrm>
              <a:off x="10854200" y="33318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678131F-DBA4-0249-934F-D98E110B575A}"/>
              </a:ext>
            </a:extLst>
          </p:cNvPr>
          <p:cNvSpPr txBox="1"/>
          <p:nvPr/>
        </p:nvSpPr>
        <p:spPr>
          <a:xfrm>
            <a:off x="3524614" y="4802535"/>
            <a:ext cx="18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Immuno-defizienz</a:t>
            </a:r>
            <a:endParaRPr lang="de-DE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2C6B6FF-0D5A-A641-ABB9-86E37F466067}"/>
              </a:ext>
            </a:extLst>
          </p:cNvPr>
          <p:cNvGrpSpPr/>
          <p:nvPr/>
        </p:nvGrpSpPr>
        <p:grpSpPr>
          <a:xfrm>
            <a:off x="6595448" y="4187226"/>
            <a:ext cx="300082" cy="627437"/>
            <a:chOff x="10854200" y="3331820"/>
            <a:chExt cx="300082" cy="62743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5959792-12EA-1341-824C-B745C11F113B}"/>
                </a:ext>
              </a:extLst>
            </p:cNvPr>
            <p:cNvCxnSpPr>
              <a:cxnSpLocks/>
            </p:cNvCxnSpPr>
            <p:nvPr/>
          </p:nvCxnSpPr>
          <p:spPr>
            <a:xfrm>
              <a:off x="11004241" y="3525625"/>
              <a:ext cx="0" cy="43363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E05855-A5A7-1C49-84C0-308868886108}"/>
                </a:ext>
              </a:extLst>
            </p:cNvPr>
            <p:cNvSpPr txBox="1"/>
            <p:nvPr/>
          </p:nvSpPr>
          <p:spPr>
            <a:xfrm>
              <a:off x="10854200" y="33318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DCB677F-5449-2D4D-92F1-ED69A1407E12}"/>
              </a:ext>
            </a:extLst>
          </p:cNvPr>
          <p:cNvSpPr txBox="1"/>
          <p:nvPr/>
        </p:nvSpPr>
        <p:spPr>
          <a:xfrm>
            <a:off x="5798352" y="4804528"/>
            <a:ext cx="192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Superspreading</a:t>
            </a:r>
            <a:r>
              <a:rPr lang="de-DE" dirty="0"/>
              <a:t>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Parties</a:t>
            </a:r>
            <a:endParaRPr lang="de-DE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A050E2-1C74-F04D-9BFB-080D1F4158A1}"/>
              </a:ext>
            </a:extLst>
          </p:cNvPr>
          <p:cNvSpPr txBox="1"/>
          <p:nvPr/>
        </p:nvSpPr>
        <p:spPr>
          <a:xfrm>
            <a:off x="7675677" y="4815736"/>
            <a:ext cx="206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Intime Kontakte (e.g. „Austausch Speichelflüssigkeit“)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4B00A21-3441-F84C-BB3A-5D668E7D8488}"/>
              </a:ext>
            </a:extLst>
          </p:cNvPr>
          <p:cNvGrpSpPr/>
          <p:nvPr/>
        </p:nvGrpSpPr>
        <p:grpSpPr>
          <a:xfrm>
            <a:off x="8561329" y="4157320"/>
            <a:ext cx="300082" cy="627437"/>
            <a:chOff x="10854200" y="3331820"/>
            <a:chExt cx="300082" cy="62743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29EF6C-C0AF-DB41-840E-CD5EF2508F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4241" y="3525625"/>
              <a:ext cx="0" cy="43363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5B6E69-F345-4943-9D6E-98A5DE4AA4DC}"/>
                </a:ext>
              </a:extLst>
            </p:cNvPr>
            <p:cNvSpPr txBox="1"/>
            <p:nvPr/>
          </p:nvSpPr>
          <p:spPr>
            <a:xfrm>
              <a:off x="10854200" y="33318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2BBEB7C-80EA-274F-ACF8-EDD953951902}"/>
              </a:ext>
            </a:extLst>
          </p:cNvPr>
          <p:cNvGrpSpPr/>
          <p:nvPr/>
        </p:nvGrpSpPr>
        <p:grpSpPr>
          <a:xfrm rot="947946">
            <a:off x="2225146" y="4188942"/>
            <a:ext cx="300082" cy="627437"/>
            <a:chOff x="10854200" y="3331820"/>
            <a:chExt cx="300082" cy="62743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E416F9F-255C-8742-BE3B-691A4525E7B9}"/>
                </a:ext>
              </a:extLst>
            </p:cNvPr>
            <p:cNvCxnSpPr>
              <a:cxnSpLocks/>
            </p:cNvCxnSpPr>
            <p:nvPr/>
          </p:nvCxnSpPr>
          <p:spPr>
            <a:xfrm>
              <a:off x="11004241" y="3525625"/>
              <a:ext cx="0" cy="43363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38997-5DFF-BE4B-954F-411247CC040B}"/>
                </a:ext>
              </a:extLst>
            </p:cNvPr>
            <p:cNvSpPr txBox="1"/>
            <p:nvPr/>
          </p:nvSpPr>
          <p:spPr>
            <a:xfrm>
              <a:off x="10854200" y="33318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D1F71A9-662B-8349-9E8D-5A18CF7F46DE}"/>
              </a:ext>
            </a:extLst>
          </p:cNvPr>
          <p:cNvSpPr txBox="1"/>
          <p:nvPr/>
        </p:nvSpPr>
        <p:spPr>
          <a:xfrm>
            <a:off x="1182248" y="4947728"/>
            <a:ext cx="206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Hohe Inzidenzen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DDB35E-2F59-B144-B38E-75E035D37FA7}"/>
              </a:ext>
            </a:extLst>
          </p:cNvPr>
          <p:cNvSpPr/>
          <p:nvPr/>
        </p:nvSpPr>
        <p:spPr>
          <a:xfrm>
            <a:off x="155138" y="3626572"/>
            <a:ext cx="11839904" cy="588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70F02-252C-4945-B3AA-E2BD3A3DF3C9}"/>
              </a:ext>
            </a:extLst>
          </p:cNvPr>
          <p:cNvSpPr txBox="1"/>
          <p:nvPr/>
        </p:nvSpPr>
        <p:spPr>
          <a:xfrm>
            <a:off x="220082" y="371532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=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7EA82C-EE61-6948-830B-FF32E84F0275}"/>
              </a:ext>
            </a:extLst>
          </p:cNvPr>
          <p:cNvSpPr txBox="1"/>
          <p:nvPr/>
        </p:nvSpPr>
        <p:spPr>
          <a:xfrm>
            <a:off x="1862160" y="3735937"/>
            <a:ext cx="102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Expositionsfrequenz </a:t>
            </a:r>
            <a:r>
              <a:rPr lang="de-DE" b="1" dirty="0"/>
              <a:t>x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Transm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 Wh. p. E.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Hospitalisierungsrisiko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Right Brace 83">
            <a:extLst>
              <a:ext uri="{FF2B5EF4-FFF2-40B4-BE49-F238E27FC236}">
                <a16:creationId xmlns:a16="http://schemas.microsoft.com/office/drawing/2014/main" id="{075C38F4-88AE-C14C-9D7F-3746304CBE68}"/>
              </a:ext>
            </a:extLst>
          </p:cNvPr>
          <p:cNvSpPr/>
          <p:nvPr/>
        </p:nvSpPr>
        <p:spPr>
          <a:xfrm rot="16200000">
            <a:off x="4164004" y="-206348"/>
            <a:ext cx="358665" cy="4759440"/>
          </a:xfrm>
          <a:prstGeom prst="rightBrace">
            <a:avLst>
              <a:gd name="adj1" fmla="val 40278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8A4B68-3D6B-9346-9338-979C1D042983}"/>
              </a:ext>
            </a:extLst>
          </p:cNvPr>
          <p:cNvSpPr txBox="1"/>
          <p:nvPr/>
        </p:nvSpPr>
        <p:spPr>
          <a:xfrm>
            <a:off x="3751623" y="1590458"/>
            <a:ext cx="1389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/>
              <a:t>Transmitter</a:t>
            </a: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34C6262B-4FEE-8D41-938E-5C72798935AF}"/>
              </a:ext>
            </a:extLst>
          </p:cNvPr>
          <p:cNvSpPr/>
          <p:nvPr/>
        </p:nvSpPr>
        <p:spPr>
          <a:xfrm rot="16200000">
            <a:off x="9155201" y="-340279"/>
            <a:ext cx="358665" cy="5026293"/>
          </a:xfrm>
          <a:prstGeom prst="rightBrace">
            <a:avLst>
              <a:gd name="adj1" fmla="val 40278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07E999-F57A-4A4C-8BD5-290014A69FDB}"/>
              </a:ext>
            </a:extLst>
          </p:cNvPr>
          <p:cNvSpPr txBox="1"/>
          <p:nvPr/>
        </p:nvSpPr>
        <p:spPr>
          <a:xfrm>
            <a:off x="8771045" y="1628685"/>
            <a:ext cx="1126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/>
              <a:t>Rezipient</a:t>
            </a:r>
          </a:p>
        </p:txBody>
      </p:sp>
    </p:spTree>
    <p:extLst>
      <p:ext uri="{BB962C8B-B14F-4D97-AF65-F5344CB8AC3E}">
        <p14:creationId xmlns:p14="http://schemas.microsoft.com/office/powerpoint/2010/main" val="322000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3B4F-89BD-D44C-8BAA-13DD4A6D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" y="365125"/>
            <a:ext cx="10567639" cy="945143"/>
          </a:xfrm>
        </p:spPr>
        <p:txBody>
          <a:bodyPr>
            <a:noAutofit/>
          </a:bodyPr>
          <a:lstStyle/>
          <a:p>
            <a:r>
              <a:rPr lang="de-DE" sz="3200" dirty="0"/>
              <a:t>Risikoeinschätzung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EF97-6EE3-1C46-A220-42C000E5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Mit welchen Risikoeinschätzungen werden </a:t>
            </a:r>
          </a:p>
          <a:p>
            <a:r>
              <a:rPr lang="de-DE" dirty="0"/>
              <a:t>Testfrequenz &amp; Test-Art und </a:t>
            </a:r>
          </a:p>
          <a:p>
            <a:r>
              <a:rPr lang="de-DE" dirty="0"/>
              <a:t>Personenkreis </a:t>
            </a:r>
          </a:p>
          <a:p>
            <a:pPr marL="0" indent="0">
              <a:buNone/>
            </a:pPr>
            <a:r>
              <a:rPr lang="de-DE" dirty="0"/>
              <a:t>bei der Teststrategie berücksichtigt?</a:t>
            </a:r>
          </a:p>
        </p:txBody>
      </p:sp>
    </p:spTree>
    <p:extLst>
      <p:ext uri="{BB962C8B-B14F-4D97-AF65-F5344CB8AC3E}">
        <p14:creationId xmlns:p14="http://schemas.microsoft.com/office/powerpoint/2010/main" val="391647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C5D1E-2F0E-FA46-AF89-B50693CD1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531" y="147917"/>
                <a:ext cx="10956073" cy="552823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sz="2400" u="sng" dirty="0"/>
                  <a:t>Aufschlüsselung</a:t>
                </a:r>
              </a:p>
              <a:p>
                <a:pPr marL="0" indent="0">
                  <a:buNone/>
                </a:pPr>
                <a:endParaRPr lang="de-DE" sz="2400" u="sng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400" dirty="0"/>
                  <a:t>Testfrequenz und Test-Art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de-DE" sz="1800" dirty="0"/>
                  <a:t>Die </a:t>
                </a:r>
                <a:r>
                  <a:rPr lang="de-DE" sz="1800" b="1" dirty="0">
                    <a:solidFill>
                      <a:schemeClr val="accent6"/>
                    </a:solidFill>
                  </a:rPr>
                  <a:t>Dauer der </a:t>
                </a:r>
                <a:r>
                  <a:rPr lang="de-DE" sz="1800" b="1" dirty="0" err="1">
                    <a:solidFill>
                      <a:schemeClr val="accent6"/>
                    </a:solidFill>
                  </a:rPr>
                  <a:t>Infektiosität</a:t>
                </a:r>
                <a:r>
                  <a:rPr lang="de-DE" sz="1800" b="1" dirty="0">
                    <a:solidFill>
                      <a:schemeClr val="accent6"/>
                    </a:solidFill>
                  </a:rPr>
                  <a:t> </a:t>
                </a:r>
                <a:r>
                  <a:rPr lang="de-DE" sz="1800" dirty="0"/>
                  <a:t>kann mittels mittels Testung und Isolation reduziert werden (Annahme: positiver Test führt zur augenblicklichen Selbstisolation). Berechnung mit Hilfe des im ‚</a:t>
                </a:r>
                <a:r>
                  <a:rPr lang="de-DE" sz="1800" dirty="0" err="1"/>
                  <a:t>COVIDStrategyCalculators</a:t>
                </a:r>
                <a:r>
                  <a:rPr lang="de-DE" sz="1800" dirty="0"/>
                  <a:t>‘ implementierten Modells.</a:t>
                </a:r>
              </a:p>
              <a:p>
                <a:pPr lvl="2"/>
                <a:r>
                  <a:rPr lang="de-DE" sz="1600" dirty="0"/>
                  <a:t>Van der </a:t>
                </a:r>
                <a:r>
                  <a:rPr lang="de-DE" sz="1600" dirty="0" err="1"/>
                  <a:t>Toorn</a:t>
                </a:r>
                <a:r>
                  <a:rPr lang="de-DE" sz="1600" dirty="0"/>
                  <a:t> et al (2021), 10.1016/j.patter.2021.100262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endParaRPr lang="de-DE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400" dirty="0"/>
                  <a:t>Personenkreis</a:t>
                </a:r>
              </a:p>
              <a:p>
                <a:pPr marL="457200" lvl="1" indent="0">
                  <a:buNone/>
                </a:pPr>
                <a:r>
                  <a:rPr lang="de-DE" sz="1800" dirty="0"/>
                  <a:t>Relevante Variablen: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de-DE" sz="1800" dirty="0"/>
                  <a:t>Potentielle Transmitter </a:t>
                </a:r>
                <a:r>
                  <a:rPr lang="de-DE" sz="1800" dirty="0">
                    <a:sym typeface="Wingdings" pitchFamily="2" charset="2"/>
                  </a:rPr>
                  <a:t> </a:t>
                </a:r>
                <a:r>
                  <a:rPr lang="de-DE" sz="1800" b="1" dirty="0">
                    <a:solidFill>
                      <a:schemeClr val="accent1"/>
                    </a:solidFill>
                    <a:sym typeface="Wingdings" pitchFamily="2" charset="2"/>
                  </a:rPr>
                  <a:t>Ausgangsrisiko</a:t>
                </a:r>
                <a:r>
                  <a:rPr lang="de-DE" sz="1800" dirty="0">
                    <a:sym typeface="Wingdings" pitchFamily="2" charset="2"/>
                  </a:rPr>
                  <a:t> der Infektion (‚Prävalenz‘)</a:t>
                </a:r>
              </a:p>
              <a:p>
                <a:pPr lvl="2"/>
                <a:r>
                  <a:rPr lang="de-DE" sz="1600" u="sng" dirty="0">
                    <a:sym typeface="Wingdings" pitchFamily="2" charset="2"/>
                  </a:rPr>
                  <a:t>Beispiel</a:t>
                </a:r>
                <a:r>
                  <a:rPr lang="de-DE" sz="1600" dirty="0">
                    <a:sym typeface="Wingdings" pitchFamily="2" charset="2"/>
                  </a:rPr>
                  <a:t>: bei einer Impfeffektivität gegen Infektion von 90% ist die Wahrscheinlichkeit, dass ein Geimpfter infiziert ist 0.1 relativ zu der Wahrscheinlichkeit bei einem </a:t>
                </a:r>
                <a:r>
                  <a:rPr lang="de-DE" sz="1600" dirty="0" err="1">
                    <a:sym typeface="Wingdings" pitchFamily="2" charset="2"/>
                  </a:rPr>
                  <a:t>Ungeimpften</a:t>
                </a:r>
                <a:r>
                  <a:rPr lang="de-DE" sz="1600" dirty="0">
                    <a:sym typeface="Wingdings" pitchFamily="2" charset="2"/>
                  </a:rPr>
                  <a:t>.</a:t>
                </a:r>
                <a:endParaRPr lang="de-DE" sz="1600" dirty="0"/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de-DE" sz="1800" dirty="0"/>
                  <a:t>Exponierte Personen </a:t>
                </a:r>
                <a:r>
                  <a:rPr lang="de-DE" sz="1800" dirty="0">
                    <a:sym typeface="Wingdings" pitchFamily="2" charset="2"/>
                  </a:rPr>
                  <a:t> </a:t>
                </a:r>
                <a:r>
                  <a:rPr lang="de-DE" sz="1800" b="1" dirty="0">
                    <a:solidFill>
                      <a:srgbClr val="FF0000"/>
                    </a:solidFill>
                    <a:sym typeface="Wingdings" pitchFamily="2" charset="2"/>
                  </a:rPr>
                  <a:t>Hospitalisierungsrisiko</a:t>
                </a:r>
                <a:r>
                  <a:rPr lang="de-DE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de-DE" sz="1800" dirty="0">
                    <a:sym typeface="Wingdings" pitchFamily="2" charset="2"/>
                  </a:rPr>
                  <a:t>pro Infektion</a:t>
                </a:r>
              </a:p>
              <a:p>
                <a:pPr lvl="2"/>
                <a:r>
                  <a:rPr lang="de-DE" sz="1600" u="sng" dirty="0">
                    <a:sym typeface="Wingdings" pitchFamily="2" charset="2"/>
                  </a:rPr>
                  <a:t>Beispiel</a:t>
                </a:r>
                <a:r>
                  <a:rPr lang="de-DE" sz="1600" dirty="0">
                    <a:sym typeface="Wingdings" pitchFamily="2" charset="2"/>
                  </a:rPr>
                  <a:t>: Eine Person gehobenen Alters hat z.B. ein 10-fach höheres Risiko der Hospitalisierung im Vergleich zu einer jungen Person, ohne Vorerkrankung. Eine geimpfte Person hat ein geringeres Hospitalisierungsrisiko als eine </a:t>
                </a:r>
                <a:r>
                  <a:rPr lang="de-DE" sz="1600" dirty="0" err="1">
                    <a:sym typeface="Wingdings" pitchFamily="2" charset="2"/>
                  </a:rPr>
                  <a:t>ungeimpfte</a:t>
                </a:r>
                <a:r>
                  <a:rPr lang="de-DE" sz="1600" dirty="0">
                    <a:sym typeface="Wingdings" pitchFamily="2" charset="2"/>
                  </a:rPr>
                  <a:t> Person (?</a:t>
                </a:r>
                <a:r>
                  <a:rPr lang="de-DE" sz="1600" i="1" dirty="0">
                    <a:sym typeface="Wingdings" pitchFamily="2" charset="2"/>
                  </a:rPr>
                  <a:t>je nach Dauer der letzten Impfung</a:t>
                </a:r>
                <a:r>
                  <a:rPr lang="de-DE" sz="1600" dirty="0">
                    <a:sym typeface="Wingdings" pitchFamily="2" charset="2"/>
                  </a:rPr>
                  <a:t>?)</a:t>
                </a:r>
              </a:p>
              <a:p>
                <a:pPr lvl="2"/>
                <a:endParaRPr lang="de-DE" sz="1600" dirty="0">
                  <a:sym typeface="Wingdings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400" dirty="0"/>
                  <a:t>Art der Exposition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de-DE" sz="2000" dirty="0">
                    <a:solidFill>
                      <a:schemeClr val="accent4">
                        <a:lumMod val="75000"/>
                      </a:schemeClr>
                    </a:solidFill>
                  </a:rPr>
                  <a:t>Übertragungswahrscheinlichkeit pro Exposition</a:t>
                </a:r>
                <a:r>
                  <a:rPr lang="de-DE" sz="2000" dirty="0"/>
                  <a:t> (</a:t>
                </a:r>
                <a:r>
                  <a:rPr lang="de-DE" sz="2000" b="1" dirty="0" err="1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Transm</a:t>
                </a:r>
                <a:r>
                  <a:rPr lang="de-DE" sz="2000" b="1" dirty="0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. Wh. p. E</a:t>
                </a:r>
                <a:r>
                  <a:rPr lang="de-DE" sz="2000" dirty="0"/>
                  <a:t>)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de-DE" sz="1600" dirty="0">
                    <a:sym typeface="Wingdings" pitchFamily="2" charset="2"/>
                  </a:rPr>
                  <a:t>Die </a:t>
                </a:r>
                <a:r>
                  <a:rPr lang="de-DE" sz="1600" b="1" dirty="0" err="1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Transm</a:t>
                </a:r>
                <a:r>
                  <a:rPr lang="de-DE" sz="1600" b="1" dirty="0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. Wh. p. E </a:t>
                </a:r>
                <a:r>
                  <a:rPr lang="de-DE" sz="1600" dirty="0">
                    <a:sym typeface="Wingdings" pitchFamily="2" charset="2"/>
                  </a:rPr>
                  <a:t>hängt mit der Art der Exposition zusammen. </a:t>
                </a:r>
                <a:r>
                  <a:rPr lang="de-DE" sz="1600" u="sng" dirty="0">
                    <a:sym typeface="Wingdings" pitchFamily="2" charset="2"/>
                  </a:rPr>
                  <a:t>Beispiel:</a:t>
                </a:r>
                <a:r>
                  <a:rPr lang="de-DE" sz="1600" dirty="0">
                    <a:sym typeface="Wingdings" pitchFamily="2" charset="2"/>
                  </a:rPr>
                  <a:t> Bei einer x-fach höheren Virusexposition ist das Infektionsrisiko um den Faktor: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𝐼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sz="1600" dirty="0"/>
                  <a:t>höher als das Infektionsrisiko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𝑃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𝐼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de-DE" sz="1600" dirty="0"/>
                  <a:t>bei ‚typischer‘-Exposition.</a:t>
                </a:r>
              </a:p>
              <a:p>
                <a:pPr marL="457200" lvl="1" indent="0">
                  <a:buNone/>
                </a:pPr>
                <a:r>
                  <a:rPr lang="de-DE" sz="2000" dirty="0">
                    <a:sym typeface="Wingdings" pitchFamily="2" charset="2"/>
                  </a:rPr>
                  <a:t>b) 	</a:t>
                </a:r>
                <a:r>
                  <a:rPr lang="de-DE" sz="2000" b="1" dirty="0">
                    <a:solidFill>
                      <a:schemeClr val="accent4">
                        <a:lumMod val="75000"/>
                      </a:schemeClr>
                    </a:solidFill>
                    <a:sym typeface="Wingdings" pitchFamily="2" charset="2"/>
                  </a:rPr>
                  <a:t>Expositionsfrequenz. </a:t>
                </a:r>
                <a:r>
                  <a:rPr lang="de-DE" sz="2000" dirty="0">
                    <a:sym typeface="Wingdings" pitchFamily="2" charset="2"/>
                  </a:rPr>
                  <a:t>Viele Kontakte -&gt; viele Expositionen</a:t>
                </a:r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C5D1E-2F0E-FA46-AF89-B50693CD1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531" y="147917"/>
                <a:ext cx="10956073" cy="5528231"/>
              </a:xfrm>
              <a:blipFill>
                <a:blip r:embed="rId2"/>
                <a:stretch>
                  <a:fillRect l="-612" t="-1985" r="-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1632D16-658C-2C42-A96C-FB06DAC189E4}"/>
              </a:ext>
            </a:extLst>
          </p:cNvPr>
          <p:cNvSpPr/>
          <p:nvPr/>
        </p:nvSpPr>
        <p:spPr>
          <a:xfrm>
            <a:off x="84018" y="6044652"/>
            <a:ext cx="11839904" cy="588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48DC7-69E8-804C-8189-BB1FC5A566C8}"/>
              </a:ext>
            </a:extLst>
          </p:cNvPr>
          <p:cNvSpPr txBox="1"/>
          <p:nvPr/>
        </p:nvSpPr>
        <p:spPr>
          <a:xfrm>
            <a:off x="148962" y="613340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Gesamt-Risiko</a:t>
            </a:r>
            <a:r>
              <a:rPr lang="de-DE" b="1" dirty="0"/>
              <a:t>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4446B-2C07-C748-8959-A94B0CCA0130}"/>
              </a:ext>
            </a:extLst>
          </p:cNvPr>
          <p:cNvSpPr txBox="1"/>
          <p:nvPr/>
        </p:nvSpPr>
        <p:spPr>
          <a:xfrm>
            <a:off x="1791040" y="6154017"/>
            <a:ext cx="102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sym typeface="Wingdings" pitchFamily="2" charset="2"/>
              </a:rPr>
              <a:t>Ausgangsrisiko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6"/>
                </a:solidFill>
              </a:rPr>
              <a:t>Dauer der </a:t>
            </a:r>
            <a:r>
              <a:rPr lang="de-DE" b="1" dirty="0" err="1">
                <a:solidFill>
                  <a:schemeClr val="accent6"/>
                </a:solidFill>
              </a:rPr>
              <a:t>Infektiösität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Expositionsfrequenz </a:t>
            </a:r>
            <a:r>
              <a:rPr lang="de-DE" b="1" dirty="0"/>
              <a:t>x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Transm</a:t>
            </a:r>
            <a:r>
              <a:rPr lang="de-DE" b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. Wh. p. E.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x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Hospitalisierungsrisiko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7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7E00-724F-C048-9178-9B4F5A0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0"/>
            <a:ext cx="11018520" cy="1467168"/>
          </a:xfrm>
        </p:spPr>
        <p:txBody>
          <a:bodyPr>
            <a:normAutofit/>
          </a:bodyPr>
          <a:lstStyle/>
          <a:p>
            <a:r>
              <a:rPr lang="de-DE" sz="3200" dirty="0"/>
              <a:t>Ad 1a) Reduktion der </a:t>
            </a:r>
            <a:r>
              <a:rPr lang="de-DE" sz="3200" b="1" dirty="0">
                <a:solidFill>
                  <a:schemeClr val="accent6"/>
                </a:solidFill>
              </a:rPr>
              <a:t>Dauer der </a:t>
            </a:r>
            <a:r>
              <a:rPr lang="de-DE" sz="3200" b="1" dirty="0" err="1">
                <a:solidFill>
                  <a:schemeClr val="accent6"/>
                </a:solidFill>
              </a:rPr>
              <a:t>Infektiosität</a:t>
            </a:r>
            <a:r>
              <a:rPr lang="de-DE" sz="3200" b="1" dirty="0">
                <a:solidFill>
                  <a:schemeClr val="accent6"/>
                </a:solidFill>
              </a:rPr>
              <a:t> </a:t>
            </a:r>
            <a:r>
              <a:rPr lang="de-DE" sz="3200" b="1" dirty="0"/>
              <a:t>(Risikoreduktion)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3F24D-5017-8048-97A3-CFB78FFE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6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u="sng" dirty="0"/>
              <a:t>Annahmen</a:t>
            </a:r>
            <a:r>
              <a:rPr lang="de-DE" dirty="0"/>
              <a:t> </a:t>
            </a:r>
          </a:p>
          <a:p>
            <a:r>
              <a:rPr lang="de-DE" dirty="0"/>
              <a:t>Intra-patienten virus-dynamik Modell </a:t>
            </a:r>
          </a:p>
          <a:p>
            <a:pPr lvl="1"/>
            <a:r>
              <a:rPr lang="de-DE" dirty="0"/>
              <a:t>Van der Toorn et al. (2021), 10.1016/j.patter.2021.100262</a:t>
            </a:r>
          </a:p>
          <a:p>
            <a:pPr lvl="1"/>
            <a:r>
              <a:rPr lang="de-DE" dirty="0" err="1"/>
              <a:t>Viruskinetiken</a:t>
            </a:r>
            <a:r>
              <a:rPr lang="de-DE" dirty="0"/>
              <a:t> bei Geimpften und </a:t>
            </a:r>
            <a:r>
              <a:rPr lang="de-DE" dirty="0" err="1"/>
              <a:t>Ungeimpften</a:t>
            </a:r>
            <a:r>
              <a:rPr lang="de-DE" dirty="0"/>
              <a:t> sind nahezu identisch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Sofort-Isolierung bei positivem Test ODER beim Auftreten von Symptomen</a:t>
            </a:r>
          </a:p>
          <a:p>
            <a:r>
              <a:rPr lang="de-DE" dirty="0"/>
              <a:t>Test-Art</a:t>
            </a:r>
          </a:p>
          <a:p>
            <a:pPr lvl="2"/>
            <a:r>
              <a:rPr lang="de-DE" dirty="0"/>
              <a:t>PCR-Tests mit maximaler Sensitivität von 80% </a:t>
            </a:r>
          </a:p>
          <a:p>
            <a:pPr lvl="2"/>
            <a:r>
              <a:rPr lang="de-DE" dirty="0"/>
              <a:t>Antigen-Tests mit maximaler Sensitivität von 68% (gute Tests)</a:t>
            </a:r>
          </a:p>
          <a:p>
            <a:pPr lvl="2"/>
            <a:r>
              <a:rPr lang="de-DE" dirty="0"/>
              <a:t>Antigen-Tests mit maximaler Sensitivität von 40% (schlechte Tests)</a:t>
            </a:r>
          </a:p>
          <a:p>
            <a:r>
              <a:rPr lang="de-DE" dirty="0"/>
              <a:t>Anteil asymptomatischer Infektionen: 20%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200" dirty="0"/>
              <a:t>*FYI: Alle Parameter können bei Bedarf angepasst werden.</a:t>
            </a:r>
          </a:p>
        </p:txBody>
      </p:sp>
    </p:spTree>
    <p:extLst>
      <p:ext uri="{BB962C8B-B14F-4D97-AF65-F5344CB8AC3E}">
        <p14:creationId xmlns:p14="http://schemas.microsoft.com/office/powerpoint/2010/main" val="25344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F10B-B498-4889-AD94-7153C8FA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Erläuterungen: Berechnung Risikoreduktion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A6F4B7-1EA9-4E89-8531-80304E0C5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262"/>
            <a:ext cx="5181600" cy="38861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BD5A83-23CE-4C54-A66C-25C01649B1B4}"/>
                  </a:ext>
                </a:extLst>
              </p:cNvPr>
              <p:cNvSpPr txBox="1"/>
              <p:nvPr/>
            </p:nvSpPr>
            <p:spPr>
              <a:xfrm>
                <a:off x="6213227" y="2136449"/>
                <a:ext cx="5181600" cy="31578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de-DE" dirty="0"/>
                  <a:t>Das Transmissionspotential ist durch die Fläche unter der Kurve gegeben. I.e.: die mittlere </a:t>
                </a:r>
                <a:r>
                  <a:rPr lang="de-DE" b="1" dirty="0">
                    <a:solidFill>
                      <a:schemeClr val="accent6">
                        <a:lumMod val="75000"/>
                      </a:schemeClr>
                    </a:solidFill>
                  </a:rPr>
                  <a:t>Dauer der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dirty="0"/>
                  <a:t>unerkannten </a:t>
                </a:r>
                <a:r>
                  <a:rPr lang="de-DE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Infektiosität</a:t>
                </a:r>
                <a:r>
                  <a:rPr lang="de-DE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nor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sub>
                    </m:sSub>
                  </m:oMath>
                </a14:m>
                <a:endParaRPr lang="de-DE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de-DE" dirty="0"/>
                  <a:t>Die Effektivität der Maßnahme (= Risikoreduktion) beschreibt das Verhältnis der beiden Flächen. E.g. bei dem Beispiel links (Infektion an einem Sonntag; 2-mal wöchentliches Testen mit gutem Ag-Test, Beginn am Montag) wird die Fläche um 79.87% verringert.</a:t>
                </a:r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ABD5A83-23CE-4C54-A66C-25C01649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27" y="2136449"/>
                <a:ext cx="5181600" cy="3157852"/>
              </a:xfrm>
              <a:prstGeom prst="rect">
                <a:avLst/>
              </a:prstGeom>
              <a:blipFill>
                <a:blip r:embed="rId3"/>
                <a:stretch>
                  <a:fillRect l="-587" t="-769" r="-939" b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F7C0AB-7E30-2F4E-B9F6-3E0AB3709328}"/>
              </a:ext>
            </a:extLst>
          </p:cNvPr>
          <p:cNvSpPr txBox="1"/>
          <p:nvPr/>
        </p:nvSpPr>
        <p:spPr>
          <a:xfrm>
            <a:off x="8323729" y="6171409"/>
            <a:ext cx="330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dashed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: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CBE32-3D79-AF48-8A27-147246FE6AAB}"/>
                  </a:ext>
                </a:extLst>
              </p:cNvPr>
              <p:cNvSpPr/>
              <p:nvPr/>
            </p:nvSpPr>
            <p:spPr>
              <a:xfrm>
                <a:off x="644773" y="5697461"/>
                <a:ext cx="1559979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</a:rPr>
                          <m:t>inf</m:t>
                        </m:r>
                      </m:sub>
                    </m:sSub>
                  </m:oMath>
                </a14:m>
                <a:r>
                  <a:rPr lang="de-DE" dirty="0"/>
                  <a:t> = 2.3 </a:t>
                </a:r>
                <a:r>
                  <a:rPr lang="de-DE" dirty="0" err="1"/>
                  <a:t>days</a:t>
                </a:r>
                <a:endParaRPr lang="de-DE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CBE32-3D79-AF48-8A27-147246FE6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3" y="5697461"/>
                <a:ext cx="1559979" cy="387863"/>
              </a:xfrm>
              <a:prstGeom prst="rect">
                <a:avLst/>
              </a:prstGeom>
              <a:blipFill>
                <a:blip r:embed="rId4"/>
                <a:stretch>
                  <a:fillRect t="-6452" r="-1613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F7B491-4FDB-A440-B70C-917D8C78BECC}"/>
              </a:ext>
            </a:extLst>
          </p:cNvPr>
          <p:cNvCxnSpPr/>
          <p:nvPr/>
        </p:nvCxnSpPr>
        <p:spPr>
          <a:xfrm flipV="1">
            <a:off x="1424763" y="4891141"/>
            <a:ext cx="956930" cy="806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B5689B-23EE-2C4B-861A-50259C2BBB7E}"/>
                  </a:ext>
                </a:extLst>
              </p:cNvPr>
              <p:cNvSpPr/>
              <p:nvPr/>
            </p:nvSpPr>
            <p:spPr>
              <a:xfrm>
                <a:off x="3678865" y="3201351"/>
                <a:ext cx="1676998" cy="387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</a:rPr>
                          <m:t>inf</m:t>
                        </m:r>
                      </m:sub>
                    </m:sSub>
                  </m:oMath>
                </a14:m>
                <a:r>
                  <a:rPr lang="de-DE" dirty="0"/>
                  <a:t> = 11.4 </a:t>
                </a:r>
                <a:r>
                  <a:rPr lang="de-DE" dirty="0" err="1"/>
                  <a:t>days</a:t>
                </a:r>
                <a:endParaRPr lang="de-DE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B5689B-23EE-2C4B-861A-50259C2BB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865" y="3201351"/>
                <a:ext cx="1676998" cy="387863"/>
              </a:xfrm>
              <a:prstGeom prst="rect">
                <a:avLst/>
              </a:prstGeom>
              <a:blipFill>
                <a:blip r:embed="rId5"/>
                <a:stretch>
                  <a:fillRect t="-6452" r="-1504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DB2CD-6E74-6242-9BB6-B963D8170856}"/>
              </a:ext>
            </a:extLst>
          </p:cNvPr>
          <p:cNvCxnSpPr/>
          <p:nvPr/>
        </p:nvCxnSpPr>
        <p:spPr>
          <a:xfrm flipH="1">
            <a:off x="3678865" y="3589214"/>
            <a:ext cx="425302" cy="876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F10B-B498-4889-AD94-7153C8FA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0"/>
            <a:ext cx="10515600" cy="1325563"/>
          </a:xfrm>
        </p:spPr>
        <p:txBody>
          <a:bodyPr/>
          <a:lstStyle/>
          <a:p>
            <a:r>
              <a:rPr lang="de-DE" dirty="0"/>
              <a:t>Zweimal pro Woche</a:t>
            </a:r>
            <a:br>
              <a:rPr lang="de-DE" dirty="0"/>
            </a:br>
            <a:r>
              <a:rPr lang="de-DE" sz="1800" dirty="0"/>
              <a:t>(Infektion am Samstag, erster Test am Montag)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A6F4B7-1EA9-4E89-8531-80304E0C5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" y="2760010"/>
            <a:ext cx="4201634" cy="3151226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CCB4F02-AB63-4A29-B998-E8DFF284C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93" y="2807072"/>
            <a:ext cx="4169996" cy="31274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352B8-BBAB-2A4A-B25F-3E22E058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0" y="2807072"/>
            <a:ext cx="4138885" cy="3104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A9BD2-15D3-2C41-93FC-F21F1B8D4D12}"/>
              </a:ext>
            </a:extLst>
          </p:cNvPr>
          <p:cNvSpPr txBox="1"/>
          <p:nvPr/>
        </p:nvSpPr>
        <p:spPr>
          <a:xfrm>
            <a:off x="1735000" y="1949823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PCR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ACDDA-18D8-5B41-80EF-FDC32A1F0B21}"/>
              </a:ext>
            </a:extLst>
          </p:cNvPr>
          <p:cNvSpPr txBox="1"/>
          <p:nvPr/>
        </p:nvSpPr>
        <p:spPr>
          <a:xfrm>
            <a:off x="5029968" y="1949823"/>
            <a:ext cx="242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guter Ag-Test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5EA20-E3CE-BC44-BCFE-0C702434AC18}"/>
              </a:ext>
            </a:extLst>
          </p:cNvPr>
          <p:cNvSpPr txBox="1"/>
          <p:nvPr/>
        </p:nvSpPr>
        <p:spPr>
          <a:xfrm>
            <a:off x="8761044" y="1949823"/>
            <a:ext cx="326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schlechter Ag-Test</a:t>
            </a:r>
          </a:p>
        </p:txBody>
      </p:sp>
    </p:spTree>
    <p:extLst>
      <p:ext uri="{BB962C8B-B14F-4D97-AF65-F5344CB8AC3E}">
        <p14:creationId xmlns:p14="http://schemas.microsoft.com/office/powerpoint/2010/main" val="335109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F10B-B498-4889-AD94-7153C8FA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0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Dreimal pro Woche</a:t>
            </a:r>
            <a:br>
              <a:rPr lang="de-DE" dirty="0"/>
            </a:br>
            <a:r>
              <a:rPr lang="de-DE" sz="1800" dirty="0"/>
              <a:t>(Infektion am Samstag, erster Test am Montag)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A6F4B7-1EA9-4E89-8531-80304E0C5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" y="2760010"/>
            <a:ext cx="4201634" cy="3151225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CCB4F02-AB63-4A29-B998-E8DFF284C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93" y="2807072"/>
            <a:ext cx="4169996" cy="31274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352B8-BBAB-2A4A-B25F-3E22E058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0" y="2807072"/>
            <a:ext cx="4138885" cy="3104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A9BD2-15D3-2C41-93FC-F21F1B8D4D12}"/>
              </a:ext>
            </a:extLst>
          </p:cNvPr>
          <p:cNvSpPr txBox="1"/>
          <p:nvPr/>
        </p:nvSpPr>
        <p:spPr>
          <a:xfrm>
            <a:off x="1815353" y="1949824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PCR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810CEEF-4971-4DD2-9FC1-095630D52543}"/>
              </a:ext>
            </a:extLst>
          </p:cNvPr>
          <p:cNvSpPr txBox="1"/>
          <p:nvPr/>
        </p:nvSpPr>
        <p:spPr>
          <a:xfrm>
            <a:off x="5029968" y="1949823"/>
            <a:ext cx="242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guter Ag-Test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053011A-4AEA-4C3F-AC0A-C47A3877150B}"/>
              </a:ext>
            </a:extLst>
          </p:cNvPr>
          <p:cNvSpPr txBox="1"/>
          <p:nvPr/>
        </p:nvSpPr>
        <p:spPr>
          <a:xfrm>
            <a:off x="8761044" y="1949823"/>
            <a:ext cx="326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schlechter Ag-Test</a:t>
            </a:r>
          </a:p>
        </p:txBody>
      </p:sp>
    </p:spTree>
    <p:extLst>
      <p:ext uri="{BB962C8B-B14F-4D97-AF65-F5344CB8AC3E}">
        <p14:creationId xmlns:p14="http://schemas.microsoft.com/office/powerpoint/2010/main" val="35517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Breitbild</PresentationFormat>
  <Paragraphs>283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</vt:lpstr>
      <vt:lpstr>Kontextueller "Zusatznutzen" von Testung und Impfung für den Fremdschutz     Projektgruppe 5 im Auftrag AG Diagnostik @RKI</vt:lpstr>
      <vt:lpstr>Überblick: Faktoren, die zur Hospitalisierungsdynamik beitragen</vt:lpstr>
      <vt:lpstr>Maßnahmen im Kontext</vt:lpstr>
      <vt:lpstr>Risikoeinschätzung</vt:lpstr>
      <vt:lpstr>PowerPoint-Präsentation</vt:lpstr>
      <vt:lpstr>Ad 1a) Reduktion der Dauer der Infektiosität (Risikoreduktion)</vt:lpstr>
      <vt:lpstr>Erläuterungen: Berechnung Risikoreduktion</vt:lpstr>
      <vt:lpstr>Zweimal pro Woche (Infektion am Samstag, erster Test am Montag)</vt:lpstr>
      <vt:lpstr>Dreimal pro Woche (Infektion am Samstag, erster Test am Montag)</vt:lpstr>
      <vt:lpstr>Fünfmal pro Woche(„täglich“) (Infektion am Samstag, erster Test am Montag)</vt:lpstr>
      <vt:lpstr>Risikoreduktion bei unterschiedlichen Teststrategien</vt:lpstr>
      <vt:lpstr>Ad 2a) Ausgangsrisiko</vt:lpstr>
      <vt:lpstr>Impfeffektivität &amp; Ausgangsrisiko</vt:lpstr>
      <vt:lpstr>Ad 2a) Ausgangsrisiko</vt:lpstr>
      <vt:lpstr>Beispielrechnung</vt:lpstr>
      <vt:lpstr>Recap</vt:lpstr>
      <vt:lpstr>Rechnung Ungeimpft vs. Geimpft</vt:lpstr>
      <vt:lpstr>Rechnung (frisch) geboostert vs. vor wenigen Monaten geimpft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"Zusatznutzen" einer täglichen versus 2x wöchentlichen Testung (mittels AG-Test) unter den aktuellen Bedingungen (und für Geimpfte) quantifizieren. Es geht hier um 2G+ in Einrichtungen des Gesundheitswesens (d. h. im Hinblick auf den Schutz Dritter).</dc:title>
  <dc:creator>von Kleist, Max</dc:creator>
  <cp:lastModifiedBy>Djin-Ye Oh</cp:lastModifiedBy>
  <cp:revision>59</cp:revision>
  <dcterms:created xsi:type="dcterms:W3CDTF">2021-11-26T16:39:47Z</dcterms:created>
  <dcterms:modified xsi:type="dcterms:W3CDTF">2021-12-01T08:45:23Z</dcterms:modified>
</cp:coreProperties>
</file>