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306" r:id="rId4"/>
    <p:sldId id="29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0" autoAdjust="0"/>
    <p:restoredTop sz="96366" autoAdjust="0"/>
  </p:normalViewPr>
  <p:slideViewPr>
    <p:cSldViewPr snapToGrid="0">
      <p:cViewPr>
        <p:scale>
          <a:sx n="112" d="100"/>
          <a:sy n="112" d="100"/>
        </p:scale>
        <p:origin x="378" y="150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4.918  (am 07.12)  -&gt; Abfall ITS-Belegung zu Vorwochen  : -96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+2.186  -&gt; leichter Rückgang in der Neuaufnahmen 7-Tage-Anzahl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63,1% über 60J in aktueller ITS-Belegung</a:t>
            </a:r>
          </a:p>
          <a:p>
            <a:r>
              <a:rPr lang="de-DE" dirty="0"/>
              <a:t>Anteil Belegung der 60+ Jährigen steigt prozentual (rechte Graphik)</a:t>
            </a:r>
          </a:p>
          <a:p>
            <a:r>
              <a:rPr lang="de-DE" dirty="0"/>
              <a:t>Alle Altersgruppen steigen in absoluten Zahlen an (auch die unter 18, kleine Zahl aber auch nun bei 28!), besonders starke Anstiege ab 40+, extrem starke Anstiege in Gruppe 60-69 (gelb) und 70-79 (braun)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Prognosen düster – 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14.12.2021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15.12.2021 werden </a:t>
            </a:r>
            <a:r>
              <a:rPr lang="de-DE" sz="1600" b="1" dirty="0"/>
              <a:t>4.822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ist ein Anstieg oder ein hohes Plateau in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Erneuter Anstieg in täglichen ITS-Neuaufnahmen von COVID-Patienten mit </a:t>
            </a:r>
            <a:r>
              <a:rPr lang="de-DE" sz="1600" b="1" dirty="0"/>
              <a:t>+2.189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15.12.2021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0" y="1979586"/>
            <a:ext cx="7272045" cy="420552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2985427" y="2245917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463354" y="2247568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3692302" y="2181637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7068520" y="2105132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830515" y="2564104"/>
            <a:ext cx="614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4.822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888454" y="2192056"/>
            <a:ext cx="3872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Neuaufnahmen auf die ITS  </a:t>
            </a:r>
            <a:r>
              <a:rPr lang="de-DE" sz="1600" i="1" dirty="0"/>
              <a:t>(pro Tag)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2522198-6521-40A9-9BBC-734A9B55D8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217" y="2564104"/>
            <a:ext cx="4328882" cy="340730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00C983B-F653-4AA0-B1CC-67F2568CD3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411" y="6180625"/>
            <a:ext cx="22574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14.12.2021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75" y="-5024"/>
            <a:ext cx="9302282" cy="6858000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545647" y="217563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24623" y="271263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545647" y="566733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623" y="621089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436701" y="5660608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354267" y="218908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322878" y="272608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354267" y="6217616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50261" y="169821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322878" y="172021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354267" y="5187949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545647" y="517450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7772B570-78DE-4BAC-A719-EB0C47EFECFF}"/>
              </a:ext>
            </a:extLst>
          </p:cNvPr>
          <p:cNvGrpSpPr/>
          <p:nvPr/>
        </p:nvGrpSpPr>
        <p:grpSpPr>
          <a:xfrm>
            <a:off x="7380090" y="213019"/>
            <a:ext cx="4718427" cy="3292981"/>
            <a:chOff x="6390422" y="2838966"/>
            <a:chExt cx="5379770" cy="3665056"/>
          </a:xfrm>
        </p:grpSpPr>
        <p:grpSp>
          <p:nvGrpSpPr>
            <p:cNvPr id="19" name="Gruppieren 18">
              <a:extLst>
                <a:ext uri="{FF2B5EF4-FFF2-40B4-BE49-F238E27FC236}">
                  <a16:creationId xmlns:a16="http://schemas.microsoft.com/office/drawing/2014/main" id="{463A3EEA-2029-40EB-A192-72F816B1646E}"/>
                </a:ext>
              </a:extLst>
            </p:cNvPr>
            <p:cNvGrpSpPr/>
            <p:nvPr/>
          </p:nvGrpSpPr>
          <p:grpSpPr>
            <a:xfrm>
              <a:off x="6390422" y="2838966"/>
              <a:ext cx="4897999" cy="3665056"/>
              <a:chOff x="6332671" y="2838966"/>
              <a:chExt cx="4897999" cy="3665056"/>
            </a:xfrm>
          </p:grpSpPr>
          <p:pic>
            <p:nvPicPr>
              <p:cNvPr id="17" name="Grafik 16">
                <a:extLst>
                  <a:ext uri="{FF2B5EF4-FFF2-40B4-BE49-F238E27FC236}">
                    <a16:creationId xmlns:a16="http://schemas.microsoft.com/office/drawing/2014/main" id="{79FB12B0-10DE-46CA-B8D7-05D5DD55BC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32671" y="2838966"/>
                <a:ext cx="4897999" cy="3665056"/>
              </a:xfrm>
              <a:prstGeom prst="rect">
                <a:avLst/>
              </a:prstGeom>
            </p:spPr>
          </p:pic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0F3B5579-BB99-4320-B2EE-8742BB9CDCFC}"/>
                  </a:ext>
                </a:extLst>
              </p:cNvPr>
              <p:cNvSpPr/>
              <p:nvPr/>
            </p:nvSpPr>
            <p:spPr>
              <a:xfrm>
                <a:off x="10972800" y="6266046"/>
                <a:ext cx="221381" cy="154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pic>
          <p:nvPicPr>
            <p:cNvPr id="20" name="Grafik 19">
              <a:extLst>
                <a:ext uri="{FF2B5EF4-FFF2-40B4-BE49-F238E27FC236}">
                  <a16:creationId xmlns:a16="http://schemas.microsoft.com/office/drawing/2014/main" id="{C3A6BC62-C61D-4582-A872-6FED84842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74717" y="2849078"/>
              <a:ext cx="1895475" cy="600075"/>
            </a:xfrm>
            <a:prstGeom prst="rect">
              <a:avLst/>
            </a:prstGeom>
          </p:spPr>
        </p:pic>
      </p:grpSp>
      <p:sp>
        <p:nvSpPr>
          <p:cNvPr id="21" name="Textfeld 20">
            <a:extLst>
              <a:ext uri="{FF2B5EF4-FFF2-40B4-BE49-F238E27FC236}">
                <a16:creationId xmlns:a16="http://schemas.microsoft.com/office/drawing/2014/main" id="{4119C00A-E2FD-4EB5-BC68-7BE23C73D99D}"/>
              </a:ext>
            </a:extLst>
          </p:cNvPr>
          <p:cNvSpPr txBox="1"/>
          <p:nvPr/>
        </p:nvSpPr>
        <p:spPr>
          <a:xfrm>
            <a:off x="5456024" y="142672"/>
            <a:ext cx="2106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Einschätzung der Betriebssituation: </a:t>
            </a:r>
            <a:br>
              <a:rPr lang="de-DE" dirty="0"/>
            </a:br>
            <a:r>
              <a:rPr lang="de-DE" dirty="0"/>
              <a:t>70% der ITS teilweise oder ganz eingeschränkt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2D3B11B-A0CF-4D9A-9585-9611C5FC6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462" y="4290634"/>
            <a:ext cx="3364268" cy="246506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7EAFEFC-E9A1-4C63-9038-4703056E0D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7771" y="6127220"/>
            <a:ext cx="2399593" cy="575245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8C767B50-C655-4916-AD3F-20A9387D178D}"/>
              </a:ext>
            </a:extLst>
          </p:cNvPr>
          <p:cNvSpPr txBox="1"/>
          <p:nvPr/>
        </p:nvSpPr>
        <p:spPr>
          <a:xfrm>
            <a:off x="143763" y="4024495"/>
            <a:ext cx="1274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Reduktion Kapazitäten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C2CC52B-D752-4AB6-B620-358460F4F9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3" y="440858"/>
            <a:ext cx="3898398" cy="3360981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0E2F53C2-5EAE-47C5-BD1A-9C6FDAC19C40}"/>
              </a:ext>
            </a:extLst>
          </p:cNvPr>
          <p:cNvSpPr txBox="1"/>
          <p:nvPr/>
        </p:nvSpPr>
        <p:spPr>
          <a:xfrm>
            <a:off x="73990" y="102304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B1963053-6480-472E-95E4-0AE58E01C5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3687" y="2301783"/>
            <a:ext cx="1821165" cy="137867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2FCFD99-EAA6-4044-90DE-57FCE3C630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4141" y="3554090"/>
            <a:ext cx="4061830" cy="303186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986C696-BEF3-4BD1-BE5D-BC8762BB33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94709" y="3737701"/>
            <a:ext cx="1262936" cy="63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71" y="-68764"/>
            <a:ext cx="5616181" cy="3494852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5322164" y="6224067"/>
            <a:ext cx="355122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6355539" y="2983597"/>
            <a:ext cx="3479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11018429" y="3075049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295207"/>
              <a:ext cx="756104" cy="9254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4868552" y="3444407"/>
            <a:ext cx="5680814" cy="3221179"/>
            <a:chOff x="3123757" y="3601163"/>
            <a:chExt cx="5275739" cy="3031289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3757" y="3601164"/>
              <a:ext cx="5275739" cy="3031288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5341545" y="3601163"/>
              <a:ext cx="1462781" cy="181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DD9CA8F-F4D2-444E-A8DC-68FB60BB45E0}"/>
              </a:ext>
            </a:extLst>
          </p:cNvPr>
          <p:cNvCxnSpPr>
            <a:cxnSpLocks/>
          </p:cNvCxnSpPr>
          <p:nvPr/>
        </p:nvCxnSpPr>
        <p:spPr>
          <a:xfrm flipH="1" flipV="1">
            <a:off x="3837062" y="5720106"/>
            <a:ext cx="1390553" cy="453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>
            <a:extLst>
              <a:ext uri="{FF2B5EF4-FFF2-40B4-BE49-F238E27FC236}">
                <a16:creationId xmlns:a16="http://schemas.microsoft.com/office/drawing/2014/main" id="{34BB8FF3-E88B-4901-8FD3-1C3FB0269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07" y="4623275"/>
            <a:ext cx="3235206" cy="20423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F625603-1563-483C-B7CF-95BDB842581B}"/>
              </a:ext>
            </a:extLst>
          </p:cNvPr>
          <p:cNvCxnSpPr>
            <a:cxnSpLocks/>
          </p:cNvCxnSpPr>
          <p:nvPr/>
        </p:nvCxnSpPr>
        <p:spPr>
          <a:xfrm flipH="1" flipV="1">
            <a:off x="10593376" y="5435532"/>
            <a:ext cx="958453" cy="284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CCDF7051-821B-4983-A696-FA3C5DB99F83}"/>
              </a:ext>
            </a:extLst>
          </p:cNvPr>
          <p:cNvSpPr txBox="1"/>
          <p:nvPr/>
        </p:nvSpPr>
        <p:spPr>
          <a:xfrm>
            <a:off x="3699748" y="5952592"/>
            <a:ext cx="495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6">
                    <a:lumMod val="75000"/>
                  </a:schemeClr>
                </a:solidFill>
              </a:rPr>
              <a:t>35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3F8FAED-16AC-4A4F-AD07-479CD1F9D34D}"/>
              </a:ext>
            </a:extLst>
          </p:cNvPr>
          <p:cNvSpPr txBox="1"/>
          <p:nvPr/>
        </p:nvSpPr>
        <p:spPr>
          <a:xfrm>
            <a:off x="3696797" y="5701786"/>
            <a:ext cx="495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accent2">
                    <a:lumMod val="75000"/>
                  </a:schemeClr>
                </a:solidFill>
              </a:rPr>
              <a:t>66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1F9B822-C131-49EE-AE13-61E30D95EC73}"/>
              </a:ext>
            </a:extLst>
          </p:cNvPr>
          <p:cNvSpPr txBox="1"/>
          <p:nvPr/>
        </p:nvSpPr>
        <p:spPr>
          <a:xfrm>
            <a:off x="3680128" y="4518316"/>
            <a:ext cx="495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rgbClr val="7030A0"/>
                </a:solidFill>
              </a:rPr>
              <a:t>221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21" y="474205"/>
            <a:ext cx="4259686" cy="2413002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0" y="2233366"/>
            <a:ext cx="7574780" cy="460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Breitbild</PresentationFormat>
  <Paragraphs>34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455</cp:revision>
  <dcterms:created xsi:type="dcterms:W3CDTF">2021-01-13T08:46:29Z</dcterms:created>
  <dcterms:modified xsi:type="dcterms:W3CDTF">2021-12-15T10:00:09Z</dcterms:modified>
</cp:coreProperties>
</file>