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306" r:id="rId4"/>
    <p:sldId id="298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00" autoAdjust="0"/>
    <p:restoredTop sz="96366" autoAdjust="0"/>
  </p:normalViewPr>
  <p:slideViewPr>
    <p:cSldViewPr snapToGrid="0">
      <p:cViewPr>
        <p:scale>
          <a:sx n="112" d="100"/>
          <a:sy n="112" d="100"/>
        </p:scale>
        <p:origin x="378" y="150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14.12.2021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 Belegung: 4.918  (am 07.12)  -&gt; Abfall ITS-Belegung zu Vorwochen  : -96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 Aufnahmen: +2.186  -&gt; leichter Rückgang in der Neuaufnahmen 7-Tage-Anzahl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63,1% über 60J in aktueller ITS-Belegung</a:t>
            </a:r>
          </a:p>
          <a:p>
            <a:r>
              <a:rPr lang="de-DE" dirty="0"/>
              <a:t>Anteil Belegung der 60+ Jährigen steigt prozentual (rechte Graphik)</a:t>
            </a:r>
          </a:p>
          <a:p>
            <a:r>
              <a:rPr lang="de-DE" dirty="0"/>
              <a:t>Alle Altersgruppen steigen in absoluten Zahlen an (auch die unter 18, kleine Zahl aber auch nun bei 28!), besonders starke Anstiege ab 40+, extrem starke Anstiege in Gruppe 60-69 (gelb) und 70-79 (braun)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Prognosen für die nächsten 20 Tage!</a:t>
            </a:r>
            <a:br>
              <a:rPr lang="de-DE" dirty="0"/>
            </a:br>
            <a:r>
              <a:rPr lang="de-DE" dirty="0"/>
              <a:t>Prognosen düster – hierbei ist zu beachten, dass dies die Trends anzeigt wenn der jetzige Zustand und Trend sich fortsetzt (sprich keine Maßnahmen oder andere Effekte die nächsten Tage einsetzen).  Verlässlich sind also </a:t>
            </a:r>
            <a:r>
              <a:rPr lang="de-DE" dirty="0" err="1"/>
              <a:t>va</a:t>
            </a:r>
            <a:r>
              <a:rPr lang="de-DE" dirty="0"/>
              <a:t> eher die nächsten 10 (!) Tage der Prognose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14.12.2021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14.12.2021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15.12.2021 werden </a:t>
            </a:r>
            <a:r>
              <a:rPr lang="de-DE" sz="1600" b="1" dirty="0"/>
              <a:t>4.822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fast allen Bundesländern ist ein Anstieg oder ein hohes Plateau in der COVID-ITS-Belegung zu sehen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Erneuter Anstieg in täglichen ITS-Neuaufnahmen von COVID-Patienten mit </a:t>
            </a:r>
            <a:r>
              <a:rPr lang="de-DE" sz="1600" b="1" dirty="0"/>
              <a:t>+2.189 </a:t>
            </a:r>
            <a:r>
              <a:rPr lang="de-DE" sz="1600" dirty="0"/>
              <a:t>in den letzten 7 Tagen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15.12.2021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10" y="1979586"/>
            <a:ext cx="7272045" cy="4205520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2985427" y="2245917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2463354" y="2247568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3692302" y="2181637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7068520" y="2105132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830515" y="2564104"/>
            <a:ext cx="614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4.822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7888454" y="2192056"/>
            <a:ext cx="387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Neuaufnahmen auf die ITS  </a:t>
            </a:r>
            <a:r>
              <a:rPr lang="de-DE" sz="1600" i="1" dirty="0"/>
              <a:t>(pro Tag)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2522198-6521-40A9-9BBC-734A9B55D8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5217" y="2564104"/>
            <a:ext cx="4328882" cy="340730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600C983B-F653-4AA0-B1CC-67F2568CD3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77411" y="6180625"/>
            <a:ext cx="2257425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  <a:br>
              <a:rPr lang="de-DE" sz="2000" b="1" dirty="0">
                <a:latin typeface="+mj-lt"/>
              </a:rPr>
            </a:br>
            <a:r>
              <a:rPr lang="de-DE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(* letzte 8 Wochen)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0" y="6518818"/>
            <a:ext cx="171044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 14.12.2021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075" y="-5024"/>
            <a:ext cx="9302282" cy="6858000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DFA1662-5BDB-4999-B315-327CEC94A366}"/>
              </a:ext>
            </a:extLst>
          </p:cNvPr>
          <p:cNvCxnSpPr/>
          <p:nvPr/>
        </p:nvCxnSpPr>
        <p:spPr>
          <a:xfrm>
            <a:off x="2545647" y="2175638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A9EE8BC-AAA1-4D1A-8099-5F9E6041C875}"/>
              </a:ext>
            </a:extLst>
          </p:cNvPr>
          <p:cNvCxnSpPr/>
          <p:nvPr/>
        </p:nvCxnSpPr>
        <p:spPr>
          <a:xfrm>
            <a:off x="2424623" y="271263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F74A4D1-E367-4A07-8922-58E50DB7EEFB}"/>
              </a:ext>
            </a:extLst>
          </p:cNvPr>
          <p:cNvCxnSpPr/>
          <p:nvPr/>
        </p:nvCxnSpPr>
        <p:spPr>
          <a:xfrm>
            <a:off x="2545647" y="5667332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BB99B30-B45A-43E8-9F22-BC419D03DAEF}"/>
              </a:ext>
            </a:extLst>
          </p:cNvPr>
          <p:cNvCxnSpPr/>
          <p:nvPr/>
        </p:nvCxnSpPr>
        <p:spPr>
          <a:xfrm>
            <a:off x="2424623" y="6210892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63DC62E-BBA5-4F4B-935E-C76FAC1A4F62}"/>
              </a:ext>
            </a:extLst>
          </p:cNvPr>
          <p:cNvCxnSpPr>
            <a:cxnSpLocks/>
          </p:cNvCxnSpPr>
          <p:nvPr/>
        </p:nvCxnSpPr>
        <p:spPr>
          <a:xfrm>
            <a:off x="7436701" y="5660608"/>
            <a:ext cx="26179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1E29F48-54CB-4442-9B8B-9B8E2396DE5E}"/>
              </a:ext>
            </a:extLst>
          </p:cNvPr>
          <p:cNvCxnSpPr/>
          <p:nvPr/>
        </p:nvCxnSpPr>
        <p:spPr>
          <a:xfrm>
            <a:off x="7354267" y="218908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238F765-4C30-497C-A431-C7B014592D50}"/>
              </a:ext>
            </a:extLst>
          </p:cNvPr>
          <p:cNvCxnSpPr/>
          <p:nvPr/>
        </p:nvCxnSpPr>
        <p:spPr>
          <a:xfrm>
            <a:off x="7322878" y="272608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8E386F-50D0-4F09-8916-2E3E200D047A}"/>
              </a:ext>
            </a:extLst>
          </p:cNvPr>
          <p:cNvCxnSpPr>
            <a:cxnSpLocks/>
          </p:cNvCxnSpPr>
          <p:nvPr/>
        </p:nvCxnSpPr>
        <p:spPr>
          <a:xfrm>
            <a:off x="7354267" y="6217616"/>
            <a:ext cx="275982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403C67FD-9063-4D12-85CE-3C89A290FDEE}"/>
              </a:ext>
            </a:extLst>
          </p:cNvPr>
          <p:cNvCxnSpPr/>
          <p:nvPr/>
        </p:nvCxnSpPr>
        <p:spPr>
          <a:xfrm>
            <a:off x="2450261" y="1698218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68CE20D2-4DFC-47FB-84B8-F1B49E61000B}"/>
              </a:ext>
            </a:extLst>
          </p:cNvPr>
          <p:cNvCxnSpPr/>
          <p:nvPr/>
        </p:nvCxnSpPr>
        <p:spPr>
          <a:xfrm>
            <a:off x="7322878" y="1720212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5C7C7245-EEFB-4027-9124-E0E5B7504237}"/>
              </a:ext>
            </a:extLst>
          </p:cNvPr>
          <p:cNvCxnSpPr>
            <a:cxnSpLocks/>
          </p:cNvCxnSpPr>
          <p:nvPr/>
        </p:nvCxnSpPr>
        <p:spPr>
          <a:xfrm>
            <a:off x="7354267" y="5187949"/>
            <a:ext cx="26179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AE766B01-DA6B-4ED6-AB3E-A7B98B476FAA}"/>
              </a:ext>
            </a:extLst>
          </p:cNvPr>
          <p:cNvCxnSpPr/>
          <p:nvPr/>
        </p:nvCxnSpPr>
        <p:spPr>
          <a:xfrm>
            <a:off x="2545647" y="517450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7772B570-78DE-4BAC-A719-EB0C47EFECFF}"/>
              </a:ext>
            </a:extLst>
          </p:cNvPr>
          <p:cNvGrpSpPr/>
          <p:nvPr/>
        </p:nvGrpSpPr>
        <p:grpSpPr>
          <a:xfrm>
            <a:off x="7380090" y="213019"/>
            <a:ext cx="4718427" cy="3292981"/>
            <a:chOff x="6390422" y="2838966"/>
            <a:chExt cx="5379770" cy="3665056"/>
          </a:xfrm>
        </p:grpSpPr>
        <p:grpSp>
          <p:nvGrpSpPr>
            <p:cNvPr id="19" name="Gruppieren 18">
              <a:extLst>
                <a:ext uri="{FF2B5EF4-FFF2-40B4-BE49-F238E27FC236}">
                  <a16:creationId xmlns:a16="http://schemas.microsoft.com/office/drawing/2014/main" id="{463A3EEA-2029-40EB-A192-72F816B1646E}"/>
                </a:ext>
              </a:extLst>
            </p:cNvPr>
            <p:cNvGrpSpPr/>
            <p:nvPr/>
          </p:nvGrpSpPr>
          <p:grpSpPr>
            <a:xfrm>
              <a:off x="6390422" y="2838966"/>
              <a:ext cx="4897999" cy="3665056"/>
              <a:chOff x="6332671" y="2838966"/>
              <a:chExt cx="4897999" cy="3665056"/>
            </a:xfrm>
          </p:grpSpPr>
          <p:pic>
            <p:nvPicPr>
              <p:cNvPr id="17" name="Grafik 16">
                <a:extLst>
                  <a:ext uri="{FF2B5EF4-FFF2-40B4-BE49-F238E27FC236}">
                    <a16:creationId xmlns:a16="http://schemas.microsoft.com/office/drawing/2014/main" id="{79FB12B0-10DE-46CA-B8D7-05D5DD55BC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32671" y="2838966"/>
                <a:ext cx="4897999" cy="3665056"/>
              </a:xfrm>
              <a:prstGeom prst="rect">
                <a:avLst/>
              </a:prstGeom>
            </p:spPr>
          </p:pic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0F3B5579-BB99-4320-B2EE-8742BB9CDCFC}"/>
                  </a:ext>
                </a:extLst>
              </p:cNvPr>
              <p:cNvSpPr/>
              <p:nvPr/>
            </p:nvSpPr>
            <p:spPr>
              <a:xfrm>
                <a:off x="10972800" y="6266046"/>
                <a:ext cx="221381" cy="15411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C3A6BC62-C61D-4582-A872-6FED848427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74717" y="2849078"/>
              <a:ext cx="1895475" cy="600075"/>
            </a:xfrm>
            <a:prstGeom prst="rect">
              <a:avLst/>
            </a:prstGeom>
          </p:spPr>
        </p:pic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4119C00A-E2FD-4EB5-BC68-7BE23C73D99D}"/>
              </a:ext>
            </a:extLst>
          </p:cNvPr>
          <p:cNvSpPr txBox="1"/>
          <p:nvPr/>
        </p:nvSpPr>
        <p:spPr>
          <a:xfrm>
            <a:off x="5456024" y="142672"/>
            <a:ext cx="21065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Einschätzung der Betriebssituation: </a:t>
            </a:r>
            <a:br>
              <a:rPr lang="de-DE" dirty="0"/>
            </a:br>
            <a:r>
              <a:rPr lang="de-DE" dirty="0"/>
              <a:t>70% der ITS teilweise oder ganz eingeschränkt 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2D3B11B-A0CF-4D9A-9585-9611C5FC60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462" y="4290634"/>
            <a:ext cx="3364268" cy="246506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E7EAFEFC-E9A1-4C63-9038-4703056E0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7771" y="6127220"/>
            <a:ext cx="2399593" cy="575245"/>
          </a:xfrm>
          <a:prstGeom prst="rect">
            <a:avLst/>
          </a:prstGeom>
        </p:spPr>
      </p:pic>
      <p:sp>
        <p:nvSpPr>
          <p:cNvPr id="23" name="Textfeld 22">
            <a:extLst>
              <a:ext uri="{FF2B5EF4-FFF2-40B4-BE49-F238E27FC236}">
                <a16:creationId xmlns:a16="http://schemas.microsoft.com/office/drawing/2014/main" id="{8C767B50-C655-4916-AD3F-20A9387D178D}"/>
              </a:ext>
            </a:extLst>
          </p:cNvPr>
          <p:cNvSpPr txBox="1"/>
          <p:nvPr/>
        </p:nvSpPr>
        <p:spPr>
          <a:xfrm>
            <a:off x="143763" y="4024495"/>
            <a:ext cx="1274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Reduktion Kapazitäten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8C2CC52B-D752-4AB6-B620-358460F4F9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63" y="440858"/>
            <a:ext cx="3898398" cy="3360981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0E2F53C2-5EAE-47C5-BD1A-9C6FDAC19C40}"/>
              </a:ext>
            </a:extLst>
          </p:cNvPr>
          <p:cNvSpPr txBox="1"/>
          <p:nvPr/>
        </p:nvSpPr>
        <p:spPr>
          <a:xfrm>
            <a:off x="73990" y="102304"/>
            <a:ext cx="45396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Behandlungsbelegung COVID-19 nach Schweregrad</a:t>
            </a: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B1963053-6480-472E-95E4-0AE58E01C5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43687" y="2301783"/>
            <a:ext cx="1821165" cy="137867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2FCFD99-EAA6-4044-90DE-57FCE3C630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14141" y="3554090"/>
            <a:ext cx="4061830" cy="3031866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5986C696-BEF3-4BD1-BE5D-BC8762BB339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94709" y="3737701"/>
            <a:ext cx="1262936" cy="635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8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A7F7CA93-F178-4B6B-9DCB-AAA73FE7C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1" y="-68764"/>
            <a:ext cx="5616181" cy="3494852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7E475344-E740-4AA2-B6D5-4C2531590D36}"/>
              </a:ext>
            </a:extLst>
          </p:cNvPr>
          <p:cNvSpPr/>
          <p:nvPr/>
        </p:nvSpPr>
        <p:spPr>
          <a:xfrm>
            <a:off x="5322164" y="6224067"/>
            <a:ext cx="355122" cy="130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87F03C2E-F247-40E3-8C32-74DD6D0C08A3}"/>
              </a:ext>
            </a:extLst>
          </p:cNvPr>
          <p:cNvSpPr/>
          <p:nvPr/>
        </p:nvSpPr>
        <p:spPr>
          <a:xfrm>
            <a:off x="6804326" y="3535849"/>
            <a:ext cx="425708" cy="130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6355539" y="2983597"/>
            <a:ext cx="3479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(absolut)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6191D896-5842-41DD-B7F6-58CC8D2E5276}"/>
              </a:ext>
            </a:extLst>
          </p:cNvPr>
          <p:cNvGrpSpPr/>
          <p:nvPr/>
        </p:nvGrpSpPr>
        <p:grpSpPr>
          <a:xfrm>
            <a:off x="11018429" y="3075049"/>
            <a:ext cx="1066800" cy="1827739"/>
            <a:chOff x="10971136" y="4392903"/>
            <a:chExt cx="1066800" cy="1827739"/>
          </a:xfrm>
        </p:grpSpPr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974DD230-A680-4DA1-B2C4-29776E49A2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971136" y="4392903"/>
              <a:ext cx="1066800" cy="1827739"/>
            </a:xfrm>
            <a:prstGeom prst="rect">
              <a:avLst/>
            </a:prstGeom>
          </p:spPr>
        </p:pic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5CDE2F54-1E58-4209-8F9D-8B369EF3DA1D}"/>
                </a:ext>
              </a:extLst>
            </p:cNvPr>
            <p:cNvSpPr/>
            <p:nvPr/>
          </p:nvSpPr>
          <p:spPr>
            <a:xfrm>
              <a:off x="11037860" y="5295207"/>
              <a:ext cx="756104" cy="9254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A347C85B-F549-4B37-864E-84E2FFC79693}"/>
              </a:ext>
            </a:extLst>
          </p:cNvPr>
          <p:cNvGrpSpPr/>
          <p:nvPr/>
        </p:nvGrpSpPr>
        <p:grpSpPr>
          <a:xfrm>
            <a:off x="4868552" y="3444407"/>
            <a:ext cx="5680814" cy="3221179"/>
            <a:chOff x="3123757" y="3601163"/>
            <a:chExt cx="5275739" cy="3031289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3BD18E34-70DE-445C-B52A-E82495D5B1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3757" y="3601164"/>
              <a:ext cx="5275739" cy="3031288"/>
            </a:xfrm>
            <a:prstGeom prst="rect">
              <a:avLst/>
            </a:prstGeom>
          </p:spPr>
        </p:pic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D2496697-2B49-460B-910E-C1C5C050A94D}"/>
                </a:ext>
              </a:extLst>
            </p:cNvPr>
            <p:cNvSpPr/>
            <p:nvPr/>
          </p:nvSpPr>
          <p:spPr>
            <a:xfrm>
              <a:off x="5341545" y="3601163"/>
              <a:ext cx="1462781" cy="1814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BDD9CA8F-F4D2-444E-A8DC-68FB60BB45E0}"/>
              </a:ext>
            </a:extLst>
          </p:cNvPr>
          <p:cNvCxnSpPr>
            <a:cxnSpLocks/>
          </p:cNvCxnSpPr>
          <p:nvPr/>
        </p:nvCxnSpPr>
        <p:spPr>
          <a:xfrm flipH="1" flipV="1">
            <a:off x="3837062" y="5720106"/>
            <a:ext cx="1390553" cy="4532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>
            <a:extLst>
              <a:ext uri="{FF2B5EF4-FFF2-40B4-BE49-F238E27FC236}">
                <a16:creationId xmlns:a16="http://schemas.microsoft.com/office/drawing/2014/main" id="{34BB8FF3-E88B-4901-8FD3-1C3FB0269F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07" y="4623275"/>
            <a:ext cx="3235206" cy="204231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5F625603-1563-483C-B7CF-95BDB842581B}"/>
              </a:ext>
            </a:extLst>
          </p:cNvPr>
          <p:cNvCxnSpPr>
            <a:cxnSpLocks/>
          </p:cNvCxnSpPr>
          <p:nvPr/>
        </p:nvCxnSpPr>
        <p:spPr>
          <a:xfrm flipH="1" flipV="1">
            <a:off x="10593376" y="5435532"/>
            <a:ext cx="958453" cy="284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CCDF7051-821B-4983-A696-FA3C5DB99F83}"/>
              </a:ext>
            </a:extLst>
          </p:cNvPr>
          <p:cNvSpPr txBox="1"/>
          <p:nvPr/>
        </p:nvSpPr>
        <p:spPr>
          <a:xfrm>
            <a:off x="3699748" y="5952592"/>
            <a:ext cx="495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accent6">
                    <a:lumMod val="75000"/>
                  </a:schemeClr>
                </a:solidFill>
              </a:rPr>
              <a:t>35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3F8FAED-16AC-4A4F-AD07-479CD1F9D34D}"/>
              </a:ext>
            </a:extLst>
          </p:cNvPr>
          <p:cNvSpPr txBox="1"/>
          <p:nvPr/>
        </p:nvSpPr>
        <p:spPr>
          <a:xfrm>
            <a:off x="3696797" y="5701786"/>
            <a:ext cx="495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accent2">
                    <a:lumMod val="75000"/>
                  </a:schemeClr>
                </a:solidFill>
              </a:rPr>
              <a:t>66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1F9B822-C131-49EE-AE13-61E30D95EC73}"/>
              </a:ext>
            </a:extLst>
          </p:cNvPr>
          <p:cNvSpPr txBox="1"/>
          <p:nvPr/>
        </p:nvSpPr>
        <p:spPr>
          <a:xfrm>
            <a:off x="3680128" y="4518316"/>
            <a:ext cx="495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7030A0"/>
                </a:solidFill>
              </a:rPr>
              <a:t>221</a:t>
            </a:r>
          </a:p>
        </p:txBody>
      </p: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3" y="701445"/>
            <a:ext cx="7456087" cy="78129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121" y="474205"/>
            <a:ext cx="4259686" cy="2413002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16EFD64A-EEEE-4678-A624-A0550508B0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0" y="2233366"/>
            <a:ext cx="7574780" cy="4602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Microsoft Office PowerPoint</Application>
  <PresentationFormat>Breitbild</PresentationFormat>
  <Paragraphs>34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455</cp:revision>
  <dcterms:created xsi:type="dcterms:W3CDTF">2021-01-13T08:46:29Z</dcterms:created>
  <dcterms:modified xsi:type="dcterms:W3CDTF">2021-12-15T10:00:09Z</dcterms:modified>
</cp:coreProperties>
</file>