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98" r:id="rId3"/>
    <p:sldId id="490" r:id="rId4"/>
    <p:sldId id="493" r:id="rId5"/>
    <p:sldId id="804" r:id="rId6"/>
    <p:sldId id="802" r:id="rId7"/>
    <p:sldId id="572" r:id="rId8"/>
    <p:sldId id="575" r:id="rId9"/>
    <p:sldId id="520" r:id="rId10"/>
    <p:sldId id="492" r:id="rId11"/>
    <p:sldId id="256" r:id="rId12"/>
    <p:sldId id="803" r:id="rId1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5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KW49-2021\2021-12-13_sequencing_desh_report_KW48_c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Anteil der Gesamtgenomsequenzierungen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'Datenquellen (2)'!$K$1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'Datenquellen (2)'!$K$2:$K$49</c:f>
              <c:numCache>
                <c:formatCode>General</c:formatCode>
                <c:ptCount val="48"/>
                <c:pt idx="0">
                  <c:v>658</c:v>
                </c:pt>
                <c:pt idx="1">
                  <c:v>1334</c:v>
                </c:pt>
                <c:pt idx="2">
                  <c:v>2654</c:v>
                </c:pt>
                <c:pt idx="3">
                  <c:v>3969</c:v>
                </c:pt>
                <c:pt idx="4">
                  <c:v>5264</c:v>
                </c:pt>
                <c:pt idx="5">
                  <c:v>6465</c:v>
                </c:pt>
                <c:pt idx="6">
                  <c:v>7476</c:v>
                </c:pt>
                <c:pt idx="7">
                  <c:v>7796</c:v>
                </c:pt>
                <c:pt idx="8">
                  <c:v>8711</c:v>
                </c:pt>
                <c:pt idx="9">
                  <c:v>10155</c:v>
                </c:pt>
                <c:pt idx="10">
                  <c:v>11587</c:v>
                </c:pt>
                <c:pt idx="11">
                  <c:v>11805</c:v>
                </c:pt>
                <c:pt idx="12">
                  <c:v>12348</c:v>
                </c:pt>
                <c:pt idx="13">
                  <c:v>12360</c:v>
                </c:pt>
                <c:pt idx="14">
                  <c:v>16385</c:v>
                </c:pt>
                <c:pt idx="15">
                  <c:v>15860</c:v>
                </c:pt>
                <c:pt idx="16">
                  <c:v>14447</c:v>
                </c:pt>
                <c:pt idx="17">
                  <c:v>13430</c:v>
                </c:pt>
                <c:pt idx="18">
                  <c:v>9876</c:v>
                </c:pt>
                <c:pt idx="19">
                  <c:v>8875</c:v>
                </c:pt>
                <c:pt idx="20">
                  <c:v>6462</c:v>
                </c:pt>
                <c:pt idx="21">
                  <c:v>4999</c:v>
                </c:pt>
                <c:pt idx="22">
                  <c:v>3629</c:v>
                </c:pt>
                <c:pt idx="23">
                  <c:v>2271</c:v>
                </c:pt>
                <c:pt idx="24">
                  <c:v>1689</c:v>
                </c:pt>
                <c:pt idx="25">
                  <c:v>1846</c:v>
                </c:pt>
                <c:pt idx="26">
                  <c:v>2093</c:v>
                </c:pt>
                <c:pt idx="27">
                  <c:v>2832</c:v>
                </c:pt>
                <c:pt idx="28">
                  <c:v>4290</c:v>
                </c:pt>
                <c:pt idx="29">
                  <c:v>4417</c:v>
                </c:pt>
                <c:pt idx="30">
                  <c:v>5245</c:v>
                </c:pt>
                <c:pt idx="31">
                  <c:v>7784</c:v>
                </c:pt>
                <c:pt idx="32">
                  <c:v>10257</c:v>
                </c:pt>
                <c:pt idx="33">
                  <c:v>12948</c:v>
                </c:pt>
                <c:pt idx="34">
                  <c:v>13325</c:v>
                </c:pt>
                <c:pt idx="35">
                  <c:v>14083</c:v>
                </c:pt>
                <c:pt idx="36">
                  <c:v>12139</c:v>
                </c:pt>
                <c:pt idx="37">
                  <c:v>11295</c:v>
                </c:pt>
                <c:pt idx="38">
                  <c:v>9833</c:v>
                </c:pt>
                <c:pt idx="39">
                  <c:v>9226</c:v>
                </c:pt>
                <c:pt idx="40">
                  <c:v>8185</c:v>
                </c:pt>
                <c:pt idx="41">
                  <c:v>10945</c:v>
                </c:pt>
                <c:pt idx="42">
                  <c:v>11194</c:v>
                </c:pt>
                <c:pt idx="43">
                  <c:v>11077</c:v>
                </c:pt>
                <c:pt idx="44">
                  <c:v>12194</c:v>
                </c:pt>
                <c:pt idx="45">
                  <c:v>14336</c:v>
                </c:pt>
                <c:pt idx="46">
                  <c:v>13445</c:v>
                </c:pt>
                <c:pt idx="47">
                  <c:v>8725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9-4BFC-A80A-0BF4F9077F1D}"/>
            </c:ext>
          </c:extLst>
        </c:ser>
        <c:ser>
          <c:idx val="3"/>
          <c:order val="3"/>
          <c:tx>
            <c:strRef>
              <c:f>'Datenquellen (2)'!$L$1</c:f>
              <c:strCache>
                <c:ptCount val="1"/>
                <c:pt idx="0">
                  <c:v>Anzahl der COVID19-Fälle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'Datenquellen (2)'!$L$2:$L$49</c:f>
              <c:numCache>
                <c:formatCode>General</c:formatCode>
                <c:ptCount val="48"/>
                <c:pt idx="0">
                  <c:v>145441</c:v>
                </c:pt>
                <c:pt idx="1">
                  <c:v>118876</c:v>
                </c:pt>
                <c:pt idx="2">
                  <c:v>95517</c:v>
                </c:pt>
                <c:pt idx="3">
                  <c:v>78126</c:v>
                </c:pt>
                <c:pt idx="4">
                  <c:v>64558</c:v>
                </c:pt>
                <c:pt idx="5">
                  <c:v>50804</c:v>
                </c:pt>
                <c:pt idx="6">
                  <c:v>52388</c:v>
                </c:pt>
                <c:pt idx="7">
                  <c:v>56352</c:v>
                </c:pt>
                <c:pt idx="8">
                  <c:v>58368</c:v>
                </c:pt>
                <c:pt idx="9">
                  <c:v>71321</c:v>
                </c:pt>
                <c:pt idx="10">
                  <c:v>92583</c:v>
                </c:pt>
                <c:pt idx="11">
                  <c:v>116277</c:v>
                </c:pt>
                <c:pt idx="12">
                  <c:v>110103</c:v>
                </c:pt>
                <c:pt idx="13">
                  <c:v>118275</c:v>
                </c:pt>
                <c:pt idx="14">
                  <c:v>142058</c:v>
                </c:pt>
                <c:pt idx="15">
                  <c:v>144755</c:v>
                </c:pt>
                <c:pt idx="16">
                  <c:v>124797</c:v>
                </c:pt>
                <c:pt idx="17">
                  <c:v>100978</c:v>
                </c:pt>
                <c:pt idx="18">
                  <c:v>70807</c:v>
                </c:pt>
                <c:pt idx="19">
                  <c:v>52689</c:v>
                </c:pt>
                <c:pt idx="20">
                  <c:v>29879</c:v>
                </c:pt>
                <c:pt idx="21">
                  <c:v>20684</c:v>
                </c:pt>
                <c:pt idx="22">
                  <c:v>14036</c:v>
                </c:pt>
                <c:pt idx="23">
                  <c:v>7273</c:v>
                </c:pt>
                <c:pt idx="24">
                  <c:v>4825</c:v>
                </c:pt>
                <c:pt idx="25">
                  <c:v>4358</c:v>
                </c:pt>
                <c:pt idx="26">
                  <c:v>5577</c:v>
                </c:pt>
                <c:pt idx="27">
                  <c:v>9102</c:v>
                </c:pt>
                <c:pt idx="28">
                  <c:v>12628</c:v>
                </c:pt>
                <c:pt idx="29">
                  <c:v>15504</c:v>
                </c:pt>
                <c:pt idx="30">
                  <c:v>20410</c:v>
                </c:pt>
                <c:pt idx="31">
                  <c:v>32063</c:v>
                </c:pt>
                <c:pt idx="32">
                  <c:v>49622</c:v>
                </c:pt>
                <c:pt idx="33">
                  <c:v>66346</c:v>
                </c:pt>
                <c:pt idx="34">
                  <c:v>74677</c:v>
                </c:pt>
                <c:pt idx="35">
                  <c:v>71661</c:v>
                </c:pt>
                <c:pt idx="36">
                  <c:v>61454</c:v>
                </c:pt>
                <c:pt idx="37">
                  <c:v>53605</c:v>
                </c:pt>
                <c:pt idx="38">
                  <c:v>56465</c:v>
                </c:pt>
                <c:pt idx="39">
                  <c:v>57971</c:v>
                </c:pt>
                <c:pt idx="40">
                  <c:v>65268</c:v>
                </c:pt>
                <c:pt idx="41">
                  <c:v>97560</c:v>
                </c:pt>
                <c:pt idx="42">
                  <c:v>136895</c:v>
                </c:pt>
                <c:pt idx="43">
                  <c:v>177772</c:v>
                </c:pt>
                <c:pt idx="44">
                  <c:v>271042</c:v>
                </c:pt>
                <c:pt idx="45">
                  <c:v>351239</c:v>
                </c:pt>
                <c:pt idx="46">
                  <c:v>402687</c:v>
                </c:pt>
                <c:pt idx="47">
                  <c:v>385001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B9-4BFC-A80A-0BF4F9077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107400"/>
        <c:axId val="692105104"/>
      </c:barChart>
      <c:lineChart>
        <c:grouping val="standard"/>
        <c:varyColors val="0"/>
        <c:ser>
          <c:idx val="0"/>
          <c:order val="0"/>
          <c:tx>
            <c:strRef>
              <c:f>'Datenquellen (2)'!$N$1</c:f>
              <c:strCache>
                <c:ptCount val="1"/>
                <c:pt idx="0">
                  <c:v>Anteil der Stichprobe (zufällig ausgewählte Proben)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'Datenquellen (2)'!$N$2:$N$49</c:f>
              <c:numCache>
                <c:formatCode>0.0%</c:formatCode>
                <c:ptCount val="48"/>
                <c:pt idx="0">
                  <c:v>1.2926203752724472E-3</c:v>
                </c:pt>
                <c:pt idx="1">
                  <c:v>4.7696759648709576E-3</c:v>
                </c:pt>
                <c:pt idx="2">
                  <c:v>1.7808348252143596E-2</c:v>
                </c:pt>
                <c:pt idx="3">
                  <c:v>3.4047564191178353E-2</c:v>
                </c:pt>
                <c:pt idx="4">
                  <c:v>4.76470770469965E-2</c:v>
                </c:pt>
                <c:pt idx="5">
                  <c:v>6.6372726556964023E-2</c:v>
                </c:pt>
                <c:pt idx="6">
                  <c:v>6.929067725433305E-2</c:v>
                </c:pt>
                <c:pt idx="7">
                  <c:v>7.5436541737649063E-2</c:v>
                </c:pt>
                <c:pt idx="8">
                  <c:v>6.3322368421052627E-2</c:v>
                </c:pt>
                <c:pt idx="9">
                  <c:v>5.3602725704911598E-2</c:v>
                </c:pt>
                <c:pt idx="10">
                  <c:v>4.4046963265394298E-2</c:v>
                </c:pt>
                <c:pt idx="11">
                  <c:v>3.1141154312546764E-2</c:v>
                </c:pt>
                <c:pt idx="12">
                  <c:v>3.4095347084093987E-2</c:v>
                </c:pt>
                <c:pt idx="13">
                  <c:v>3.3574297188755022E-2</c:v>
                </c:pt>
                <c:pt idx="14">
                  <c:v>3.1402666516493261E-2</c:v>
                </c:pt>
                <c:pt idx="15">
                  <c:v>3.3263099720216918E-2</c:v>
                </c:pt>
                <c:pt idx="16">
                  <c:v>3.1202673141181279E-2</c:v>
                </c:pt>
                <c:pt idx="17">
                  <c:v>4.8376874170611421E-2</c:v>
                </c:pt>
                <c:pt idx="18">
                  <c:v>5.5672461762255147E-2</c:v>
                </c:pt>
                <c:pt idx="19">
                  <c:v>7.5955132949951598E-2</c:v>
                </c:pt>
                <c:pt idx="20">
                  <c:v>9.6556109642223636E-2</c:v>
                </c:pt>
                <c:pt idx="21">
                  <c:v>0.11095532778959583</c:v>
                </c:pt>
                <c:pt idx="22">
                  <c:v>0.11812482188657737</c:v>
                </c:pt>
                <c:pt idx="23">
                  <c:v>0.14423209129657638</c:v>
                </c:pt>
                <c:pt idx="24">
                  <c:v>0.16310880829015545</c:v>
                </c:pt>
                <c:pt idx="25">
                  <c:v>0.20399265718219367</c:v>
                </c:pt>
                <c:pt idx="26">
                  <c:v>0.16119777658239196</c:v>
                </c:pt>
                <c:pt idx="27">
                  <c:v>0.12469786860030763</c:v>
                </c:pt>
                <c:pt idx="28">
                  <c:v>0.15473550839404498</c:v>
                </c:pt>
                <c:pt idx="29">
                  <c:v>0.10526315789473684</c:v>
                </c:pt>
                <c:pt idx="30">
                  <c:v>0.10171484566389025</c:v>
                </c:pt>
                <c:pt idx="31">
                  <c:v>8.4832985060661822E-2</c:v>
                </c:pt>
                <c:pt idx="32">
                  <c:v>7.6961831445729711E-2</c:v>
                </c:pt>
                <c:pt idx="33">
                  <c:v>6.7645374250143192E-2</c:v>
                </c:pt>
                <c:pt idx="34">
                  <c:v>5.9255192361771361E-2</c:v>
                </c:pt>
                <c:pt idx="35">
                  <c:v>6.5405171571705667E-2</c:v>
                </c:pt>
                <c:pt idx="36">
                  <c:v>6.9173690890747555E-2</c:v>
                </c:pt>
                <c:pt idx="37">
                  <c:v>7.3873705811025092E-2</c:v>
                </c:pt>
                <c:pt idx="38">
                  <c:v>6.7865049145488354E-2</c:v>
                </c:pt>
                <c:pt idx="39">
                  <c:v>7.2036018009004499E-2</c:v>
                </c:pt>
                <c:pt idx="40">
                  <c:v>4.2133970705399273E-2</c:v>
                </c:pt>
                <c:pt idx="41">
                  <c:v>3.7802378023780239E-2</c:v>
                </c:pt>
                <c:pt idx="42">
                  <c:v>2.7868074071368567E-2</c:v>
                </c:pt>
                <c:pt idx="43">
                  <c:v>2.2916994802331076E-2</c:v>
                </c:pt>
                <c:pt idx="44">
                  <c:v>1.6949402675600092E-2</c:v>
                </c:pt>
                <c:pt idx="45">
                  <c:v>1.7028291277449259E-2</c:v>
                </c:pt>
                <c:pt idx="46">
                  <c:v>1.867207036730761E-2</c:v>
                </c:pt>
                <c:pt idx="47">
                  <c:v>1.0444128716548788E-2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B9-4BFC-A80A-0BF4F9077F1D}"/>
            </c:ext>
          </c:extLst>
        </c:ser>
        <c:ser>
          <c:idx val="1"/>
          <c:order val="1"/>
          <c:tx>
            <c:strRef>
              <c:f>'Datenquellen (2)'!$M$1</c:f>
              <c:strCache>
                <c:ptCount val="1"/>
                <c:pt idx="0">
                  <c:v>Anteil Global (alle DESH Seq.)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'Datenquellen (2)'!$M$2:$M$49</c:f>
              <c:numCache>
                <c:formatCode>0.0%</c:formatCode>
                <c:ptCount val="48"/>
                <c:pt idx="0">
                  <c:v>4.5241713134535656E-3</c:v>
                </c:pt>
                <c:pt idx="1">
                  <c:v>1.1221777314176116E-2</c:v>
                </c:pt>
                <c:pt idx="2">
                  <c:v>2.7785629783179958E-2</c:v>
                </c:pt>
                <c:pt idx="3">
                  <c:v>5.0802549727363491E-2</c:v>
                </c:pt>
                <c:pt idx="4">
                  <c:v>8.153908113634252E-2</c:v>
                </c:pt>
                <c:pt idx="5">
                  <c:v>0.1272537595464924</c:v>
                </c:pt>
                <c:pt idx="6">
                  <c:v>0.14270443613041153</c:v>
                </c:pt>
                <c:pt idx="7">
                  <c:v>0.13834469051675186</c:v>
                </c:pt>
                <c:pt idx="8">
                  <c:v>0.14924273574561403</c:v>
                </c:pt>
                <c:pt idx="9">
                  <c:v>0.14238443095301523</c:v>
                </c:pt>
                <c:pt idx="10">
                  <c:v>0.12515256580581749</c:v>
                </c:pt>
                <c:pt idx="11">
                  <c:v>0.10152480714156711</c:v>
                </c:pt>
                <c:pt idx="12">
                  <c:v>0.11214953271028037</c:v>
                </c:pt>
                <c:pt idx="13">
                  <c:v>0.10450221940393152</c:v>
                </c:pt>
                <c:pt idx="14">
                  <c:v>0.11534021315237439</c:v>
                </c:pt>
                <c:pt idx="15">
                  <c:v>0.10956443646160755</c:v>
                </c:pt>
                <c:pt idx="16">
                  <c:v>0.11576400073719721</c:v>
                </c:pt>
                <c:pt idx="17">
                  <c:v>0.13299926716710569</c:v>
                </c:pt>
                <c:pt idx="18">
                  <c:v>0.13947773525216434</c:v>
                </c:pt>
                <c:pt idx="19">
                  <c:v>0.16844123061739641</c:v>
                </c:pt>
                <c:pt idx="20">
                  <c:v>0.21627229826968775</c:v>
                </c:pt>
                <c:pt idx="21">
                  <c:v>0.24168439373428738</c:v>
                </c:pt>
                <c:pt idx="22">
                  <c:v>0.25854944428612142</c:v>
                </c:pt>
                <c:pt idx="23">
                  <c:v>0.31225079059535266</c:v>
                </c:pt>
                <c:pt idx="24">
                  <c:v>0.3500518134715026</c:v>
                </c:pt>
                <c:pt idx="25">
                  <c:v>0.42358880220284534</c:v>
                </c:pt>
                <c:pt idx="26">
                  <c:v>0.3752913752913753</c:v>
                </c:pt>
                <c:pt idx="27">
                  <c:v>0.31114040870138432</c:v>
                </c:pt>
                <c:pt idx="28">
                  <c:v>0.33972125435540068</c:v>
                </c:pt>
                <c:pt idx="29">
                  <c:v>0.28489422084623323</c:v>
                </c:pt>
                <c:pt idx="30">
                  <c:v>0.25698187163155317</c:v>
                </c:pt>
                <c:pt idx="31">
                  <c:v>0.24277204254124693</c:v>
                </c:pt>
                <c:pt idx="32">
                  <c:v>0.20670267220184596</c:v>
                </c:pt>
                <c:pt idx="33">
                  <c:v>0.19515871341150937</c:v>
                </c:pt>
                <c:pt idx="34">
                  <c:v>0.1784351272814923</c:v>
                </c:pt>
                <c:pt idx="35">
                  <c:v>0.19652251573380219</c:v>
                </c:pt>
                <c:pt idx="36">
                  <c:v>0.19752985973248283</c:v>
                </c:pt>
                <c:pt idx="37">
                  <c:v>0.21070795634735565</c:v>
                </c:pt>
                <c:pt idx="38">
                  <c:v>0.1741432745948818</c:v>
                </c:pt>
                <c:pt idx="39">
                  <c:v>0.15914853978713495</c:v>
                </c:pt>
                <c:pt idx="40">
                  <c:v>0.12540601826316111</c:v>
                </c:pt>
                <c:pt idx="41">
                  <c:v>0.11218737187371873</c:v>
                </c:pt>
                <c:pt idx="42">
                  <c:v>8.1770700171664421E-2</c:v>
                </c:pt>
                <c:pt idx="43">
                  <c:v>6.2310150079877599E-2</c:v>
                </c:pt>
                <c:pt idx="44">
                  <c:v>4.4989337445857099E-2</c:v>
                </c:pt>
                <c:pt idx="45">
                  <c:v>4.0815513083683759E-2</c:v>
                </c:pt>
                <c:pt idx="46">
                  <c:v>3.3388214667967923E-2</c:v>
                </c:pt>
                <c:pt idx="47">
                  <c:v>2.2662278799275844E-2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B9-4BFC-A80A-0BF4F9077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18520"/>
        <c:axId val="689918848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valAx>
        <c:axId val="6921051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2107400"/>
        <c:crosses val="max"/>
        <c:crossBetween val="between"/>
      </c:valAx>
      <c:catAx>
        <c:axId val="692107400"/>
        <c:scaling>
          <c:orientation val="minMax"/>
        </c:scaling>
        <c:delete val="1"/>
        <c:axPos val="b"/>
        <c:majorTickMark val="out"/>
        <c:minorTickMark val="none"/>
        <c:tickLblPos val="nextTo"/>
        <c:crossAx val="692105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79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23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15.12.2021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15.12.2021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15.12.2021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</a:t>
            </a:r>
            <a:br>
              <a:rPr lang="de-DE" dirty="0"/>
            </a:br>
            <a:r>
              <a:rPr lang="de-DE" dirty="0"/>
              <a:t>Berlin, 15.12.2021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15.12.2021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397DDD5-5DD9-49ED-B5E6-0D02C3BD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99" y="271880"/>
            <a:ext cx="7983646" cy="714291"/>
          </a:xfrm>
        </p:spPr>
        <p:txBody>
          <a:bodyPr/>
          <a:lstStyle/>
          <a:p>
            <a:r>
              <a:rPr lang="de-DE" dirty="0"/>
              <a:t>Verteilung der übermittelten Fälle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5E703C97-2E7A-425C-ADA5-8D00FC4601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88406" y="5355797"/>
          <a:ext cx="3864432" cy="626475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51312">
                  <a:extLst>
                    <a:ext uri="{9D8B030D-6E8A-4147-A177-3AD203B41FA5}">
                      <a16:colId xmlns:a16="http://schemas.microsoft.com/office/drawing/2014/main" val="265584057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285535273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318236187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484199640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2318919030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4151371107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2448149273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1378333186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138122808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909818583"/>
                    </a:ext>
                  </a:extLst>
                </a:gridCol>
                <a:gridCol w="351312">
                  <a:extLst>
                    <a:ext uri="{9D8B030D-6E8A-4147-A177-3AD203B41FA5}">
                      <a16:colId xmlns:a16="http://schemas.microsoft.com/office/drawing/2014/main" val="3800836686"/>
                    </a:ext>
                  </a:extLst>
                </a:gridCol>
              </a:tblGrid>
              <a:tr h="268489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BW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BY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BE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BRB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HB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HH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HE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NI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NRW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RLP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97446500"/>
                  </a:ext>
                </a:extLst>
              </a:tr>
              <a:tr h="17899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NGS</a:t>
                      </a:r>
                      <a:endParaRPr lang="de-DE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3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7640463"/>
                  </a:ext>
                </a:extLst>
              </a:tr>
              <a:tr h="178993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PCR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15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327231652"/>
                  </a:ext>
                </a:extLst>
              </a:tr>
            </a:tbl>
          </a:graphicData>
        </a:graphic>
      </p:graphicFrame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70255285-922D-4D3A-85F6-024701EB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15.12.2021</a:t>
            </a:r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AED1E3F0-EADB-44A8-B314-EDFC6546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F3A981E-85EC-47B2-BED2-BD9BC43C9068}"/>
              </a:ext>
            </a:extLst>
          </p:cNvPr>
          <p:cNvSpPr txBox="1"/>
          <p:nvPr/>
        </p:nvSpPr>
        <p:spPr>
          <a:xfrm>
            <a:off x="7634932" y="4455645"/>
            <a:ext cx="1278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Stand 14.12.21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07AA00-3B92-4DD1-878C-358FAA727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53" y="814942"/>
            <a:ext cx="3640703" cy="3640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9FECD6A-5F54-475B-AD30-ED0D7142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4541"/>
            <a:ext cx="3971180" cy="39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6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059DCBB-114C-4B80-811D-EDD6D06816C4}"/>
              </a:ext>
            </a:extLst>
          </p:cNvPr>
          <p:cNvCxnSpPr>
            <a:cxnSpLocks/>
          </p:cNvCxnSpPr>
          <p:nvPr/>
        </p:nvCxnSpPr>
        <p:spPr>
          <a:xfrm>
            <a:off x="7156526" y="4016874"/>
            <a:ext cx="717927" cy="336732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5">
            <a:extLst>
              <a:ext uri="{FF2B5EF4-FFF2-40B4-BE49-F238E27FC236}">
                <a16:creationId xmlns:a16="http://schemas.microsoft.com/office/drawing/2014/main" id="{20B2C9A4-E9FD-4735-9A9A-FEC2B421508A}"/>
              </a:ext>
            </a:extLst>
          </p:cNvPr>
          <p:cNvSpPr txBox="1">
            <a:spLocks/>
          </p:cNvSpPr>
          <p:nvPr/>
        </p:nvSpPr>
        <p:spPr>
          <a:xfrm>
            <a:off x="126233" y="68984"/>
            <a:ext cx="7983646" cy="7142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VOC /VOI</a:t>
            </a:r>
            <a:endParaRPr lang="de-DE" dirty="0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7A26660-8CBE-4BDB-BD28-0AE0BAFB94A3}"/>
              </a:ext>
            </a:extLst>
          </p:cNvPr>
          <p:cNvGrpSpPr/>
          <p:nvPr/>
        </p:nvGrpSpPr>
        <p:grpSpPr>
          <a:xfrm>
            <a:off x="1035844" y="924260"/>
            <a:ext cx="5801454" cy="4219240"/>
            <a:chOff x="1035844" y="924260"/>
            <a:chExt cx="5801454" cy="4219240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457DF682-AF9C-4061-831E-FA480FB507E7}"/>
                </a:ext>
              </a:extLst>
            </p:cNvPr>
            <p:cNvGrpSpPr/>
            <p:nvPr/>
          </p:nvGrpSpPr>
          <p:grpSpPr>
            <a:xfrm>
              <a:off x="1035844" y="924260"/>
              <a:ext cx="5801454" cy="4219240"/>
              <a:chOff x="1035844" y="924260"/>
              <a:chExt cx="5801454" cy="4219240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A98A7C06-0CEC-463B-AC00-5FC574D8A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5844" y="924260"/>
                <a:ext cx="5801454" cy="4219240"/>
              </a:xfrm>
              <a:prstGeom prst="rect">
                <a:avLst/>
              </a:prstGeom>
            </p:spPr>
          </p:pic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B00FE235-81AC-4D1E-8092-493213D801D4}"/>
                  </a:ext>
                </a:extLst>
              </p:cNvPr>
              <p:cNvSpPr txBox="1"/>
              <p:nvPr/>
            </p:nvSpPr>
            <p:spPr>
              <a:xfrm>
                <a:off x="3643312" y="1487941"/>
                <a:ext cx="59022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350" dirty="0">
                    <a:solidFill>
                      <a:schemeClr val="bg1"/>
                    </a:solidFill>
                  </a:rPr>
                  <a:t>Alpha</a:t>
                </a:r>
              </a:p>
            </p:txBody>
          </p: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A4071A3-C4CA-4AF4-B2F4-BCF16A026DBB}"/>
                  </a:ext>
                </a:extLst>
              </p:cNvPr>
              <p:cNvSpPr txBox="1"/>
              <p:nvPr/>
            </p:nvSpPr>
            <p:spPr>
              <a:xfrm>
                <a:off x="5751578" y="1602241"/>
                <a:ext cx="55605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350" dirty="0">
                    <a:solidFill>
                      <a:schemeClr val="bg1"/>
                    </a:solidFill>
                  </a:rPr>
                  <a:t>Delta</a:t>
                </a: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4B2E139-393E-4A0E-AE9E-6003CB3CC5BD}"/>
                  </a:ext>
                </a:extLst>
              </p:cNvPr>
              <p:cNvSpPr txBox="1"/>
              <p:nvPr/>
            </p:nvSpPr>
            <p:spPr>
              <a:xfrm>
                <a:off x="5184322" y="3481482"/>
                <a:ext cx="73609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350" dirty="0">
                    <a:solidFill>
                      <a:schemeClr val="bg1"/>
                    </a:solidFill>
                  </a:rPr>
                  <a:t>Gamma</a:t>
                </a:r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DDAD1A4-018C-4466-9F7D-D292A7ED160E}"/>
                  </a:ext>
                </a:extLst>
              </p:cNvPr>
              <p:cNvSpPr txBox="1"/>
              <p:nvPr/>
            </p:nvSpPr>
            <p:spPr>
              <a:xfrm>
                <a:off x="3767819" y="3465448"/>
                <a:ext cx="50379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350" dirty="0">
                    <a:solidFill>
                      <a:schemeClr val="bg1"/>
                    </a:solidFill>
                  </a:rPr>
                  <a:t>Beta</a:t>
                </a:r>
              </a:p>
            </p:txBody>
          </p:sp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C98AE68B-ACFA-4FC5-A7E3-6CA06CE2105B}"/>
                  </a:ext>
                </a:extLst>
              </p:cNvPr>
              <p:cNvCxnSpPr/>
              <p:nvPr/>
            </p:nvCxnSpPr>
            <p:spPr>
              <a:xfrm flipH="1">
                <a:off x="3863748" y="3758481"/>
                <a:ext cx="95931" cy="478784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360F6764-5AA8-40EB-B3DB-E793E2899DBE}"/>
                  </a:ext>
                </a:extLst>
              </p:cNvPr>
              <p:cNvCxnSpPr/>
              <p:nvPr/>
            </p:nvCxnSpPr>
            <p:spPr>
              <a:xfrm flipH="1">
                <a:off x="5145891" y="3758481"/>
                <a:ext cx="377249" cy="650234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3C5891C-0C1E-4BE6-A1D2-0298909B80B9}"/>
                </a:ext>
              </a:extLst>
            </p:cNvPr>
            <p:cNvSpPr txBox="1"/>
            <p:nvPr/>
          </p:nvSpPr>
          <p:spPr>
            <a:xfrm>
              <a:off x="5892764" y="3165366"/>
              <a:ext cx="79739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dirty="0">
                  <a:solidFill>
                    <a:schemeClr val="bg1"/>
                  </a:solidFill>
                </a:rPr>
                <a:t>Omikron</a:t>
              </a:r>
            </a:p>
          </p:txBody>
        </p: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B3CF814A-5A8A-477A-94D0-7BC6F1493474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6291463" y="3465448"/>
              <a:ext cx="387893" cy="103273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Datumsplatzhalter 26">
            <a:extLst>
              <a:ext uri="{FF2B5EF4-FFF2-40B4-BE49-F238E27FC236}">
                <a16:creationId xmlns:a16="http://schemas.microsoft.com/office/drawing/2014/main" id="{CFC535DF-3C08-49C5-BEA2-0B11CC44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15.12.2021</a:t>
            </a:r>
          </a:p>
        </p:txBody>
      </p:sp>
      <p:sp>
        <p:nvSpPr>
          <p:cNvPr id="28" name="Foliennummernplatzhalter 27">
            <a:extLst>
              <a:ext uri="{FF2B5EF4-FFF2-40B4-BE49-F238E27FC236}">
                <a16:creationId xmlns:a16="http://schemas.microsoft.com/office/drawing/2014/main" id="{B383B65E-7573-4EEE-8FCD-2F6E3505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799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0E4AA4-553F-4A6C-8EC9-097503B2C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15.12.2021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82B197B-726A-4BB7-A0AF-B91D87CD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23019AC-72F1-4D44-AF11-9357D7EF6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378792"/>
              </p:ext>
            </p:extLst>
          </p:nvPr>
        </p:nvGraphicFramePr>
        <p:xfrm>
          <a:off x="564826" y="1296063"/>
          <a:ext cx="8014631" cy="298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373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74D128F2-F6E0-4996-8CBE-E1885D6D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-1"/>
            <a:ext cx="3419062" cy="2485285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15.12.2021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443274"/>
              </p:ext>
            </p:extLst>
          </p:nvPr>
        </p:nvGraphicFramePr>
        <p:xfrm>
          <a:off x="177189" y="2470652"/>
          <a:ext cx="7041168" cy="2406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648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770831066"/>
                    </a:ext>
                  </a:extLst>
                </a:gridCol>
                <a:gridCol w="353568">
                  <a:extLst>
                    <a:ext uri="{9D8B030D-6E8A-4147-A177-3AD203B41FA5}">
                      <a16:colId xmlns:a16="http://schemas.microsoft.com/office/drawing/2014/main" val="96398021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452908274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1810492591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475629361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156776686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3857956715"/>
                    </a:ext>
                  </a:extLst>
                </a:gridCol>
              </a:tblGrid>
              <a:tr h="344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Genomsequenzierung (IMS Stichprobe)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IfSG-Daten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63332"/>
                  </a:ext>
                </a:extLst>
              </a:tr>
              <a:tr h="330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B.1.1.7 (Alpha)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B.1.351 (Beta)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P.1 (Gamma)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B.1.621 </a:t>
                      </a:r>
                      <a:b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05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C.37 </a:t>
                      </a:r>
                      <a:b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(Lambda)</a:t>
                      </a:r>
                    </a:p>
                  </a:txBody>
                  <a:tcPr marL="44450" marR="44450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259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An-teil</a:t>
                      </a: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An-zahl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4.654</a:t>
                      </a:r>
                      <a:endParaRPr lang="de-D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6.039</a:t>
                      </a:r>
                      <a:endParaRPr lang="de-D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7.562</a:t>
                      </a:r>
                      <a:endParaRPr lang="de-D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de-D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0,1%</a:t>
                      </a: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48</a:t>
                      </a:r>
                      <a:endParaRPr lang="de-DE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4.015</a:t>
                      </a:r>
                      <a:endParaRPr lang="de-D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de-D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0,6%</a:t>
                      </a: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49</a:t>
                      </a:r>
                      <a:endParaRPr lang="de-DE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21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AF77F06-3F81-4D9C-845D-D234B3C0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19" y="533427"/>
            <a:ext cx="6069444" cy="253916"/>
          </a:xfrm>
        </p:spPr>
        <p:txBody>
          <a:bodyPr/>
          <a:lstStyle/>
          <a:p>
            <a:r>
              <a:rPr lang="de-DE" dirty="0"/>
              <a:t>Übermittelte Omikron-Fälle (PCR, Seq.)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18A66EC-9478-4986-9452-2B19C25ACF5A}"/>
              </a:ext>
            </a:extLst>
          </p:cNvPr>
          <p:cNvSpPr/>
          <p:nvPr/>
        </p:nvSpPr>
        <p:spPr>
          <a:xfrm>
            <a:off x="5806273" y="3453398"/>
            <a:ext cx="195556" cy="125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6C76D35-80B2-4EA8-A3E3-426D10F68F70}"/>
              </a:ext>
            </a:extLst>
          </p:cNvPr>
          <p:cNvSpPr/>
          <p:nvPr/>
        </p:nvSpPr>
        <p:spPr>
          <a:xfrm>
            <a:off x="5801503" y="3169536"/>
            <a:ext cx="343416" cy="125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2BF114-E0A7-42F2-BD9E-1862440D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45A1BC-C7BC-4B1E-BA0C-CD48A52F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8E4585B-8B75-455D-BE48-60A65CCB8346}"/>
              </a:ext>
            </a:extLst>
          </p:cNvPr>
          <p:cNvSpPr txBox="1"/>
          <p:nvPr/>
        </p:nvSpPr>
        <p:spPr>
          <a:xfrm>
            <a:off x="7634932" y="4455645"/>
            <a:ext cx="1278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Stand 15.12.21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828FF04-5B81-4ED2-A560-1ABBE4ABC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381" y="1292341"/>
            <a:ext cx="4100344" cy="4100344"/>
          </a:xfrm>
          <a:prstGeom prst="rect">
            <a:avLst/>
          </a:prstGeom>
        </p:spPr>
      </p:pic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A47745BD-9516-4D74-BA2C-089C4F1BF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518942"/>
              </p:ext>
            </p:extLst>
          </p:nvPr>
        </p:nvGraphicFramePr>
        <p:xfrm>
          <a:off x="3929963" y="2910434"/>
          <a:ext cx="1081278" cy="167190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40639">
                  <a:extLst>
                    <a:ext uri="{9D8B030D-6E8A-4147-A177-3AD203B41FA5}">
                      <a16:colId xmlns:a16="http://schemas.microsoft.com/office/drawing/2014/main" val="874449527"/>
                    </a:ext>
                  </a:extLst>
                </a:gridCol>
                <a:gridCol w="540639">
                  <a:extLst>
                    <a:ext uri="{9D8B030D-6E8A-4147-A177-3AD203B41FA5}">
                      <a16:colId xmlns:a16="http://schemas.microsoft.com/office/drawing/2014/main" val="925848341"/>
                    </a:ext>
                  </a:extLst>
                </a:gridCol>
              </a:tblGrid>
              <a:tr h="281091">
                <a:tc>
                  <a:txBody>
                    <a:bodyPr/>
                    <a:lstStyle/>
                    <a:p>
                      <a:pPr algn="l"/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KW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#Fälle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296789"/>
                  </a:ext>
                </a:extLst>
              </a:tr>
              <a:tr h="19093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46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814421"/>
                  </a:ext>
                </a:extLst>
              </a:tr>
              <a:tr h="190930">
                <a:tc>
                  <a:txBody>
                    <a:bodyPr/>
                    <a:lstStyle/>
                    <a:p>
                      <a:pPr algn="ctr"/>
                      <a:r>
                        <a:rPr lang="de-DE" sz="1050"/>
                        <a:t>47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9501478"/>
                  </a:ext>
                </a:extLst>
              </a:tr>
              <a:tr h="318216">
                <a:tc>
                  <a:txBody>
                    <a:bodyPr/>
                    <a:lstStyle/>
                    <a:p>
                      <a:pPr algn="ctr"/>
                      <a:r>
                        <a:rPr lang="de-DE" sz="1050"/>
                        <a:t>48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129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6955574"/>
                  </a:ext>
                </a:extLst>
              </a:tr>
              <a:tr h="318216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49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237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739430"/>
                  </a:ext>
                </a:extLst>
              </a:tr>
              <a:tr h="19093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50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i="1" dirty="0"/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1440876"/>
                  </a:ext>
                </a:extLst>
              </a:tr>
            </a:tbl>
          </a:graphicData>
        </a:graphic>
      </p:graphicFrame>
      <p:pic>
        <p:nvPicPr>
          <p:cNvPr id="17" name="Grafik 16">
            <a:extLst>
              <a:ext uri="{FF2B5EF4-FFF2-40B4-BE49-F238E27FC236}">
                <a16:creationId xmlns:a16="http://schemas.microsoft.com/office/drawing/2014/main" id="{14B84700-202D-4E9A-B5BE-41A8B10BE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487" y="899847"/>
            <a:ext cx="1898083" cy="1898083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5D92BD20-CB14-4EDE-B6E1-265830372E54}"/>
              </a:ext>
            </a:extLst>
          </p:cNvPr>
          <p:cNvSpPr/>
          <p:nvPr/>
        </p:nvSpPr>
        <p:spPr>
          <a:xfrm>
            <a:off x="299477" y="869044"/>
            <a:ext cx="2461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N=410 (Stand: 15.12.21)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A605EF5-304E-49AC-9FBA-EB76604C5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177" y="814942"/>
            <a:ext cx="3948480" cy="39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8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6A37C126-8968-4D66-948E-08E977B1B3E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02930066"/>
              </p:ext>
            </p:extLst>
          </p:nvPr>
        </p:nvGraphicFramePr>
        <p:xfrm>
          <a:off x="3483442" y="899646"/>
          <a:ext cx="2177117" cy="1942105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1043117">
                  <a:extLst>
                    <a:ext uri="{9D8B030D-6E8A-4147-A177-3AD203B41FA5}">
                      <a16:colId xmlns:a16="http://schemas.microsoft.com/office/drawing/2014/main" val="1561750367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869349871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40366735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420111035"/>
                    </a:ext>
                  </a:extLst>
                </a:gridCol>
              </a:tblGrid>
              <a:tr h="313465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>
                          <a:effectLst/>
                        </a:rPr>
                        <a:t>Ja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</a:rPr>
                        <a:t>Nein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</a:rPr>
                        <a:t>NA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2388417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 err="1">
                          <a:effectLst/>
                        </a:rPr>
                        <a:t>Hospitalisiert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292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36571275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200" dirty="0" err="1">
                          <a:effectLst/>
                        </a:rPr>
                        <a:t>Verstorben</a:t>
                      </a:r>
                      <a:endParaRPr lang="de-DE" sz="9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kern="1200" dirty="0">
                          <a:effectLst/>
                        </a:rPr>
                        <a:t>0</a:t>
                      </a:r>
                      <a:endParaRPr lang="de-DE" sz="9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405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2498669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Impfschutz</a:t>
                      </a: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inkl</a:t>
                      </a:r>
                      <a:r>
                        <a:rPr lang="en-US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 “Booster”)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~250</a:t>
                      </a: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~160 </a:t>
                      </a:r>
                      <a:b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(Nein, NA)</a:t>
                      </a: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3152686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Symptome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278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4017702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Reinfektionen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402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6312415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</a:rPr>
                        <a:t>Alter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de-DE" sz="900" dirty="0">
                          <a:effectLst/>
                        </a:rPr>
                        <a:t>Median= 34,5 Mean=37,1</a:t>
                      </a:r>
                      <a:endParaRPr lang="de-DE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de-DE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de-DE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2721485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695DBDA1-EBD5-4B6E-A81E-68D4B1D2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17660"/>
            <a:ext cx="7983646" cy="714291"/>
          </a:xfrm>
        </p:spPr>
        <p:txBody>
          <a:bodyPr/>
          <a:lstStyle/>
          <a:p>
            <a:r>
              <a:rPr lang="de-DE" dirty="0"/>
              <a:t>Beschreibung der übermittelten Fälle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8A13C21-30AF-4345-8361-97396152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15.12.2021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217EF90-534F-4792-B1A2-1281C8D2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48C9F3B-6404-4EC2-95BC-E32FC8CDE21B}"/>
              </a:ext>
            </a:extLst>
          </p:cNvPr>
          <p:cNvSpPr txBox="1"/>
          <p:nvPr/>
        </p:nvSpPr>
        <p:spPr>
          <a:xfrm>
            <a:off x="4077721" y="4567320"/>
            <a:ext cx="1278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Stand 15.12.21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DD706C-8EAF-4018-8424-77772510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0" y="1764220"/>
            <a:ext cx="2869166" cy="286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AB6CA16-B8B7-4FEF-A8EF-058B972C5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34868"/>
              </p:ext>
            </p:extLst>
          </p:nvPr>
        </p:nvGraphicFramePr>
        <p:xfrm>
          <a:off x="3487290" y="3125438"/>
          <a:ext cx="2173269" cy="146304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474324">
                  <a:extLst>
                    <a:ext uri="{9D8B030D-6E8A-4147-A177-3AD203B41FA5}">
                      <a16:colId xmlns:a16="http://schemas.microsoft.com/office/drawing/2014/main" val="2791564344"/>
                    </a:ext>
                  </a:extLst>
                </a:gridCol>
                <a:gridCol w="698945">
                  <a:extLst>
                    <a:ext uri="{9D8B030D-6E8A-4147-A177-3AD203B41FA5}">
                      <a16:colId xmlns:a16="http://schemas.microsoft.com/office/drawing/2014/main" val="38337935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Exposition DE </a:t>
                      </a:r>
                      <a:r>
                        <a:rPr lang="de-DE" sz="1100" b="1" dirty="0" err="1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 Ausland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Anzahl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604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100" dirty="0"/>
                        <a:t>Ausland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/>
                        <a:t>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8575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100"/>
                        <a:t>Beides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977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100"/>
                        <a:t>Deutschland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/>
                        <a:t>128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952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100"/>
                        <a:t>unbekannt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/>
                        <a:t>176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770352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C97B19E-B487-4911-A595-2BEA68661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905" y="1674415"/>
            <a:ext cx="3101342" cy="23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1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C24FB6-C5AB-4D12-B201-E0F75E9C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123A20-2E13-48D0-A9B5-8C0ADDE1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563733-B14A-416C-92EC-03A1CCD6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26" y="180991"/>
            <a:ext cx="7983646" cy="714291"/>
          </a:xfrm>
        </p:spPr>
        <p:txBody>
          <a:bodyPr/>
          <a:lstStyle/>
          <a:p>
            <a:r>
              <a:rPr lang="de-DE" dirty="0"/>
              <a:t>Modell: Anstieg Neuinfektionen mit Omikron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926696F-5E09-40B5-BD59-2FAE45A97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1169946"/>
            <a:ext cx="7498080" cy="3999625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63ADA15-DB58-4C03-8DED-BF5A0214A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590" y="887945"/>
            <a:ext cx="7983646" cy="3244635"/>
          </a:xfrm>
        </p:spPr>
        <p:txBody>
          <a:bodyPr>
            <a:normAutofit/>
          </a:bodyPr>
          <a:lstStyle/>
          <a:p>
            <a:r>
              <a:rPr lang="de-DE" sz="1600" dirty="0"/>
              <a:t>Exponentieller Trend</a:t>
            </a:r>
          </a:p>
          <a:p>
            <a:r>
              <a:rPr lang="de-DE" sz="1600" dirty="0"/>
              <a:t>Verdopplungszeit: 3,6 Tage </a:t>
            </a:r>
            <a:br>
              <a:rPr lang="de-DE" sz="1600" dirty="0"/>
            </a:br>
            <a:r>
              <a:rPr lang="de-DE" sz="1600" dirty="0"/>
              <a:t>(</a:t>
            </a:r>
            <a:r>
              <a:rPr lang="da-DK" sz="1600" dirty="0"/>
              <a:t>95%-CI: 2,9 – 4,6 Tage</a:t>
            </a:r>
            <a:r>
              <a:rPr lang="de-DE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292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55C3C57-71A9-4A46-A353-8797524D56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0461"/>
            <a:ext cx="5201798" cy="3244635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de-DE" sz="1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0C6342-3739-4304-963A-6787103C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DDC5E7D-0C44-46D8-8C9C-378B49E0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7" y="281258"/>
            <a:ext cx="7983646" cy="714291"/>
          </a:xfrm>
        </p:spPr>
        <p:txBody>
          <a:bodyPr/>
          <a:lstStyle/>
          <a:p>
            <a:r>
              <a:rPr lang="de-DE" dirty="0"/>
              <a:t>Omikron international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2E5D62B-0B84-426E-A966-6C8B85795A5A}"/>
              </a:ext>
            </a:extLst>
          </p:cNvPr>
          <p:cNvSpPr txBox="1">
            <a:spLocks/>
          </p:cNvSpPr>
          <p:nvPr/>
        </p:nvSpPr>
        <p:spPr>
          <a:xfrm>
            <a:off x="391159" y="973133"/>
            <a:ext cx="7983646" cy="32446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76 Länder mit Omikron Nachweisen, davon 27 in EU/EAA , ca. 9.000 Fälle</a:t>
            </a:r>
          </a:p>
          <a:p>
            <a:r>
              <a:rPr lang="de-DE" dirty="0"/>
              <a:t>UK: meisten „Nachweisen“ (SGTF), ca. 4.500:  London 40% Omikron</a:t>
            </a:r>
          </a:p>
          <a:p>
            <a:r>
              <a:rPr lang="de-DE" dirty="0"/>
              <a:t>UK: R </a:t>
            </a:r>
            <a:r>
              <a:rPr lang="de-DE" dirty="0" err="1"/>
              <a:t>value</a:t>
            </a:r>
            <a:r>
              <a:rPr lang="de-DE" dirty="0"/>
              <a:t>: 5.5 (CI 4.7-6.4), </a:t>
            </a:r>
            <a:r>
              <a:rPr lang="de-DE" dirty="0" err="1"/>
              <a:t>doubling</a:t>
            </a:r>
            <a:r>
              <a:rPr lang="de-DE" dirty="0"/>
              <a:t> time: 2.04 d (CI 1.87-2.23), 22% PR </a:t>
            </a:r>
          </a:p>
          <a:p>
            <a:r>
              <a:rPr lang="de-DE" dirty="0"/>
              <a:t>DK :lt. Modell bis zu 10.000 Omikron-Fällen, heute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49F6296-C819-46DA-8193-CE0DC1F44EFC}"/>
              </a:ext>
            </a:extLst>
          </p:cNvPr>
          <p:cNvGrpSpPr/>
          <p:nvPr/>
        </p:nvGrpSpPr>
        <p:grpSpPr>
          <a:xfrm>
            <a:off x="704266" y="2764632"/>
            <a:ext cx="2982098" cy="2276475"/>
            <a:chOff x="352286" y="2867025"/>
            <a:chExt cx="2982098" cy="2276475"/>
          </a:xfrm>
        </p:grpSpPr>
        <p:pic>
          <p:nvPicPr>
            <p:cNvPr id="1026" name="Grafik 10" descr="image002">
              <a:extLst>
                <a:ext uri="{FF2B5EF4-FFF2-40B4-BE49-F238E27FC236}">
                  <a16:creationId xmlns:a16="http://schemas.microsoft.com/office/drawing/2014/main" id="{CDCECD3E-2724-46A6-A59E-E64C8B7C2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59" y="2867025"/>
              <a:ext cx="294322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AB9BD8B6-2558-429B-8B86-06076C9D75FF}"/>
                </a:ext>
              </a:extLst>
            </p:cNvPr>
            <p:cNvSpPr/>
            <p:nvPr/>
          </p:nvSpPr>
          <p:spPr>
            <a:xfrm>
              <a:off x="352286" y="2867025"/>
              <a:ext cx="833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ea typeface="Calibri" panose="020F0502020204030204" pitchFamily="34" charset="0"/>
                </a:rPr>
                <a:t>UKHSA</a:t>
              </a:r>
              <a:endParaRPr lang="de-DE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37A3088-BCE1-4799-8009-12DBAA20E4FC}"/>
              </a:ext>
            </a:extLst>
          </p:cNvPr>
          <p:cNvGrpSpPr/>
          <p:nvPr/>
        </p:nvGrpSpPr>
        <p:grpSpPr>
          <a:xfrm>
            <a:off x="5638550" y="2306122"/>
            <a:ext cx="3505450" cy="3002103"/>
            <a:chOff x="5638550" y="2306122"/>
            <a:chExt cx="3505450" cy="3002103"/>
          </a:xfrm>
        </p:grpSpPr>
        <p:pic>
          <p:nvPicPr>
            <p:cNvPr id="1027" name="Grafik 1" descr="image007">
              <a:extLst>
                <a:ext uri="{FF2B5EF4-FFF2-40B4-BE49-F238E27FC236}">
                  <a16:creationId xmlns:a16="http://schemas.microsoft.com/office/drawing/2014/main" id="{DE23E3B9-B7F1-4D10-A4F0-FE683B02D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550" y="2306122"/>
              <a:ext cx="3505450" cy="300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7BBFCEA-644C-4CCE-A22F-B77422792CBD}"/>
                </a:ext>
              </a:extLst>
            </p:cNvPr>
            <p:cNvSpPr/>
            <p:nvPr/>
          </p:nvSpPr>
          <p:spPr>
            <a:xfrm>
              <a:off x="6181121" y="2595450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ea typeface="Calibri" panose="020F0502020204030204" pitchFamily="34" charset="0"/>
                </a:rPr>
                <a:t>SSI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81134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38354"/>
            <a:ext cx="7983646" cy="714291"/>
          </a:xfrm>
        </p:spPr>
        <p:txBody>
          <a:bodyPr/>
          <a:lstStyle/>
          <a:p>
            <a:r>
              <a:rPr lang="de-DE" sz="2800" dirty="0"/>
              <a:t>Omikron in DESH</a:t>
            </a:r>
            <a:endParaRPr lang="en-GB" sz="2800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44C3EA52-5591-904C-AD68-79E03C54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/>
              <a:t>15.12.2021</a:t>
            </a:r>
            <a:endParaRPr lang="de-DE" dirty="0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5DA08FB7-1774-2847-9F0C-50C26717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9FD7A05-8D5B-4AF2-A012-A53928CF7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294213"/>
            <a:ext cx="6426359" cy="3111532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907601DB-DEEA-4B03-980C-645910BC3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558" y="1448210"/>
            <a:ext cx="2304998" cy="2111246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93B38F0E-FD1C-4738-9014-9142C0AADBCB}"/>
              </a:ext>
            </a:extLst>
          </p:cNvPr>
          <p:cNvSpPr txBox="1"/>
          <p:nvPr/>
        </p:nvSpPr>
        <p:spPr>
          <a:xfrm>
            <a:off x="7682318" y="4413302"/>
            <a:ext cx="1461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Stand 14.12.2021</a:t>
            </a:r>
          </a:p>
        </p:txBody>
      </p:sp>
    </p:spTree>
    <p:extLst>
      <p:ext uri="{BB962C8B-B14F-4D97-AF65-F5344CB8AC3E}">
        <p14:creationId xmlns:p14="http://schemas.microsoft.com/office/powerpoint/2010/main" val="10302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38354"/>
            <a:ext cx="7983646" cy="714291"/>
          </a:xfrm>
        </p:spPr>
        <p:txBody>
          <a:bodyPr/>
          <a:lstStyle/>
          <a:p>
            <a:r>
              <a:rPr lang="de-DE" sz="2800" dirty="0"/>
              <a:t>Omikron in DESH (Stichprobe)</a:t>
            </a:r>
            <a:endParaRPr lang="en-GB" sz="2800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44C3EA52-5591-904C-AD68-79E03C54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/>
              <a:t>15.12.2021</a:t>
            </a:r>
            <a:endParaRPr lang="de-DE" dirty="0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5DA08FB7-1774-2847-9F0C-50C26717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A23D012-0C77-4F2E-80A7-6AA7D5D57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645"/>
            <a:ext cx="9144000" cy="34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19F93A-F8AA-4C64-8550-980BB03C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AAC6DD-0E11-4EB2-AA2F-7BD12795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77652E4-AE81-40D9-A719-152D0865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4604"/>
            <a:ext cx="7983646" cy="714291"/>
          </a:xfrm>
        </p:spPr>
        <p:txBody>
          <a:bodyPr/>
          <a:lstStyle/>
          <a:p>
            <a:pPr algn="ctr"/>
            <a:r>
              <a:rPr lang="de-DE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437645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Bildschirmpräsentation (16:9)</PresentationFormat>
  <Paragraphs>216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VOC/VOI in Erhebungssystemen</vt:lpstr>
      <vt:lpstr>Übermittelte Omikron-Fälle (PCR, Seq.)</vt:lpstr>
      <vt:lpstr>Beschreibung der übermittelten Fälle</vt:lpstr>
      <vt:lpstr>Modell: Anstieg Neuinfektionen mit Omikron</vt:lpstr>
      <vt:lpstr>Omikron international</vt:lpstr>
      <vt:lpstr>Omikron in DESH</vt:lpstr>
      <vt:lpstr>Omikron in DESH (Stichprobe)</vt:lpstr>
      <vt:lpstr>extra</vt:lpstr>
      <vt:lpstr>Verteilung der übermittelten Fälle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811</cp:revision>
  <dcterms:created xsi:type="dcterms:W3CDTF">2015-11-02T12:29:13Z</dcterms:created>
  <dcterms:modified xsi:type="dcterms:W3CDTF">2021-12-15T09:57:17Z</dcterms:modified>
</cp:coreProperties>
</file>