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576" r:id="rId2"/>
    <p:sldId id="588" r:id="rId3"/>
    <p:sldId id="578" r:id="rId4"/>
    <p:sldId id="666" r:id="rId5"/>
    <p:sldId id="664" r:id="rId6"/>
    <p:sldId id="655" r:id="rId7"/>
    <p:sldId id="656" r:id="rId8"/>
    <p:sldId id="662" r:id="rId9"/>
    <p:sldId id="657" r:id="rId10"/>
    <p:sldId id="658" r:id="rId11"/>
    <p:sldId id="659" r:id="rId12"/>
    <p:sldId id="667" r:id="rId13"/>
    <p:sldId id="638" r:id="rId14"/>
    <p:sldId id="642" r:id="rId15"/>
    <p:sldId id="283" r:id="rId16"/>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 id="3" name="Prahm, Kerstin" initials="PK" lastIdx="8" clrIdx="3"/>
  <p:cmAuthor id="4" name="Tolksdorf, Kristin" initials="TK" lastIdx="1" clrIdx="4"/>
  <p:cmAuthor id="5" name="Preuß, Ute" initials="PU" lastIdx="34"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EC7"/>
    <a:srgbClr val="058C94"/>
    <a:srgbClr val="64AFF5"/>
    <a:srgbClr val="E6E6E6"/>
    <a:srgbClr val="66A8DD"/>
    <a:srgbClr val="045AA6"/>
    <a:srgbClr val="D0D8E8"/>
    <a:srgbClr val="E9EDF4"/>
    <a:srgbClr val="367B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71980" autoAdjust="0"/>
  </p:normalViewPr>
  <p:slideViewPr>
    <p:cSldViewPr snapToGrid="0" snapToObjects="1">
      <p:cViewPr varScale="1">
        <p:scale>
          <a:sx n="59" d="100"/>
          <a:sy n="59" d="100"/>
        </p:scale>
        <p:origin x="2040" y="67"/>
      </p:cViewPr>
      <p:guideLst>
        <p:guide orient="horz" pos="2160"/>
        <p:guide pos="2880"/>
      </p:guideLst>
    </p:cSldViewPr>
  </p:slideViewPr>
  <p:notesTextViewPr>
    <p:cViewPr>
      <p:scale>
        <a:sx n="80" d="100"/>
        <a:sy n="80" d="100"/>
      </p:scale>
      <p:origin x="0" y="0"/>
    </p:cViewPr>
  </p:notesTextViewPr>
  <p:sorterViewPr>
    <p:cViewPr>
      <p:scale>
        <a:sx n="200" d="100"/>
        <a:sy n="200" d="100"/>
      </p:scale>
      <p:origin x="0" y="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15.12.2021</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15.12.2021</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file:///\\rki.local\daten\Projekte\FG36_INV_ICOSARI\Arbeitsordner\Wochenberich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257833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DE" b="1" dirty="0">
                <a:sym typeface="Wingdings" panose="05000000000000000000" pitchFamily="2" charset="2"/>
              </a:rPr>
              <a:t>Anzahl SARI-COVID (insgesamt und mit Intensivbehandlungen) leicht zurück gegangen, dürfte sich noch etwas auffüllen </a:t>
            </a:r>
          </a:p>
          <a:p>
            <a:pPr marL="171450" indent="-171450">
              <a:buFont typeface="Wingdings" panose="05000000000000000000" pitchFamily="2" charset="2"/>
              <a:buChar char="à"/>
            </a:pPr>
            <a:r>
              <a:rPr lang="de-DE" b="1" dirty="0">
                <a:sym typeface="Wingdings" panose="05000000000000000000" pitchFamily="2" charset="2"/>
              </a:rPr>
              <a:t>direkt im Anschluss an RSV-Welle</a:t>
            </a:r>
          </a:p>
          <a:p>
            <a:pPr marL="171450" indent="-171450">
              <a:buFont typeface="Wingdings" panose="05000000000000000000" pitchFamily="2" charset="2"/>
              <a:buChar char="à"/>
            </a:pPr>
            <a:endParaRPr lang="de-DE" b="0" dirty="0">
              <a:sym typeface="Wingdings" panose="05000000000000000000" pitchFamily="2" charset="2"/>
            </a:endParaRPr>
          </a:p>
          <a:p>
            <a:pPr marL="0" indent="0">
              <a:buFont typeface="Wingdings" panose="05000000000000000000" pitchFamily="2" charset="2"/>
              <a:buNone/>
            </a:pPr>
            <a:r>
              <a:rPr lang="de-DE" b="0" dirty="0">
                <a:sym typeface="Wingdings" panose="05000000000000000000" pitchFamily="2" charset="2"/>
              </a:rPr>
              <a:t>S:\Projekte\FG36_INV_ICOSARI\Arbeitsordner\Wochenbericht\Wochenbericht_allVWD.xlsx - </a:t>
            </a:r>
            <a:r>
              <a:rPr lang="de-DE" b="0" dirty="0" err="1">
                <a:sym typeface="Wingdings" panose="05000000000000000000" pitchFamily="2" charset="2"/>
              </a:rPr>
              <a:t>Anteil_COVID</a:t>
            </a:r>
            <a:r>
              <a:rPr lang="de-DE" b="0" dirty="0">
                <a:sym typeface="Wingdings" panose="05000000000000000000" pitchFamily="2" charset="2"/>
              </a:rPr>
              <a:t>, </a:t>
            </a:r>
            <a:r>
              <a:rPr lang="de-DE" b="0" dirty="0" err="1">
                <a:sym typeface="Wingdings" panose="05000000000000000000" pitchFamily="2" charset="2"/>
              </a:rPr>
              <a:t>Intensiv_Anteil_COVID</a:t>
            </a:r>
            <a:endParaRPr lang="de-DE" b="0"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2921282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DE" b="0" dirty="0"/>
              <a:t>Anzahl COVID-SARI-Fälle in AG 60-79 Jahre deutlich ansteigend, insbes. COVID-SARI mit Intensivbehandlung stärker als im Vorjahr!</a:t>
            </a:r>
          </a:p>
          <a:p>
            <a:pPr marL="171450" indent="-171450">
              <a:buFont typeface="Wingdings" panose="05000000000000000000" pitchFamily="2" charset="2"/>
              <a:buChar char="à"/>
            </a:pPr>
            <a:r>
              <a:rPr lang="de-DE" b="0" dirty="0"/>
              <a:t>AG 80+ bisher stabil bei COVID-SARI Intensivbehandlungen</a:t>
            </a:r>
          </a:p>
          <a:p>
            <a:pPr marL="0" indent="0">
              <a:buFontTx/>
              <a:buNone/>
            </a:pPr>
            <a:endParaRPr lang="de-DE" sz="1200" b="1" i="1" u="sng" kern="1200" dirty="0">
              <a:solidFill>
                <a:schemeClr val="tx1"/>
              </a:solidFill>
              <a:effectLst/>
              <a:latin typeface="+mn-lt"/>
              <a:ea typeface="+mn-ea"/>
              <a:cs typeface="+mn-cs"/>
            </a:endParaRPr>
          </a:p>
          <a:p>
            <a:pPr marL="0" indent="0">
              <a:buFontTx/>
              <a:buNone/>
            </a:pPr>
            <a:r>
              <a:rPr lang="de-DE" sz="1200" i="1" u="sng" kern="1200" dirty="0">
                <a:solidFill>
                  <a:schemeClr val="tx1"/>
                </a:solidFill>
                <a:effectLst/>
                <a:latin typeface="+mn-lt"/>
                <a:ea typeface="+mn-ea"/>
                <a:cs typeface="+mn-cs"/>
              </a:rPr>
              <a:t>S:\Projekte\FG36_INV_ICOSARI\Arbeitsordner\Wochenbericht\</a:t>
            </a:r>
          </a:p>
          <a:p>
            <a:pPr marL="0" indent="0">
              <a:buFontTx/>
              <a:buNone/>
            </a:pPr>
            <a:r>
              <a:rPr lang="de-DE" sz="1200" b="0" i="1" u="none" kern="1200" dirty="0">
                <a:solidFill>
                  <a:schemeClr val="tx1"/>
                </a:solidFill>
                <a:effectLst/>
                <a:latin typeface="+mn-lt"/>
                <a:ea typeface="+mn-ea"/>
                <a:cs typeface="+mn-cs"/>
              </a:rPr>
              <a:t>Dateien </a:t>
            </a:r>
            <a:r>
              <a:rPr lang="de-DE" sz="1200" b="0" i="1" u="sng" kern="1200" dirty="0">
                <a:solidFill>
                  <a:schemeClr val="tx1"/>
                </a:solidFill>
                <a:effectLst/>
                <a:latin typeface="+mn-lt"/>
                <a:ea typeface="+mn-ea"/>
                <a:cs typeface="+mn-cs"/>
              </a:rPr>
              <a:t>Krisenstab_COVID-SARI_AG6_FB_all.png</a:t>
            </a:r>
            <a:r>
              <a:rPr lang="de-DE" sz="1200" b="0" i="1" u="none" kern="1200" dirty="0">
                <a:solidFill>
                  <a:schemeClr val="tx1"/>
                </a:solidFill>
                <a:effectLst/>
                <a:latin typeface="+mn-lt"/>
                <a:ea typeface="+mn-ea"/>
                <a:cs typeface="+mn-cs"/>
              </a:rPr>
              <a:t> und </a:t>
            </a:r>
            <a:r>
              <a:rPr lang="de-DE" sz="1200" b="0" i="1" u="sng" kern="1200" dirty="0">
                <a:solidFill>
                  <a:schemeClr val="tx1"/>
                </a:solidFill>
                <a:effectLst/>
                <a:latin typeface="+mn-lt"/>
                <a:ea typeface="+mn-ea"/>
                <a:cs typeface="+mn-cs"/>
              </a:rPr>
              <a:t>Krisenstab_Intensiv_COVID_FB.png</a:t>
            </a:r>
            <a:endParaRPr lang="de-DE" b="0" dirty="0"/>
          </a:p>
          <a:p>
            <a:pPr marL="0" indent="0">
              <a:buFontTx/>
              <a:buNone/>
            </a:pPr>
            <a:r>
              <a:rPr lang="de-DE" b="1" dirty="0"/>
              <a:t> </a:t>
            </a:r>
          </a:p>
          <a:p>
            <a:pPr marL="0" indent="0">
              <a:buFontTx/>
              <a:buNone/>
            </a:pPr>
            <a:endParaRPr lang="de-DE" b="1" dirty="0"/>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2345941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à"/>
            </a:pPr>
            <a:r>
              <a:rPr lang="de-DE" b="0" dirty="0"/>
              <a:t>Vergleich COVID-SARI, COVID-SARI mit Intensivbehandlungen, und verstorbene COVID-SARI</a:t>
            </a:r>
          </a:p>
          <a:p>
            <a:pPr marL="171450" indent="-171450">
              <a:buFont typeface="Wingdings" panose="05000000000000000000" pitchFamily="2" charset="2"/>
              <a:buChar char="à"/>
            </a:pPr>
            <a:r>
              <a:rPr lang="de-DE" b="0" dirty="0"/>
              <a:t>Augenmerk auf AG 80+: Rückgang seit 2 Woche scheint realistisch, sowohl bei COVID-SARI als auch bei verstorbenen COVID-SARI zu sehen (Booster-Effekt?); </a:t>
            </a:r>
          </a:p>
          <a:p>
            <a:pPr marL="171450" indent="-171450">
              <a:buFont typeface="Wingdings" panose="05000000000000000000" pitchFamily="2" charset="2"/>
              <a:buChar char="à"/>
            </a:pPr>
            <a:r>
              <a:rPr lang="de-DE" b="0" dirty="0"/>
              <a:t>vorheriger Anstieg in AG 80+ war vergleichbar zu Vorjahr</a:t>
            </a:r>
          </a:p>
          <a:p>
            <a:pPr marL="171450" indent="-171450">
              <a:buFont typeface="Wingdings" panose="05000000000000000000" pitchFamily="2" charset="2"/>
              <a:buChar char="à"/>
            </a:pPr>
            <a:endParaRPr lang="de-DE" b="0" dirty="0"/>
          </a:p>
          <a:p>
            <a:pPr marL="0" indent="0">
              <a:buFont typeface="Wingdings" panose="05000000000000000000" pitchFamily="2" charset="2"/>
              <a:buNone/>
            </a:pPr>
            <a:endParaRPr lang="de-DE" b="0" dirty="0"/>
          </a:p>
          <a:p>
            <a:pPr marL="171450" indent="-171450">
              <a:buFont typeface="Wingdings" panose="05000000000000000000" pitchFamily="2" charset="2"/>
              <a:buChar char="à"/>
            </a:pPr>
            <a:endParaRPr lang="de-DE" sz="1200" b="1" i="1" u="sng" kern="1200" dirty="0">
              <a:solidFill>
                <a:schemeClr val="tx1"/>
              </a:solidFill>
              <a:effectLst/>
              <a:latin typeface="+mn-lt"/>
              <a:ea typeface="+mn-ea"/>
              <a:cs typeface="+mn-cs"/>
            </a:endParaRPr>
          </a:p>
          <a:p>
            <a:pPr marL="0" indent="0">
              <a:buFontTx/>
              <a:buNone/>
            </a:pPr>
            <a:r>
              <a:rPr lang="de-DE" sz="1200" i="1" u="sng" kern="1200" dirty="0">
                <a:solidFill>
                  <a:schemeClr val="tx1"/>
                </a:solidFill>
                <a:effectLst/>
                <a:latin typeface="+mn-lt"/>
                <a:ea typeface="+mn-ea"/>
                <a:cs typeface="+mn-cs"/>
              </a:rPr>
              <a:t>S:\Projekte\FG36_INV_ICOSARI\Arbeitsordner\Wochenbericht\</a:t>
            </a:r>
          </a:p>
          <a:p>
            <a:pPr marL="0" indent="0">
              <a:buFontTx/>
              <a:buNone/>
            </a:pPr>
            <a:r>
              <a:rPr lang="de-DE" sz="1200" b="0" i="1" u="sng" kern="1200" dirty="0">
                <a:solidFill>
                  <a:schemeClr val="tx1"/>
                </a:solidFill>
                <a:effectLst/>
                <a:latin typeface="+mn-lt"/>
                <a:ea typeface="+mn-ea"/>
                <a:cs typeface="+mn-cs"/>
              </a:rPr>
              <a:t>Krisenstab_COVID-SARI_FB_all_Vgl2021.png </a:t>
            </a:r>
            <a:r>
              <a:rPr lang="de-DE" sz="1200" b="0" i="1" u="none" kern="1200" dirty="0">
                <a:solidFill>
                  <a:schemeClr val="tx1"/>
                </a:solidFill>
                <a:effectLst/>
                <a:latin typeface="+mn-lt"/>
                <a:ea typeface="+mn-ea"/>
                <a:cs typeface="+mn-cs"/>
              </a:rPr>
              <a:t>und </a:t>
            </a:r>
            <a:r>
              <a:rPr lang="de-DE" sz="1200" b="0" i="1" u="sng" kern="1200" dirty="0">
                <a:solidFill>
                  <a:schemeClr val="tx1"/>
                </a:solidFill>
                <a:effectLst/>
                <a:latin typeface="+mn-lt"/>
                <a:ea typeface="+mn-ea"/>
                <a:cs typeface="+mn-cs"/>
              </a:rPr>
              <a:t>Krisenstab_Intensiv_COVID_inkl_letzte_FB_VGL2021.png</a:t>
            </a:r>
            <a:endParaRPr lang="de-DE" b="0" dirty="0"/>
          </a:p>
          <a:p>
            <a:pPr marL="0" indent="0">
              <a:buFontTx/>
              <a:buNone/>
            </a:pPr>
            <a:r>
              <a:rPr lang="de-DE" b="1" dirty="0"/>
              <a:t> </a:t>
            </a:r>
          </a:p>
          <a:p>
            <a:pPr marL="0" indent="0">
              <a:buFontTx/>
              <a:buNone/>
            </a:pPr>
            <a:endParaRPr lang="de-DE" b="1" dirty="0"/>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238049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1" u="sng" dirty="0"/>
              <a:t>KITAs:</a:t>
            </a:r>
            <a:r>
              <a:rPr lang="de-DE" dirty="0"/>
              <a:t> </a:t>
            </a:r>
          </a:p>
          <a:p>
            <a:pPr marL="171450" indent="-171450">
              <a:buFont typeface="Symbol" panose="05050102010706020507" pitchFamily="18" charset="2"/>
              <a:buChar char="-"/>
            </a:pPr>
            <a:r>
              <a:rPr lang="de-DE" sz="1200" kern="1200" dirty="0">
                <a:solidFill>
                  <a:schemeClr val="tx1"/>
                </a:solidFill>
                <a:latin typeface="+mn-lt"/>
                <a:ea typeface="+mn-ea"/>
                <a:cs typeface="+mn-cs"/>
              </a:rPr>
              <a:t>Seit Mitte Nov Niveau der zweiten Welle überstiegen (etwa 1 Monat früher als im Vorjahr) </a:t>
            </a:r>
          </a:p>
          <a:p>
            <a:pPr marL="171450" indent="-171450">
              <a:buFont typeface="Symbol" panose="05050102010706020507" pitchFamily="18" charset="2"/>
              <a:buChar char="-"/>
            </a:pPr>
            <a:r>
              <a:rPr lang="de-DE" dirty="0"/>
              <a:t>etwa 3-mal mehr Ausbrüche als im Vorjahr zu dieser Zeit</a:t>
            </a:r>
          </a:p>
          <a:p>
            <a:pPr marL="171450" indent="-171450">
              <a:buFontTx/>
              <a:buChar char="-"/>
            </a:pPr>
            <a:r>
              <a:rPr lang="de-DE" dirty="0"/>
              <a:t>Anteil AG  nimmt wieder zu; Ende Nov bei 56%</a:t>
            </a:r>
          </a:p>
          <a:p>
            <a:pPr marL="171450" indent="-171450">
              <a:buFontTx/>
              <a:buChar char="-"/>
            </a:pPr>
            <a:r>
              <a:rPr lang="de-DE" dirty="0"/>
              <a:t>Eckdaten der </a:t>
            </a:r>
            <a:r>
              <a:rPr lang="de-DE" b="1" dirty="0"/>
              <a:t>letzten 4 Wochen:</a:t>
            </a:r>
          </a:p>
          <a:p>
            <a:pPr marL="628650" lvl="1" indent="-171450">
              <a:buFontTx/>
              <a:buChar char="-"/>
            </a:pPr>
            <a:r>
              <a:rPr lang="de-DE" b="0" dirty="0"/>
              <a:t>Bisher 600 Ausbrüche (die meisten in BW (n=153), SN (n=94))</a:t>
            </a:r>
          </a:p>
          <a:p>
            <a:pPr marL="628650" lvl="1" indent="-171450">
              <a:buFontTx/>
              <a:buChar char="-"/>
            </a:pPr>
            <a:r>
              <a:rPr lang="de-DE" dirty="0"/>
              <a:t>Ausbruchsgröße: durchschnitt: 5 Fälle pro Ausbruch, median: 4 Fälle; (etwa 11% Ausbrüche &gt;=10 Fällen)</a:t>
            </a:r>
          </a:p>
          <a:p>
            <a:pPr marL="628650" lvl="1" indent="-171450">
              <a:buFontTx/>
              <a:buChar char="-"/>
            </a:pPr>
            <a:endParaRPr lang="de-DE"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b="1" u="sng" dirty="0"/>
              <a:t>Schulen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dirty="0"/>
              <a:t>Ausbrüche steigen nach Herbstferien wieder sehr rasch an</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dirty="0"/>
              <a:t>In KW 46 neuer Höchstwert mit bisher 753 Ausbrüchen/Woche; etwa 5-mal mehr Ausbrüche als im Vorjahr</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dirty="0"/>
              <a:t>Ende Nov überwiegend AG 6-10 in Schulausbrüchen übermittelt (52%; AG 11-14: 33%; AG 15-20: 9%, AG 21+: 6%)</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dirty="0"/>
              <a:t>Eckdaten der </a:t>
            </a:r>
            <a:r>
              <a:rPr lang="de-DE" b="1" dirty="0"/>
              <a:t>letzten 4 Wochen</a:t>
            </a:r>
            <a:r>
              <a:rPr lang="de-DE" dirty="0"/>
              <a:t>:</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de-DE" b="0" dirty="0"/>
              <a:t>Bisher 1.728 Ausbrüche (die meisten in BW n=664 NW n=198)</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de-DE" dirty="0"/>
              <a:t>Ausbruchsgröße: durchschnitt: 5 Fälle, median: 4 Fälle pro Ausbruch; etwa 12% der Ausbrüche mit &gt;=10 Fällen </a:t>
            </a:r>
          </a:p>
          <a:p>
            <a:pPr marL="171450" indent="-171450">
              <a:buFontTx/>
              <a:buChar char="-"/>
            </a:pPr>
            <a:endParaRPr lang="de-DE" dirty="0"/>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13</a:t>
            </a:fld>
            <a:endParaRPr lang="de-DE"/>
          </a:p>
        </p:txBody>
      </p:sp>
    </p:spTree>
    <p:extLst>
      <p:ext uri="{BB962C8B-B14F-4D97-AF65-F5344CB8AC3E}">
        <p14:creationId xmlns:p14="http://schemas.microsoft.com/office/powerpoint/2010/main" val="1757180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E7DB3B74-E7C2-B34F-8624-8515ACB00503}" type="slidenum">
              <a:rPr lang="de-DE" smtClean="0"/>
              <a:t>14</a:t>
            </a:fld>
            <a:endParaRPr lang="de-DE"/>
          </a:p>
        </p:txBody>
      </p:sp>
    </p:spTree>
    <p:extLst>
      <p:ext uri="{BB962C8B-B14F-4D97-AF65-F5344CB8AC3E}">
        <p14:creationId xmlns:p14="http://schemas.microsoft.com/office/powerpoint/2010/main" val="204527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ARE-Rate deutlich gesunken in 49. KW zur Vorwoche (3,9 %; Vorwoche: 4,7 %)</a:t>
            </a:r>
          </a:p>
          <a:p>
            <a:pPr marL="171450" indent="-171450">
              <a:buFontTx/>
              <a:buChar char="-"/>
            </a:pPr>
            <a:r>
              <a:rPr lang="de-DE" dirty="0"/>
              <a:t>Bei Erwachsenen schon Niveau des Vorjahres erreicht, bei den Kinder noch im Bereich wie vor </a:t>
            </a:r>
            <a:r>
              <a:rPr lang="de-DE"/>
              <a:t>der Pandemie.</a:t>
            </a:r>
            <a:endParaRPr lang="de-DE" dirty="0"/>
          </a:p>
          <a:p>
            <a:pPr marL="171450" indent="-171450">
              <a:buFontTx/>
              <a:buChar char="-"/>
            </a:pPr>
            <a:r>
              <a:rPr lang="de-DE" dirty="0"/>
              <a:t>Gesamt-ARE-Rate liegt in der 49. KW insgesamt nun wieder deutlich unter dem Niveau der Vorsaisons (vor der Pandemie), aber noch etwas höher als im Pandemiejahr 2020, nähert sich aber schrittweise an</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330168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a:t>KonsInz</a:t>
            </a:r>
            <a:r>
              <a:rPr lang="de-DE" dirty="0"/>
              <a:t> insgesamt im Vergleich zur Vorwoche gesunken. In  49. KW: 1.199 (Vorwoche:1. 619)</a:t>
            </a:r>
          </a:p>
          <a:p>
            <a:pPr marL="171450" indent="-171450">
              <a:buFontTx/>
              <a:buChar char="-"/>
            </a:pPr>
            <a:r>
              <a:rPr lang="de-DE" dirty="0" err="1"/>
              <a:t>KonsInz</a:t>
            </a:r>
            <a:r>
              <a:rPr lang="de-DE" dirty="0"/>
              <a:t> hat sich den Vorjahreswerten angeglichen (</a:t>
            </a:r>
            <a:r>
              <a:rPr lang="de-DE"/>
              <a:t>vor Pandemie)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196480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Hohe Übereinstimmung des Anteils von ARE mit COVID-19 zwischen den virologischen und den syndromischen Daten der AGI</a:t>
            </a:r>
          </a:p>
          <a:p>
            <a:pPr marL="171450" indent="-171450">
              <a:buFontTx/>
              <a:buChar char="-"/>
            </a:pPr>
            <a:r>
              <a:rPr lang="de-DE" sz="1200" kern="1200" dirty="0">
                <a:solidFill>
                  <a:schemeClr val="tx1"/>
                </a:solidFill>
                <a:effectLst/>
                <a:latin typeface="+mn-lt"/>
                <a:ea typeface="+mn-ea"/>
                <a:cs typeface="+mn-cs"/>
              </a:rPr>
              <a:t>nach der ARE-Konsultation wird COVID-19 Diagnose im Zeitverlauf im Arztinformationssystem nachgetragen, dadurch steigt Anteil von ARE mit COVID-19 insbesondere innerhalb der nächsten Woche in SEED noch an (Vgl. letzte Woche +2,2%)</a:t>
            </a:r>
          </a:p>
          <a:p>
            <a:pPr marL="171450" indent="-171450">
              <a:buFontTx/>
              <a:buChar char="-"/>
            </a:pPr>
            <a:r>
              <a:rPr lang="de-DE" sz="1200" kern="1200" dirty="0">
                <a:solidFill>
                  <a:schemeClr val="tx1"/>
                </a:solidFill>
                <a:effectLst/>
                <a:latin typeface="+mn-lt"/>
                <a:ea typeface="+mn-ea"/>
                <a:cs typeface="+mn-cs"/>
              </a:rPr>
              <a:t>in der virologischen Surveillance geht der Anteil von ARE mit COVID-19 durch die Auswertung weiterer Laborproben tendenziell eher noch zurück</a:t>
            </a:r>
          </a:p>
          <a:p>
            <a:pPr marL="171450" indent="-171450">
              <a:buFontTx/>
              <a:buChar char="-"/>
            </a:pPr>
            <a:endParaRPr lang="de-DE" sz="1200" kern="1200" dirty="0">
              <a:solidFill>
                <a:schemeClr val="tx1"/>
              </a:solidFill>
              <a:effectLst/>
              <a:latin typeface="+mn-lt"/>
              <a:ea typeface="+mn-ea"/>
              <a:cs typeface="+mn-cs"/>
            </a:endParaRPr>
          </a:p>
          <a:p>
            <a:pPr marL="171450" indent="-171450">
              <a:buFontTx/>
              <a:buChar char="-"/>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45723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sz="1200" kern="1200" dirty="0">
                <a:solidFill>
                  <a:schemeClr val="tx1"/>
                </a:solidFill>
                <a:effectLst/>
                <a:latin typeface="+mn-lt"/>
                <a:ea typeface="+mn-ea"/>
                <a:cs typeface="+mn-cs"/>
              </a:rPr>
              <a:t>Anzahl der Konsultationen wegen neu aufgetretenen ARE bei kleinen Kindern besonders hoch, Anteil mit zusätzlicher COVID-19-Diagnose dagegen gering</a:t>
            </a:r>
          </a:p>
          <a:p>
            <a:pPr marL="171450" indent="-171450">
              <a:buFontTx/>
              <a:buChar char="-"/>
            </a:pPr>
            <a:r>
              <a:rPr lang="de-DE" sz="1200" kern="1200" dirty="0">
                <a:solidFill>
                  <a:schemeClr val="tx1"/>
                </a:solidFill>
                <a:effectLst/>
                <a:latin typeface="+mn-lt"/>
                <a:ea typeface="+mn-ea"/>
                <a:cs typeface="+mn-cs"/>
              </a:rPr>
              <a:t>besondere ältere Personen konsultieren Arzt seltener wegen ARE, erhalten aber vergleichsweise häufig eine COVID-19-Diagnose</a:t>
            </a:r>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238034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SARI-Fallzahlen sind insgesamt gesunkenen </a:t>
            </a:r>
            <a:r>
              <a:rPr lang="de-DE" dirty="0">
                <a:sym typeface="Wingdings" panose="05000000000000000000" pitchFamily="2" charset="2"/>
              </a:rPr>
              <a:t> Seit Saisonbeginn hohes Niveau deutlich über den Vorsaisons, aktuell Niveau wie in 2020 </a:t>
            </a:r>
            <a:endParaRPr lang="de-DE" dirty="0"/>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sym typeface="Wingdings" panose="05000000000000000000" pitchFamily="2" charset="2"/>
              </a:rPr>
              <a:t>In allen AG Rückgang</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sym typeface="Wingdings" panose="05000000000000000000" pitchFamily="2" charset="2"/>
              </a:rPr>
              <a:t>AG 0-4 wieder auf Niveau der vor-pandemischen Saisons, 37% der SARI-Fälle in AG 0-4 mit RSV-Diagnose, Vorwoche 48%; Anteil geht seit KW 43/44 merklich zurück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sym typeface="Wingdings" panose="05000000000000000000" pitchFamily="2" charset="2"/>
              </a:rPr>
              <a:t>Altersgruppen 35-59 und 60-79 Jahre weiterhin sehr hohes Niveau; seit einigen Wochen sogar leicht über Niveau der Vorsaison (hoch bis sehr hoch)</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sym typeface="Wingdings" panose="05000000000000000000" pitchFamily="2" charset="2"/>
              </a:rPr>
              <a:t>Deutlicher Rückgang in AG 80+, mittlerweile fast wieder auf vor-pandemischen Niveau</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sz="1200" i="1" u="sng"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i="1" u="sng" kern="1200" dirty="0">
                <a:solidFill>
                  <a:schemeClr val="tx1"/>
                </a:solidFill>
                <a:effectLst/>
                <a:latin typeface="+mn-lt"/>
                <a:ea typeface="+mn-ea"/>
                <a:cs typeface="+mn-cs"/>
              </a:rPr>
              <a:t>S:\Projekte\FG36_INV_ICOSARI\Arbeitsordner\Wochenbericht \Krisenstab_3Saisons_AGI6_allVWD_inkl_letzte_FB.png</a:t>
            </a:r>
            <a:endParaRPr lang="de-DE" i="1" dirty="0"/>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endParaRPr lang="de-DE"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417103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SARI-Fallzahlen sind insgesamt gesunkenen </a:t>
            </a:r>
            <a:r>
              <a:rPr lang="de-DE" dirty="0">
                <a:sym typeface="Wingdings" panose="05000000000000000000" pitchFamily="2" charset="2"/>
              </a:rPr>
              <a:t> Seit Saisonbeginn hohes Niveau deutlich über den Vorsaisons, aktuell Niveau wie in 2020 </a:t>
            </a:r>
            <a:endParaRPr lang="de-DE" dirty="0"/>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sym typeface="Wingdings" panose="05000000000000000000" pitchFamily="2" charset="2"/>
              </a:rPr>
              <a:t>In allen AG Rückgang</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sym typeface="Wingdings" panose="05000000000000000000" pitchFamily="2" charset="2"/>
              </a:rPr>
              <a:t>AG 0-4 wieder auf Niveau der vor-pandemischen Saisons, 37% der SARI-Fälle in AG 0-4 mit RSV-Diagnose, Vorwoche 48%; Anteil geht seit KW 43/44 merklich zurück </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sym typeface="Wingdings" panose="05000000000000000000" pitchFamily="2" charset="2"/>
              </a:rPr>
              <a:t>Altersgruppen 35-59 und 60-79 Jahre weiterhin sehr hohes Niveau; seit einigen Wochen sogar leicht über Niveau der Vorsaison (hoch bis sehr hoch)</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sym typeface="Wingdings" panose="05000000000000000000" pitchFamily="2" charset="2"/>
              </a:rPr>
              <a:t>Deutlicher Rückgang seit 2 Wochen in AG 80+, mittlerweile fast wieder auf vor-pandemischen Niveau</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kern="1200" dirty="0">
              <a:solidFill>
                <a:schemeClr val="tx1"/>
              </a:solidFill>
              <a:effectLst/>
              <a:latin typeface="+mn-lt"/>
              <a:ea typeface="+mn-ea"/>
              <a:cs typeface="+mn-cs"/>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u="sng" kern="1200" dirty="0">
                <a:solidFill>
                  <a:schemeClr val="tx1"/>
                </a:solidFill>
                <a:effectLst/>
                <a:latin typeface="+mn-lt"/>
                <a:ea typeface="+mn-ea"/>
                <a:cs typeface="+mn-cs"/>
              </a:rPr>
              <a:t>S:\Projekte\FG36_INV_ICOSARI\Arbeitsordner\Wochenbericht\Krisenstab-AG_separat_alleVWD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112313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Zur Ansicht: Anzahl </a:t>
            </a:r>
            <a:r>
              <a:rPr lang="de-DE" b="1" u="sng" dirty="0"/>
              <a:t>SARI</a:t>
            </a:r>
            <a:r>
              <a:rPr lang="de-DE" dirty="0"/>
              <a:t> mit Intensivbehandlung nach Altersgruppe (Verlauf im Vergleich zu den Vorsaisons)</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--&gt; Vergleich Niveau Intensivbehandlungen (AG 35-59, 60-79) zu Saison 2017/18!</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sym typeface="Wingdings" panose="05000000000000000000" pitchFamily="2" charset="2"/>
              </a:rPr>
              <a:t>AG 35-59 und 60-79 über bzw. auf Niveau von Vorsaisons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kern="1200" dirty="0">
                <a:solidFill>
                  <a:schemeClr val="tx1"/>
                </a:solidFill>
                <a:effectLst/>
                <a:latin typeface="+mn-lt"/>
                <a:ea typeface="+mn-ea"/>
                <a:cs typeface="+mn-cs"/>
                <a:sym typeface="Wingdings" panose="05000000000000000000" pitchFamily="2" charset="2"/>
              </a:rPr>
              <a:t>AG 80+ bisher unter dem Niveau der Vorsaison, aber noch über vor-pandemischem Niveau</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DE" sz="1200" i="1" kern="1200" dirty="0">
                <a:solidFill>
                  <a:schemeClr val="tx1"/>
                </a:solidFill>
                <a:effectLst/>
                <a:latin typeface="+mn-lt"/>
                <a:ea typeface="+mn-ea"/>
                <a:cs typeface="+mn-cs"/>
                <a:sym typeface="Wingdings" panose="05000000000000000000" pitchFamily="2" charset="2"/>
              </a:rPr>
              <a:t>(Anmerkung zu AG 15-34: seit KW 40: 41 SARI mit Intensivbehandlung, davon 72% mit COVID-19; SARI insgesamt: 64% COVID-19; 22% der SARI-COVID in AG 15-34 erhalten Intensivbehandlung)</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DE" sz="1200" kern="1200" dirty="0">
              <a:solidFill>
                <a:schemeClr val="tx1"/>
              </a:solidFill>
              <a:effectLst/>
              <a:latin typeface="+mn-lt"/>
              <a:ea typeface="+mn-ea"/>
              <a:cs typeface="+mn-cs"/>
              <a:sym typeface="Wingdings" panose="05000000000000000000" pitchFamily="2" charset="2"/>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200" u="sng" kern="1200" dirty="0">
                <a:solidFill>
                  <a:schemeClr val="tx1"/>
                </a:solidFill>
                <a:effectLst/>
                <a:latin typeface="+mn-lt"/>
                <a:ea typeface="+mn-ea"/>
                <a:cs typeface="+mn-cs"/>
              </a:rPr>
              <a:t>S:\Projekte\FG36_INV_ICOSARI\Arbeitsordner\Wochenbericht\Krisenstab-AG_separat_alleVWD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171662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b="0" dirty="0">
                <a:sym typeface="Wingdings" panose="05000000000000000000" pitchFamily="2" charset="2"/>
              </a:rPr>
              <a:t></a:t>
            </a:r>
            <a:r>
              <a:rPr lang="de-DE" b="0" dirty="0"/>
              <a:t>Anteil SARI-COVID-Fälle bei Hospitalisierungen seit KW 41 kontinuierlich ansteigend, mittlerweile abflachend; </a:t>
            </a:r>
          </a:p>
          <a:p>
            <a:pPr marL="0" indent="0">
              <a:buFontTx/>
              <a:buNone/>
            </a:pPr>
            <a:r>
              <a:rPr lang="de-DE" b="0" dirty="0">
                <a:sym typeface="Wingdings" panose="05000000000000000000" pitchFamily="2" charset="2"/>
              </a:rPr>
              <a:t></a:t>
            </a:r>
            <a:r>
              <a:rPr lang="de-DE" b="0" dirty="0"/>
              <a:t>Anteil COVID-19 an Intensiv bleibt sehr hoch, fast auf Peak-Niveau (2. und 3. Welle, ging bis max. 88%)</a:t>
            </a:r>
          </a:p>
          <a:p>
            <a:pPr marL="0" indent="0">
              <a:buFontTx/>
              <a:buNone/>
            </a:pPr>
            <a:endParaRPr lang="de-DE" b="0" dirty="0"/>
          </a:p>
          <a:p>
            <a:pPr marL="0" indent="0">
              <a:buFontTx/>
              <a:buNone/>
            </a:pPr>
            <a:r>
              <a:rPr lang="de-DE" b="1" dirty="0"/>
              <a:t>Anteil COVID-19 an SARI 59% (KW 48: 57%)</a:t>
            </a:r>
          </a:p>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Anteil COVID an SARI mit Intensivbehandlung 76% (KW 48: 80%) </a:t>
            </a:r>
            <a:endParaRPr lang="de-DE" sz="1200" b="1"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b="0" i="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i="1" kern="1200" dirty="0">
                <a:solidFill>
                  <a:schemeClr val="tx1"/>
                </a:solidFill>
                <a:effectLst/>
                <a:latin typeface="+mn-lt"/>
                <a:ea typeface="+mn-ea"/>
                <a:cs typeface="+mn-cs"/>
              </a:rPr>
              <a:t>Krisenstab_AnteilCOVID_alle_inkl_letzte.png und Krisenstab_AnteilCOVID_Intensiv_inkl_letzte.png</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i="1" kern="1200" dirty="0">
                <a:solidFill>
                  <a:schemeClr val="tx1"/>
                </a:solidFill>
                <a:effectLst/>
                <a:latin typeface="+mn-lt"/>
                <a:ea typeface="+mn-ea"/>
                <a:cs typeface="+mn-cs"/>
              </a:rPr>
              <a:t>aus dem Ordner </a:t>
            </a:r>
            <a:r>
              <a:rPr lang="de-DE" sz="1200" b="0" i="1" u="sng" kern="1200" dirty="0">
                <a:solidFill>
                  <a:schemeClr val="tx1"/>
                </a:solidFill>
                <a:effectLst/>
                <a:latin typeface="+mn-lt"/>
                <a:ea typeface="+mn-ea"/>
                <a:cs typeface="+mn-cs"/>
                <a:hlinkClick r:id="rId3"/>
              </a:rPr>
              <a:t>S:\Projekte\FG36_INV_ICOSARI\Arbeitsordner\Wochenbericht</a:t>
            </a:r>
            <a:endParaRPr lang="de-DE" sz="1200" b="0" i="1" kern="1200" dirty="0">
              <a:solidFill>
                <a:schemeClr val="tx1"/>
              </a:solidFill>
              <a:effectLst/>
              <a:latin typeface="+mn-lt"/>
              <a:ea typeface="+mn-ea"/>
              <a:cs typeface="+mn-cs"/>
            </a:endParaRPr>
          </a:p>
          <a:p>
            <a:pPr marL="0" indent="0">
              <a:buFontTx/>
              <a:buNone/>
            </a:pPr>
            <a:endParaRPr lang="de-DE" b="0" dirty="0"/>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204313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r>
              <a:rPr lang="de-DE"/>
              <a:t>Stand: 18.08.2020</a:t>
            </a:r>
            <a:endParaRPr lang="de-DE" dirty="0"/>
          </a:p>
        </p:txBody>
      </p:sp>
      <p:sp>
        <p:nvSpPr>
          <p:cNvPr id="10" name="Fußzeilenplatzhalter 9"/>
          <p:cNvSpPr>
            <a:spLocks noGrp="1"/>
          </p:cNvSpPr>
          <p:nvPr>
            <p:ph type="ftr" sz="quarter" idx="15"/>
          </p:nvPr>
        </p:nvSpPr>
        <p:spPr/>
        <p:txBody>
          <a:bodyPr/>
          <a:lstStyle/>
          <a:p>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r>
              <a:rPr lang="de-DE"/>
              <a:t>Stand: 18.08.2020</a:t>
            </a:r>
            <a:endParaRPr lang="de-DE" dirty="0"/>
          </a:p>
        </p:txBody>
      </p:sp>
      <p:sp>
        <p:nvSpPr>
          <p:cNvPr id="12" name="Fußzeilenplatzhalter 11"/>
          <p:cNvSpPr>
            <a:spLocks noGrp="1"/>
          </p:cNvSpPr>
          <p:nvPr>
            <p:ph type="ftr" sz="quarter" idx="16"/>
          </p:nvPr>
        </p:nvSpPr>
        <p:spPr/>
        <p:txBody>
          <a:bodyPr/>
          <a:lstStyle/>
          <a:p>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r>
              <a:rPr lang="de-DE"/>
              <a:t>Stand: 18.08.2020</a:t>
            </a:r>
            <a:endParaRPr lang="de-DE" dirty="0"/>
          </a:p>
        </p:txBody>
      </p:sp>
      <p:sp>
        <p:nvSpPr>
          <p:cNvPr id="10" name="Fußzeilenplatzhalter 9"/>
          <p:cNvSpPr>
            <a:spLocks noGrp="1"/>
          </p:cNvSpPr>
          <p:nvPr>
            <p:ph type="ftr" sz="quarter" idx="11"/>
          </p:nvPr>
        </p:nvSpPr>
        <p:spPr/>
        <p:txBody>
          <a:bodyPr/>
          <a:lstStyle/>
          <a:p>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a:t>Stand: 18.08.2020</a:t>
            </a:r>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a:t>Stand: 18.08.2020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Lst>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influenza.rki.de/Diagrams.aspx?agiRegion=0" TargetMode="Externa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hyperlink" Target="https://grippeweb.rki.de/"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influenza.rki.d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influenza.rki.de/" TargetMode="External"/><Relationship Id="rId5" Type="http://schemas.openxmlformats.org/officeDocument/2006/relationships/hyperlink" Target="https://www.rki.de/DE/Content/Infekt/EpidBull/Archiv/2021/Ausgaben/30_21.pdf"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Ergebnisse der </a:t>
            </a:r>
            <a:br>
              <a:rPr lang="de-DE" dirty="0"/>
            </a:br>
            <a:r>
              <a:rPr lang="de-DE" dirty="0" err="1"/>
              <a:t>syndromischen</a:t>
            </a:r>
            <a:r>
              <a:rPr lang="de-DE" dirty="0"/>
              <a:t> und virologischen ARE-Surveillance </a:t>
            </a:r>
            <a:br>
              <a:rPr lang="de-DE" dirty="0"/>
            </a:br>
            <a:r>
              <a:rPr lang="de-DE" sz="1800" b="0" dirty="0"/>
              <a:t>GrippeWeb, </a:t>
            </a:r>
            <a:br>
              <a:rPr lang="de-DE" sz="1800" b="0" dirty="0"/>
            </a:br>
            <a:r>
              <a:rPr lang="de-DE" sz="1800" b="0" dirty="0"/>
              <a:t>Arbeitsgemeinschaft Influenza,</a:t>
            </a:r>
            <a:br>
              <a:rPr lang="de-DE" sz="1800" b="0" dirty="0"/>
            </a:br>
            <a:r>
              <a:rPr lang="de-DE" sz="1800" b="0" dirty="0"/>
              <a:t>ICOSARI</a:t>
            </a:r>
            <a:br>
              <a:rPr lang="de-DE" sz="1800" b="0" dirty="0"/>
            </a:br>
            <a:r>
              <a:rPr lang="de-DE" sz="1800" b="0" dirty="0"/>
              <a:t>KiTa- und Schulausbrüche (Meldedaten)</a:t>
            </a:r>
            <a:br>
              <a:rPr lang="de-DE" sz="1800" b="0" dirty="0">
                <a:highlight>
                  <a:srgbClr val="FFFF00"/>
                </a:highlight>
              </a:rPr>
            </a:br>
            <a:r>
              <a:rPr lang="de-DE" sz="1800" b="0" dirty="0"/>
              <a:t>Datenstand 14.12.2021</a:t>
            </a:r>
          </a:p>
        </p:txBody>
      </p:sp>
    </p:spTree>
    <p:extLst>
      <p:ext uri="{BB962C8B-B14F-4D97-AF65-F5344CB8AC3E}">
        <p14:creationId xmlns:p14="http://schemas.microsoft.com/office/powerpoint/2010/main" val="220248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C90777E-C2DD-4B76-A2E4-265CAB4AE377}"/>
              </a:ext>
            </a:extLst>
          </p:cNvPr>
          <p:cNvPicPr>
            <a:picLocks noChangeAspect="1"/>
          </p:cNvPicPr>
          <p:nvPr/>
        </p:nvPicPr>
        <p:blipFill>
          <a:blip r:embed="rId3"/>
          <a:stretch>
            <a:fillRect/>
          </a:stretch>
        </p:blipFill>
        <p:spPr>
          <a:xfrm>
            <a:off x="2465044" y="3819805"/>
            <a:ext cx="5665364" cy="2767563"/>
          </a:xfrm>
          <a:prstGeom prst="rect">
            <a:avLst/>
          </a:prstGeom>
        </p:spPr>
      </p:pic>
      <p:pic>
        <p:nvPicPr>
          <p:cNvPr id="5" name="Grafik 4">
            <a:extLst>
              <a:ext uri="{FF2B5EF4-FFF2-40B4-BE49-F238E27FC236}">
                <a16:creationId xmlns:a16="http://schemas.microsoft.com/office/drawing/2014/main" id="{5F65E846-EDC9-4ABA-8471-2A33BD05FDE7}"/>
              </a:ext>
            </a:extLst>
          </p:cNvPr>
          <p:cNvPicPr>
            <a:picLocks noChangeAspect="1"/>
          </p:cNvPicPr>
          <p:nvPr/>
        </p:nvPicPr>
        <p:blipFill>
          <a:blip r:embed="rId4"/>
          <a:stretch>
            <a:fillRect/>
          </a:stretch>
        </p:blipFill>
        <p:spPr>
          <a:xfrm>
            <a:off x="2463955" y="1086254"/>
            <a:ext cx="5587876" cy="2736133"/>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pPr/>
              <a:t>10</a:t>
            </a:fld>
            <a:endParaRPr lang="de-DE" dirty="0"/>
          </a:p>
        </p:txBody>
      </p:sp>
      <p:sp>
        <p:nvSpPr>
          <p:cNvPr id="8" name="Titel 2"/>
          <p:cNvSpPr txBox="1">
            <a:spLocks/>
          </p:cNvSpPr>
          <p:nvPr/>
        </p:nvSpPr>
        <p:spPr>
          <a:xfrm>
            <a:off x="-46733" y="629168"/>
            <a:ext cx="9190733"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mit/ohne COVID-19 bis zur 49. KW 2021</a:t>
            </a:r>
          </a:p>
        </p:txBody>
      </p:sp>
      <p:sp>
        <p:nvSpPr>
          <p:cNvPr id="2" name="Datumsplatzhalter 1"/>
          <p:cNvSpPr>
            <a:spLocks noGrp="1"/>
          </p:cNvSpPr>
          <p:nvPr>
            <p:ph type="dt" sz="half" idx="10"/>
          </p:nvPr>
        </p:nvSpPr>
        <p:spPr/>
        <p:txBody>
          <a:bodyPr/>
          <a:lstStyle/>
          <a:p>
            <a:r>
              <a:rPr lang="de-DE" dirty="0"/>
              <a:t>Stand: 14.12.2021</a:t>
            </a:r>
          </a:p>
        </p:txBody>
      </p:sp>
      <p:sp>
        <p:nvSpPr>
          <p:cNvPr id="3" name="Fußzeilenplatzhalter 2"/>
          <p:cNvSpPr>
            <a:spLocks noGrp="1"/>
          </p:cNvSpPr>
          <p:nvPr>
            <p:ph type="ftr" sz="quarter" idx="11"/>
          </p:nvPr>
        </p:nvSpPr>
        <p:spPr/>
        <p:txBody>
          <a:bodyPr/>
          <a:lstStyle/>
          <a:p>
            <a:endParaRPr lang="de-DE" dirty="0"/>
          </a:p>
        </p:txBody>
      </p:sp>
      <p:sp>
        <p:nvSpPr>
          <p:cNvPr id="11" name="Textfeld 10">
            <a:extLst>
              <a:ext uri="{FF2B5EF4-FFF2-40B4-BE49-F238E27FC236}">
                <a16:creationId xmlns:a16="http://schemas.microsoft.com/office/drawing/2014/main" id="{26C2F282-4A88-47C6-8E31-0AFD88C7B493}"/>
              </a:ext>
            </a:extLst>
          </p:cNvPr>
          <p:cNvSpPr txBox="1"/>
          <p:nvPr/>
        </p:nvSpPr>
        <p:spPr>
          <a:xfrm>
            <a:off x="318253" y="2048937"/>
            <a:ext cx="1127352" cy="369332"/>
          </a:xfrm>
          <a:prstGeom prst="rect">
            <a:avLst/>
          </a:prstGeom>
          <a:noFill/>
        </p:spPr>
        <p:txBody>
          <a:bodyPr wrap="square" rtlCol="0">
            <a:spAutoFit/>
          </a:bodyPr>
          <a:lstStyle/>
          <a:p>
            <a:r>
              <a:rPr lang="de-DE" b="1" dirty="0"/>
              <a:t>Alle SARI</a:t>
            </a:r>
          </a:p>
        </p:txBody>
      </p:sp>
      <p:cxnSp>
        <p:nvCxnSpPr>
          <p:cNvPr id="12" name="Gerade Verbindung mit Pfeil 11">
            <a:extLst>
              <a:ext uri="{FF2B5EF4-FFF2-40B4-BE49-F238E27FC236}">
                <a16:creationId xmlns:a16="http://schemas.microsoft.com/office/drawing/2014/main" id="{2C4F4FAD-D1F7-4F21-85FF-A1B3B2591E5E}"/>
              </a:ext>
            </a:extLst>
          </p:cNvPr>
          <p:cNvCxnSpPr>
            <a:cxnSpLocks/>
          </p:cNvCxnSpPr>
          <p:nvPr/>
        </p:nvCxnSpPr>
        <p:spPr>
          <a:xfrm flipV="1">
            <a:off x="1495035" y="2230337"/>
            <a:ext cx="970009" cy="3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feld 13">
            <a:extLst>
              <a:ext uri="{FF2B5EF4-FFF2-40B4-BE49-F238E27FC236}">
                <a16:creationId xmlns:a16="http://schemas.microsoft.com/office/drawing/2014/main" id="{6F55107C-A575-40E7-8078-FB5B5995FBD6}"/>
              </a:ext>
            </a:extLst>
          </p:cNvPr>
          <p:cNvSpPr txBox="1"/>
          <p:nvPr/>
        </p:nvSpPr>
        <p:spPr>
          <a:xfrm>
            <a:off x="318252" y="4439732"/>
            <a:ext cx="2146791" cy="646331"/>
          </a:xfrm>
          <a:prstGeom prst="rect">
            <a:avLst/>
          </a:prstGeom>
          <a:noFill/>
        </p:spPr>
        <p:txBody>
          <a:bodyPr wrap="square" rtlCol="0">
            <a:spAutoFit/>
          </a:bodyPr>
          <a:lstStyle/>
          <a:p>
            <a:r>
              <a:rPr lang="de-DE" b="1" dirty="0"/>
              <a:t>SARI mit </a:t>
            </a:r>
          </a:p>
          <a:p>
            <a:r>
              <a:rPr lang="de-DE" b="1" dirty="0"/>
              <a:t>Intensivbehandlung</a:t>
            </a:r>
          </a:p>
        </p:txBody>
      </p:sp>
      <p:cxnSp>
        <p:nvCxnSpPr>
          <p:cNvPr id="15" name="Gerade Verbindung mit Pfeil 14">
            <a:extLst>
              <a:ext uri="{FF2B5EF4-FFF2-40B4-BE49-F238E27FC236}">
                <a16:creationId xmlns:a16="http://schemas.microsoft.com/office/drawing/2014/main" id="{9523691C-1112-48AF-8E4A-F302B20487F1}"/>
              </a:ext>
            </a:extLst>
          </p:cNvPr>
          <p:cNvCxnSpPr>
            <a:cxnSpLocks/>
          </p:cNvCxnSpPr>
          <p:nvPr/>
        </p:nvCxnSpPr>
        <p:spPr>
          <a:xfrm flipV="1">
            <a:off x="1495035" y="4621132"/>
            <a:ext cx="970009" cy="32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Gerade Verbindung mit Pfeil 15">
            <a:extLst>
              <a:ext uri="{FF2B5EF4-FFF2-40B4-BE49-F238E27FC236}">
                <a16:creationId xmlns:a16="http://schemas.microsoft.com/office/drawing/2014/main" id="{277063C4-E59A-461A-A5FB-68229C0AC5AB}"/>
              </a:ext>
            </a:extLst>
          </p:cNvPr>
          <p:cNvCxnSpPr>
            <a:cxnSpLocks/>
            <a:stCxn id="31" idx="1"/>
          </p:cNvCxnSpPr>
          <p:nvPr/>
        </p:nvCxnSpPr>
        <p:spPr>
          <a:xfrm flipH="1">
            <a:off x="7739332" y="1285506"/>
            <a:ext cx="362969" cy="303198"/>
          </a:xfrm>
          <a:prstGeom prst="straightConnector1">
            <a:avLst/>
          </a:prstGeom>
          <a:ln w="3810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Gerade Verbindung mit Pfeil 21">
            <a:extLst>
              <a:ext uri="{FF2B5EF4-FFF2-40B4-BE49-F238E27FC236}">
                <a16:creationId xmlns:a16="http://schemas.microsoft.com/office/drawing/2014/main" id="{9BC7DFCD-615E-42FE-B346-B85FC786E770}"/>
              </a:ext>
            </a:extLst>
          </p:cNvPr>
          <p:cNvCxnSpPr>
            <a:cxnSpLocks/>
          </p:cNvCxnSpPr>
          <p:nvPr/>
        </p:nvCxnSpPr>
        <p:spPr>
          <a:xfrm>
            <a:off x="7504734" y="4152088"/>
            <a:ext cx="0" cy="704901"/>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id="{95FFEA71-5D6F-45AF-BDE4-AB01880D1BBF}"/>
              </a:ext>
            </a:extLst>
          </p:cNvPr>
          <p:cNvCxnSpPr>
            <a:cxnSpLocks/>
          </p:cNvCxnSpPr>
          <p:nvPr/>
        </p:nvCxnSpPr>
        <p:spPr>
          <a:xfrm flipH="1">
            <a:off x="7849783" y="1723134"/>
            <a:ext cx="280625" cy="280944"/>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AC6B4ACB-488B-4A19-8E65-2136A823F293}"/>
              </a:ext>
            </a:extLst>
          </p:cNvPr>
          <p:cNvCxnSpPr>
            <a:cxnSpLocks/>
          </p:cNvCxnSpPr>
          <p:nvPr/>
        </p:nvCxnSpPr>
        <p:spPr>
          <a:xfrm flipH="1">
            <a:off x="8012414" y="4109201"/>
            <a:ext cx="320772" cy="449893"/>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feld 30">
            <a:extLst>
              <a:ext uri="{FF2B5EF4-FFF2-40B4-BE49-F238E27FC236}">
                <a16:creationId xmlns:a16="http://schemas.microsoft.com/office/drawing/2014/main" id="{41D2FE7B-B287-4070-A6C9-6CE1EEB39E93}"/>
              </a:ext>
            </a:extLst>
          </p:cNvPr>
          <p:cNvSpPr txBox="1"/>
          <p:nvPr/>
        </p:nvSpPr>
        <p:spPr>
          <a:xfrm>
            <a:off x="8102301" y="1100840"/>
            <a:ext cx="619951" cy="369332"/>
          </a:xfrm>
          <a:prstGeom prst="rect">
            <a:avLst/>
          </a:prstGeom>
          <a:noFill/>
        </p:spPr>
        <p:txBody>
          <a:bodyPr wrap="square" rtlCol="0">
            <a:spAutoFit/>
          </a:bodyPr>
          <a:lstStyle/>
          <a:p>
            <a:r>
              <a:rPr lang="de-DE" b="1" dirty="0">
                <a:solidFill>
                  <a:schemeClr val="accent1"/>
                </a:solidFill>
              </a:rPr>
              <a:t>RSV</a:t>
            </a:r>
          </a:p>
        </p:txBody>
      </p:sp>
      <p:sp>
        <p:nvSpPr>
          <p:cNvPr id="32" name="Textfeld 31">
            <a:extLst>
              <a:ext uri="{FF2B5EF4-FFF2-40B4-BE49-F238E27FC236}">
                <a16:creationId xmlns:a16="http://schemas.microsoft.com/office/drawing/2014/main" id="{6FEEE5C8-737E-4196-ACF8-49D0594310DA}"/>
              </a:ext>
            </a:extLst>
          </p:cNvPr>
          <p:cNvSpPr txBox="1"/>
          <p:nvPr/>
        </p:nvSpPr>
        <p:spPr>
          <a:xfrm>
            <a:off x="7229388" y="3726437"/>
            <a:ext cx="1019888" cy="369332"/>
          </a:xfrm>
          <a:prstGeom prst="rect">
            <a:avLst/>
          </a:prstGeom>
          <a:noFill/>
        </p:spPr>
        <p:txBody>
          <a:bodyPr wrap="square" rtlCol="0">
            <a:spAutoFit/>
          </a:bodyPr>
          <a:lstStyle/>
          <a:p>
            <a:r>
              <a:rPr lang="de-DE" b="1" dirty="0">
                <a:solidFill>
                  <a:schemeClr val="accent1"/>
                </a:solidFill>
              </a:rPr>
              <a:t>RSV</a:t>
            </a:r>
          </a:p>
        </p:txBody>
      </p:sp>
      <p:sp>
        <p:nvSpPr>
          <p:cNvPr id="35" name="Textfeld 34">
            <a:extLst>
              <a:ext uri="{FF2B5EF4-FFF2-40B4-BE49-F238E27FC236}">
                <a16:creationId xmlns:a16="http://schemas.microsoft.com/office/drawing/2014/main" id="{F717EE9C-D20F-408E-BA08-7A540F7B8D38}"/>
              </a:ext>
            </a:extLst>
          </p:cNvPr>
          <p:cNvSpPr txBox="1"/>
          <p:nvPr/>
        </p:nvSpPr>
        <p:spPr>
          <a:xfrm>
            <a:off x="8111913" y="1464281"/>
            <a:ext cx="1158659" cy="353943"/>
          </a:xfrm>
          <a:prstGeom prst="rect">
            <a:avLst/>
          </a:prstGeom>
          <a:noFill/>
        </p:spPr>
        <p:txBody>
          <a:bodyPr wrap="square" rtlCol="0">
            <a:spAutoFit/>
          </a:bodyPr>
          <a:lstStyle/>
          <a:p>
            <a:r>
              <a:rPr lang="de-DE" sz="1700" b="1" dirty="0">
                <a:solidFill>
                  <a:srgbClr val="C00000"/>
                </a:solidFill>
              </a:rPr>
              <a:t>COVID-19</a:t>
            </a:r>
          </a:p>
        </p:txBody>
      </p:sp>
      <p:sp>
        <p:nvSpPr>
          <p:cNvPr id="40" name="Textfeld 39">
            <a:extLst>
              <a:ext uri="{FF2B5EF4-FFF2-40B4-BE49-F238E27FC236}">
                <a16:creationId xmlns:a16="http://schemas.microsoft.com/office/drawing/2014/main" id="{21E02D69-5252-4E1D-A875-19CF7A510DBA}"/>
              </a:ext>
            </a:extLst>
          </p:cNvPr>
          <p:cNvSpPr txBox="1"/>
          <p:nvPr/>
        </p:nvSpPr>
        <p:spPr>
          <a:xfrm>
            <a:off x="8024707" y="3822387"/>
            <a:ext cx="1158659" cy="353943"/>
          </a:xfrm>
          <a:prstGeom prst="rect">
            <a:avLst/>
          </a:prstGeom>
          <a:noFill/>
        </p:spPr>
        <p:txBody>
          <a:bodyPr wrap="square" rtlCol="0">
            <a:spAutoFit/>
          </a:bodyPr>
          <a:lstStyle/>
          <a:p>
            <a:r>
              <a:rPr lang="de-DE" sz="1700" b="1" dirty="0">
                <a:solidFill>
                  <a:srgbClr val="C00000"/>
                </a:solidFill>
              </a:rPr>
              <a:t>COVID-19</a:t>
            </a:r>
          </a:p>
        </p:txBody>
      </p:sp>
    </p:spTree>
    <p:extLst>
      <p:ext uri="{BB962C8B-B14F-4D97-AF65-F5344CB8AC3E}">
        <p14:creationId xmlns:p14="http://schemas.microsoft.com/office/powerpoint/2010/main" val="35855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0A39F85-81ED-4D29-953F-851BBD5316E2}"/>
              </a:ext>
            </a:extLst>
          </p:cNvPr>
          <p:cNvPicPr>
            <a:picLocks noChangeAspect="1"/>
          </p:cNvPicPr>
          <p:nvPr/>
        </p:nvPicPr>
        <p:blipFill>
          <a:blip r:embed="rId3"/>
          <a:stretch>
            <a:fillRect/>
          </a:stretch>
        </p:blipFill>
        <p:spPr>
          <a:xfrm>
            <a:off x="2873384" y="3983457"/>
            <a:ext cx="5670010" cy="2835005"/>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pPr/>
              <a:t>11</a:t>
            </a:fld>
            <a:endParaRPr lang="de-DE" dirty="0"/>
          </a:p>
        </p:txBody>
      </p:sp>
      <p:sp>
        <p:nvSpPr>
          <p:cNvPr id="8" name="Titel 2"/>
          <p:cNvSpPr txBox="1">
            <a:spLocks/>
          </p:cNvSpPr>
          <p:nvPr/>
        </p:nvSpPr>
        <p:spPr>
          <a:xfrm>
            <a:off x="-46733" y="518026"/>
            <a:ext cx="911267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 COVID-SARI-Fälle (J09 – J22 + U07.1) bis zur 49. KW 2021</a:t>
            </a:r>
          </a:p>
        </p:txBody>
      </p:sp>
      <p:sp>
        <p:nvSpPr>
          <p:cNvPr id="2" name="Datumsplatzhalter 1"/>
          <p:cNvSpPr>
            <a:spLocks noGrp="1"/>
          </p:cNvSpPr>
          <p:nvPr>
            <p:ph type="dt" sz="half" idx="10"/>
          </p:nvPr>
        </p:nvSpPr>
        <p:spPr/>
        <p:txBody>
          <a:bodyPr/>
          <a:lstStyle/>
          <a:p>
            <a:r>
              <a:rPr lang="de-DE" dirty="0"/>
              <a:t>Stand: 14.12.2021</a:t>
            </a:r>
          </a:p>
        </p:txBody>
      </p:sp>
      <p:sp>
        <p:nvSpPr>
          <p:cNvPr id="3" name="Fußzeilenplatzhalter 2"/>
          <p:cNvSpPr>
            <a:spLocks noGrp="1"/>
          </p:cNvSpPr>
          <p:nvPr>
            <p:ph type="ftr" sz="quarter" idx="11"/>
          </p:nvPr>
        </p:nvSpPr>
        <p:spPr/>
        <p:txBody>
          <a:bodyPr/>
          <a:lstStyle/>
          <a:p>
            <a:endParaRPr lang="de-DE" dirty="0"/>
          </a:p>
        </p:txBody>
      </p:sp>
      <p:sp>
        <p:nvSpPr>
          <p:cNvPr id="5" name="Textfeld 4">
            <a:extLst>
              <a:ext uri="{FF2B5EF4-FFF2-40B4-BE49-F238E27FC236}">
                <a16:creationId xmlns:a16="http://schemas.microsoft.com/office/drawing/2014/main" id="{6EA6C554-48A6-4AC1-BAD4-32A5E09DAD68}"/>
              </a:ext>
            </a:extLst>
          </p:cNvPr>
          <p:cNvSpPr txBox="1"/>
          <p:nvPr/>
        </p:nvSpPr>
        <p:spPr>
          <a:xfrm>
            <a:off x="221262" y="1372103"/>
            <a:ext cx="2652122" cy="369332"/>
          </a:xfrm>
          <a:prstGeom prst="rect">
            <a:avLst/>
          </a:prstGeom>
          <a:noFill/>
        </p:spPr>
        <p:txBody>
          <a:bodyPr wrap="square" rtlCol="0">
            <a:spAutoFit/>
          </a:bodyPr>
          <a:lstStyle/>
          <a:p>
            <a:r>
              <a:rPr lang="de-DE" b="1" dirty="0"/>
              <a:t>COVID-SARI-Fälle</a:t>
            </a:r>
          </a:p>
        </p:txBody>
      </p:sp>
      <p:sp>
        <p:nvSpPr>
          <p:cNvPr id="12" name="Textfeld 11">
            <a:extLst>
              <a:ext uri="{FF2B5EF4-FFF2-40B4-BE49-F238E27FC236}">
                <a16:creationId xmlns:a16="http://schemas.microsoft.com/office/drawing/2014/main" id="{61AE9827-D10D-45C1-B914-5775DD653A99}"/>
              </a:ext>
            </a:extLst>
          </p:cNvPr>
          <p:cNvSpPr txBox="1"/>
          <p:nvPr/>
        </p:nvSpPr>
        <p:spPr>
          <a:xfrm>
            <a:off x="221262" y="4257271"/>
            <a:ext cx="2395597" cy="923330"/>
          </a:xfrm>
          <a:prstGeom prst="rect">
            <a:avLst/>
          </a:prstGeom>
          <a:noFill/>
        </p:spPr>
        <p:txBody>
          <a:bodyPr wrap="square" rtlCol="0">
            <a:spAutoFit/>
          </a:bodyPr>
          <a:lstStyle/>
          <a:p>
            <a:r>
              <a:rPr lang="de-DE" b="1" dirty="0"/>
              <a:t>COVID-SARI-Fälle </a:t>
            </a:r>
            <a:r>
              <a:rPr lang="de-DE" b="1" u="sng" dirty="0"/>
              <a:t>mit</a:t>
            </a:r>
            <a:r>
              <a:rPr lang="de-DE" b="1" dirty="0"/>
              <a:t> Intensivbehandlung</a:t>
            </a:r>
            <a:endParaRPr lang="de-DE" dirty="0"/>
          </a:p>
          <a:p>
            <a:endParaRPr lang="de-DE" dirty="0"/>
          </a:p>
        </p:txBody>
      </p:sp>
      <p:sp>
        <p:nvSpPr>
          <p:cNvPr id="23" name="Titel 2">
            <a:extLst>
              <a:ext uri="{FF2B5EF4-FFF2-40B4-BE49-F238E27FC236}">
                <a16:creationId xmlns:a16="http://schemas.microsoft.com/office/drawing/2014/main" id="{32169E82-22E8-4CDD-BB62-F6D1AFEDB47C}"/>
              </a:ext>
            </a:extLst>
          </p:cNvPr>
          <p:cNvSpPr txBox="1">
            <a:spLocks/>
          </p:cNvSpPr>
          <p:nvPr/>
        </p:nvSpPr>
        <p:spPr>
          <a:xfrm>
            <a:off x="-46734" y="3684069"/>
            <a:ext cx="911267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 COVID-SARI-Fälle mit Intensivbehandlung bis zur 49. KW 2021</a:t>
            </a:r>
          </a:p>
        </p:txBody>
      </p:sp>
      <p:pic>
        <p:nvPicPr>
          <p:cNvPr id="7" name="Grafik 6">
            <a:extLst>
              <a:ext uri="{FF2B5EF4-FFF2-40B4-BE49-F238E27FC236}">
                <a16:creationId xmlns:a16="http://schemas.microsoft.com/office/drawing/2014/main" id="{4A198F89-3987-4262-83C8-1FEC72C2309F}"/>
              </a:ext>
            </a:extLst>
          </p:cNvPr>
          <p:cNvPicPr>
            <a:picLocks noChangeAspect="1"/>
          </p:cNvPicPr>
          <p:nvPr/>
        </p:nvPicPr>
        <p:blipFill>
          <a:blip r:embed="rId4"/>
          <a:stretch>
            <a:fillRect/>
          </a:stretch>
        </p:blipFill>
        <p:spPr>
          <a:xfrm>
            <a:off x="2699791" y="856579"/>
            <a:ext cx="5664868" cy="2832434"/>
          </a:xfrm>
          <a:prstGeom prst="rect">
            <a:avLst/>
          </a:prstGeom>
        </p:spPr>
      </p:pic>
      <p:cxnSp>
        <p:nvCxnSpPr>
          <p:cNvPr id="14" name="Gerade Verbindung mit Pfeil 13">
            <a:extLst>
              <a:ext uri="{FF2B5EF4-FFF2-40B4-BE49-F238E27FC236}">
                <a16:creationId xmlns:a16="http://schemas.microsoft.com/office/drawing/2014/main" id="{82063303-1343-4BF1-9FAA-5E9B4CFB28FE}"/>
              </a:ext>
            </a:extLst>
          </p:cNvPr>
          <p:cNvCxnSpPr>
            <a:cxnSpLocks/>
            <a:stCxn id="15" idx="1"/>
          </p:cNvCxnSpPr>
          <p:nvPr/>
        </p:nvCxnSpPr>
        <p:spPr>
          <a:xfrm flipH="1">
            <a:off x="8288355" y="5152055"/>
            <a:ext cx="179094" cy="181102"/>
          </a:xfrm>
          <a:prstGeom prst="straightConnector1">
            <a:avLst/>
          </a:prstGeom>
          <a:ln>
            <a:solidFill>
              <a:srgbClr val="64AFF5"/>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feld 14">
            <a:extLst>
              <a:ext uri="{FF2B5EF4-FFF2-40B4-BE49-F238E27FC236}">
                <a16:creationId xmlns:a16="http://schemas.microsoft.com/office/drawing/2014/main" id="{4EC0DB32-4A55-4A7D-AB2A-EE487818B655}"/>
              </a:ext>
            </a:extLst>
          </p:cNvPr>
          <p:cNvSpPr txBox="1"/>
          <p:nvPr/>
        </p:nvSpPr>
        <p:spPr>
          <a:xfrm>
            <a:off x="8467449" y="4921222"/>
            <a:ext cx="764585" cy="461665"/>
          </a:xfrm>
          <a:prstGeom prst="rect">
            <a:avLst/>
          </a:prstGeom>
          <a:noFill/>
        </p:spPr>
        <p:txBody>
          <a:bodyPr wrap="square" rtlCol="0">
            <a:spAutoFit/>
          </a:bodyPr>
          <a:lstStyle/>
          <a:p>
            <a:r>
              <a:rPr lang="de-DE" sz="1200" b="1" dirty="0">
                <a:solidFill>
                  <a:srgbClr val="64AFF5"/>
                </a:solidFill>
              </a:rPr>
              <a:t>35 bis </a:t>
            </a:r>
          </a:p>
          <a:p>
            <a:r>
              <a:rPr lang="de-DE" sz="1200" b="1" dirty="0">
                <a:solidFill>
                  <a:srgbClr val="64AFF5"/>
                </a:solidFill>
              </a:rPr>
              <a:t>59 Jahre</a:t>
            </a:r>
          </a:p>
        </p:txBody>
      </p:sp>
      <p:cxnSp>
        <p:nvCxnSpPr>
          <p:cNvPr id="19" name="Gerade Verbindung mit Pfeil 18">
            <a:extLst>
              <a:ext uri="{FF2B5EF4-FFF2-40B4-BE49-F238E27FC236}">
                <a16:creationId xmlns:a16="http://schemas.microsoft.com/office/drawing/2014/main" id="{EE0ABF25-A9F0-4AFC-A69F-B288C6CD5CF5}"/>
              </a:ext>
            </a:extLst>
          </p:cNvPr>
          <p:cNvCxnSpPr>
            <a:cxnSpLocks/>
          </p:cNvCxnSpPr>
          <p:nvPr/>
        </p:nvCxnSpPr>
        <p:spPr>
          <a:xfrm flipH="1">
            <a:off x="8103110" y="2020941"/>
            <a:ext cx="333924" cy="128383"/>
          </a:xfrm>
          <a:prstGeom prst="straightConnector1">
            <a:avLst/>
          </a:prstGeom>
          <a:ln>
            <a:solidFill>
              <a:srgbClr val="64AFF5"/>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feld 19">
            <a:extLst>
              <a:ext uri="{FF2B5EF4-FFF2-40B4-BE49-F238E27FC236}">
                <a16:creationId xmlns:a16="http://schemas.microsoft.com/office/drawing/2014/main" id="{EAB179A4-7707-44E9-91E3-D7FDCF8704A3}"/>
              </a:ext>
            </a:extLst>
          </p:cNvPr>
          <p:cNvSpPr txBox="1"/>
          <p:nvPr/>
        </p:nvSpPr>
        <p:spPr>
          <a:xfrm>
            <a:off x="8387223" y="1797403"/>
            <a:ext cx="764585" cy="461665"/>
          </a:xfrm>
          <a:prstGeom prst="rect">
            <a:avLst/>
          </a:prstGeom>
          <a:noFill/>
        </p:spPr>
        <p:txBody>
          <a:bodyPr wrap="square" rtlCol="0">
            <a:spAutoFit/>
          </a:bodyPr>
          <a:lstStyle/>
          <a:p>
            <a:r>
              <a:rPr lang="de-DE" sz="1200" b="1" dirty="0">
                <a:solidFill>
                  <a:srgbClr val="64AFF5"/>
                </a:solidFill>
              </a:rPr>
              <a:t>35 bis </a:t>
            </a:r>
          </a:p>
          <a:p>
            <a:r>
              <a:rPr lang="de-DE" sz="1200" b="1" dirty="0">
                <a:solidFill>
                  <a:srgbClr val="64AFF5"/>
                </a:solidFill>
              </a:rPr>
              <a:t>59 Jahre</a:t>
            </a:r>
          </a:p>
        </p:txBody>
      </p:sp>
      <p:cxnSp>
        <p:nvCxnSpPr>
          <p:cNvPr id="17" name="Gerade Verbindung mit Pfeil 16">
            <a:extLst>
              <a:ext uri="{FF2B5EF4-FFF2-40B4-BE49-F238E27FC236}">
                <a16:creationId xmlns:a16="http://schemas.microsoft.com/office/drawing/2014/main" id="{9F628505-FB4D-4E63-B228-17EBBF5DCBDC}"/>
              </a:ext>
            </a:extLst>
          </p:cNvPr>
          <p:cNvCxnSpPr>
            <a:cxnSpLocks/>
          </p:cNvCxnSpPr>
          <p:nvPr/>
        </p:nvCxnSpPr>
        <p:spPr>
          <a:xfrm flipH="1">
            <a:off x="8340992" y="4742512"/>
            <a:ext cx="208800" cy="238937"/>
          </a:xfrm>
          <a:prstGeom prst="straightConnector1">
            <a:avLst/>
          </a:prstGeom>
          <a:ln>
            <a:solidFill>
              <a:srgbClr val="058C94"/>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Textfeld 17">
            <a:extLst>
              <a:ext uri="{FF2B5EF4-FFF2-40B4-BE49-F238E27FC236}">
                <a16:creationId xmlns:a16="http://schemas.microsoft.com/office/drawing/2014/main" id="{1D7B0C7E-78A8-42CB-9EAE-182565561D8F}"/>
              </a:ext>
            </a:extLst>
          </p:cNvPr>
          <p:cNvSpPr txBox="1"/>
          <p:nvPr/>
        </p:nvSpPr>
        <p:spPr>
          <a:xfrm>
            <a:off x="8483307" y="4328936"/>
            <a:ext cx="764585" cy="461665"/>
          </a:xfrm>
          <a:prstGeom prst="rect">
            <a:avLst/>
          </a:prstGeom>
          <a:noFill/>
        </p:spPr>
        <p:txBody>
          <a:bodyPr wrap="square" rtlCol="0">
            <a:spAutoFit/>
          </a:bodyPr>
          <a:lstStyle/>
          <a:p>
            <a:r>
              <a:rPr lang="de-DE" sz="1200" b="1" dirty="0">
                <a:solidFill>
                  <a:srgbClr val="058C94"/>
                </a:solidFill>
              </a:rPr>
              <a:t>60 bis </a:t>
            </a:r>
          </a:p>
          <a:p>
            <a:r>
              <a:rPr lang="de-DE" sz="1200" b="1" dirty="0">
                <a:solidFill>
                  <a:srgbClr val="058C94"/>
                </a:solidFill>
              </a:rPr>
              <a:t>79 Jahre</a:t>
            </a:r>
          </a:p>
        </p:txBody>
      </p:sp>
      <p:cxnSp>
        <p:nvCxnSpPr>
          <p:cNvPr id="24" name="Gerade Verbindung mit Pfeil 23">
            <a:extLst>
              <a:ext uri="{FF2B5EF4-FFF2-40B4-BE49-F238E27FC236}">
                <a16:creationId xmlns:a16="http://schemas.microsoft.com/office/drawing/2014/main" id="{AA130145-EB42-4AF6-83CA-EE6987F2F971}"/>
              </a:ext>
            </a:extLst>
          </p:cNvPr>
          <p:cNvCxnSpPr>
            <a:cxnSpLocks/>
          </p:cNvCxnSpPr>
          <p:nvPr/>
        </p:nvCxnSpPr>
        <p:spPr>
          <a:xfrm flipH="1">
            <a:off x="8103110" y="1607565"/>
            <a:ext cx="237882" cy="237927"/>
          </a:xfrm>
          <a:prstGeom prst="straightConnector1">
            <a:avLst/>
          </a:prstGeom>
          <a:ln>
            <a:solidFill>
              <a:srgbClr val="058C94"/>
            </a:solidFill>
            <a:tailEnd type="triangle"/>
          </a:ln>
          <a:effectLst/>
        </p:spPr>
        <p:style>
          <a:lnRef idx="2">
            <a:schemeClr val="accent1"/>
          </a:lnRef>
          <a:fillRef idx="0">
            <a:schemeClr val="accent1"/>
          </a:fillRef>
          <a:effectRef idx="1">
            <a:schemeClr val="accent1"/>
          </a:effectRef>
          <a:fontRef idx="minor">
            <a:schemeClr val="tx1"/>
          </a:fontRef>
        </p:style>
      </p:cxnSp>
      <p:sp>
        <p:nvSpPr>
          <p:cNvPr id="25" name="Textfeld 24">
            <a:extLst>
              <a:ext uri="{FF2B5EF4-FFF2-40B4-BE49-F238E27FC236}">
                <a16:creationId xmlns:a16="http://schemas.microsoft.com/office/drawing/2014/main" id="{C22D1F38-11B6-4FC8-83BE-51032E574F9F}"/>
              </a:ext>
            </a:extLst>
          </p:cNvPr>
          <p:cNvSpPr txBox="1"/>
          <p:nvPr/>
        </p:nvSpPr>
        <p:spPr>
          <a:xfrm>
            <a:off x="8271375" y="1289785"/>
            <a:ext cx="764585" cy="461665"/>
          </a:xfrm>
          <a:prstGeom prst="rect">
            <a:avLst/>
          </a:prstGeom>
          <a:noFill/>
        </p:spPr>
        <p:txBody>
          <a:bodyPr wrap="square" rtlCol="0">
            <a:spAutoFit/>
          </a:bodyPr>
          <a:lstStyle/>
          <a:p>
            <a:r>
              <a:rPr lang="de-DE" sz="1200" b="1" dirty="0">
                <a:solidFill>
                  <a:srgbClr val="058C94"/>
                </a:solidFill>
              </a:rPr>
              <a:t>60 bis </a:t>
            </a:r>
          </a:p>
          <a:p>
            <a:r>
              <a:rPr lang="de-DE" sz="1200" b="1" dirty="0">
                <a:solidFill>
                  <a:srgbClr val="058C94"/>
                </a:solidFill>
              </a:rPr>
              <a:t>79 Jahre</a:t>
            </a:r>
          </a:p>
        </p:txBody>
      </p:sp>
      <p:cxnSp>
        <p:nvCxnSpPr>
          <p:cNvPr id="26" name="Gerade Verbindung mit Pfeil 25">
            <a:extLst>
              <a:ext uri="{FF2B5EF4-FFF2-40B4-BE49-F238E27FC236}">
                <a16:creationId xmlns:a16="http://schemas.microsoft.com/office/drawing/2014/main" id="{F3B703AB-64CE-4EC6-9D7F-D9E4CD057DFD}"/>
              </a:ext>
            </a:extLst>
          </p:cNvPr>
          <p:cNvCxnSpPr>
            <a:cxnSpLocks/>
          </p:cNvCxnSpPr>
          <p:nvPr/>
        </p:nvCxnSpPr>
        <p:spPr>
          <a:xfrm flipH="1" flipV="1">
            <a:off x="8103110" y="2229936"/>
            <a:ext cx="237882" cy="164600"/>
          </a:xfrm>
          <a:prstGeom prst="straightConnector1">
            <a:avLst/>
          </a:prstGeom>
          <a:ln>
            <a:solidFill>
              <a:srgbClr val="045AA6"/>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feld 26">
            <a:extLst>
              <a:ext uri="{FF2B5EF4-FFF2-40B4-BE49-F238E27FC236}">
                <a16:creationId xmlns:a16="http://schemas.microsoft.com/office/drawing/2014/main" id="{AC798535-424B-4B19-91F9-E5E6AC9442B9}"/>
              </a:ext>
            </a:extLst>
          </p:cNvPr>
          <p:cNvSpPr txBox="1"/>
          <p:nvPr/>
        </p:nvSpPr>
        <p:spPr>
          <a:xfrm>
            <a:off x="8288355" y="2316575"/>
            <a:ext cx="764585" cy="461665"/>
          </a:xfrm>
          <a:prstGeom prst="rect">
            <a:avLst/>
          </a:prstGeom>
          <a:noFill/>
        </p:spPr>
        <p:txBody>
          <a:bodyPr wrap="square" rtlCol="0">
            <a:spAutoFit/>
          </a:bodyPr>
          <a:lstStyle/>
          <a:p>
            <a:r>
              <a:rPr lang="de-DE" sz="1200" b="1" dirty="0">
                <a:solidFill>
                  <a:srgbClr val="045AA6"/>
                </a:solidFill>
              </a:rPr>
              <a:t>80 Jahre und älter</a:t>
            </a:r>
          </a:p>
        </p:txBody>
      </p:sp>
      <p:cxnSp>
        <p:nvCxnSpPr>
          <p:cNvPr id="28" name="Gerade Verbindung mit Pfeil 27">
            <a:extLst>
              <a:ext uri="{FF2B5EF4-FFF2-40B4-BE49-F238E27FC236}">
                <a16:creationId xmlns:a16="http://schemas.microsoft.com/office/drawing/2014/main" id="{271D4217-122C-45BD-AEB8-5A0AA14DD9F6}"/>
              </a:ext>
            </a:extLst>
          </p:cNvPr>
          <p:cNvCxnSpPr>
            <a:cxnSpLocks/>
          </p:cNvCxnSpPr>
          <p:nvPr/>
        </p:nvCxnSpPr>
        <p:spPr>
          <a:xfrm flipH="1" flipV="1">
            <a:off x="8275278" y="5614538"/>
            <a:ext cx="169672" cy="145348"/>
          </a:xfrm>
          <a:prstGeom prst="straightConnector1">
            <a:avLst/>
          </a:prstGeom>
          <a:ln>
            <a:solidFill>
              <a:srgbClr val="045AA6"/>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feld 28">
            <a:extLst>
              <a:ext uri="{FF2B5EF4-FFF2-40B4-BE49-F238E27FC236}">
                <a16:creationId xmlns:a16="http://schemas.microsoft.com/office/drawing/2014/main" id="{BBDAB61F-EE5A-491B-8182-76A3B9C0B0CE}"/>
              </a:ext>
            </a:extLst>
          </p:cNvPr>
          <p:cNvSpPr txBox="1"/>
          <p:nvPr/>
        </p:nvSpPr>
        <p:spPr>
          <a:xfrm>
            <a:off x="8417626" y="5573735"/>
            <a:ext cx="764585" cy="461665"/>
          </a:xfrm>
          <a:prstGeom prst="rect">
            <a:avLst/>
          </a:prstGeom>
          <a:noFill/>
        </p:spPr>
        <p:txBody>
          <a:bodyPr wrap="square" rtlCol="0">
            <a:spAutoFit/>
          </a:bodyPr>
          <a:lstStyle/>
          <a:p>
            <a:r>
              <a:rPr lang="de-DE" sz="1200" b="1" dirty="0">
                <a:solidFill>
                  <a:srgbClr val="045AA6"/>
                </a:solidFill>
              </a:rPr>
              <a:t>80 Jahre und älter</a:t>
            </a:r>
          </a:p>
        </p:txBody>
      </p:sp>
    </p:spTree>
    <p:extLst>
      <p:ext uri="{BB962C8B-B14F-4D97-AF65-F5344CB8AC3E}">
        <p14:creationId xmlns:p14="http://schemas.microsoft.com/office/powerpoint/2010/main" val="3266525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A198F89-3987-4262-83C8-1FEC72C2309F}"/>
              </a:ext>
            </a:extLst>
          </p:cNvPr>
          <p:cNvPicPr>
            <a:picLocks noChangeAspect="1"/>
          </p:cNvPicPr>
          <p:nvPr/>
        </p:nvPicPr>
        <p:blipFill>
          <a:blip r:embed="rId3"/>
          <a:stretch>
            <a:fillRect/>
          </a:stretch>
        </p:blipFill>
        <p:spPr>
          <a:xfrm>
            <a:off x="3569113" y="518227"/>
            <a:ext cx="3530549" cy="2118329"/>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pPr/>
              <a:t>12</a:t>
            </a:fld>
            <a:endParaRPr lang="de-DE" dirty="0"/>
          </a:p>
        </p:txBody>
      </p:sp>
      <p:sp>
        <p:nvSpPr>
          <p:cNvPr id="8" name="Titel 2"/>
          <p:cNvSpPr txBox="1">
            <a:spLocks/>
          </p:cNvSpPr>
          <p:nvPr/>
        </p:nvSpPr>
        <p:spPr>
          <a:xfrm>
            <a:off x="-678329" y="160170"/>
            <a:ext cx="911267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Vgl. Herbst 2020 und 2021</a:t>
            </a:r>
          </a:p>
        </p:txBody>
      </p:sp>
      <p:sp>
        <p:nvSpPr>
          <p:cNvPr id="2" name="Datumsplatzhalter 1"/>
          <p:cNvSpPr>
            <a:spLocks noGrp="1"/>
          </p:cNvSpPr>
          <p:nvPr>
            <p:ph type="dt" sz="half" idx="10"/>
          </p:nvPr>
        </p:nvSpPr>
        <p:spPr/>
        <p:txBody>
          <a:bodyPr/>
          <a:lstStyle/>
          <a:p>
            <a:r>
              <a:rPr lang="de-DE" dirty="0"/>
              <a:t>Stand: 7.12.2021</a:t>
            </a:r>
          </a:p>
        </p:txBody>
      </p:sp>
      <p:sp>
        <p:nvSpPr>
          <p:cNvPr id="3" name="Fußzeilenplatzhalter 2"/>
          <p:cNvSpPr>
            <a:spLocks noGrp="1"/>
          </p:cNvSpPr>
          <p:nvPr>
            <p:ph type="ftr" sz="quarter" idx="11"/>
          </p:nvPr>
        </p:nvSpPr>
        <p:spPr/>
        <p:txBody>
          <a:bodyPr/>
          <a:lstStyle/>
          <a:p>
            <a:endParaRPr lang="de-DE" dirty="0"/>
          </a:p>
        </p:txBody>
      </p:sp>
      <p:sp>
        <p:nvSpPr>
          <p:cNvPr id="6" name="Textfeld 5">
            <a:extLst>
              <a:ext uri="{FF2B5EF4-FFF2-40B4-BE49-F238E27FC236}">
                <a16:creationId xmlns:a16="http://schemas.microsoft.com/office/drawing/2014/main" id="{810FE4B7-8DD2-4130-9754-FA1C1B17C980}"/>
              </a:ext>
            </a:extLst>
          </p:cNvPr>
          <p:cNvSpPr txBox="1"/>
          <p:nvPr/>
        </p:nvSpPr>
        <p:spPr>
          <a:xfrm>
            <a:off x="4083148" y="563526"/>
            <a:ext cx="2356581" cy="369332"/>
          </a:xfrm>
          <a:prstGeom prst="rect">
            <a:avLst/>
          </a:prstGeom>
          <a:noFill/>
        </p:spPr>
        <p:txBody>
          <a:bodyPr wrap="square" rtlCol="0">
            <a:spAutoFit/>
          </a:bodyPr>
          <a:lstStyle/>
          <a:p>
            <a:r>
              <a:rPr lang="de-DE" b="1" dirty="0"/>
              <a:t>2021: KW 39 - KW 49</a:t>
            </a:r>
          </a:p>
        </p:txBody>
      </p:sp>
      <p:pic>
        <p:nvPicPr>
          <p:cNvPr id="30" name="Grafik 29">
            <a:extLst>
              <a:ext uri="{FF2B5EF4-FFF2-40B4-BE49-F238E27FC236}">
                <a16:creationId xmlns:a16="http://schemas.microsoft.com/office/drawing/2014/main" id="{C8388101-484D-4229-B3A8-83497E6DB94B}"/>
              </a:ext>
            </a:extLst>
          </p:cNvPr>
          <p:cNvPicPr>
            <a:picLocks noChangeAspect="1"/>
          </p:cNvPicPr>
          <p:nvPr/>
        </p:nvPicPr>
        <p:blipFill>
          <a:blip r:embed="rId4"/>
          <a:stretch>
            <a:fillRect/>
          </a:stretch>
        </p:blipFill>
        <p:spPr>
          <a:xfrm>
            <a:off x="0" y="518227"/>
            <a:ext cx="3530548" cy="2118329"/>
          </a:xfrm>
          <a:prstGeom prst="rect">
            <a:avLst/>
          </a:prstGeom>
        </p:spPr>
      </p:pic>
      <p:sp>
        <p:nvSpPr>
          <p:cNvPr id="31" name="Textfeld 30">
            <a:extLst>
              <a:ext uri="{FF2B5EF4-FFF2-40B4-BE49-F238E27FC236}">
                <a16:creationId xmlns:a16="http://schemas.microsoft.com/office/drawing/2014/main" id="{BAA6E89F-ADEA-463E-B170-06075A8AC293}"/>
              </a:ext>
            </a:extLst>
          </p:cNvPr>
          <p:cNvSpPr txBox="1"/>
          <p:nvPr/>
        </p:nvSpPr>
        <p:spPr>
          <a:xfrm>
            <a:off x="492403" y="579031"/>
            <a:ext cx="2203649" cy="369332"/>
          </a:xfrm>
          <a:prstGeom prst="rect">
            <a:avLst/>
          </a:prstGeom>
          <a:noFill/>
        </p:spPr>
        <p:txBody>
          <a:bodyPr wrap="square" rtlCol="0">
            <a:spAutoFit/>
          </a:bodyPr>
          <a:lstStyle/>
          <a:p>
            <a:r>
              <a:rPr lang="de-DE" b="1" dirty="0"/>
              <a:t>2020: KW 39 - KW 49</a:t>
            </a:r>
          </a:p>
        </p:txBody>
      </p:sp>
      <p:pic>
        <p:nvPicPr>
          <p:cNvPr id="38" name="Grafik 37">
            <a:extLst>
              <a:ext uri="{FF2B5EF4-FFF2-40B4-BE49-F238E27FC236}">
                <a16:creationId xmlns:a16="http://schemas.microsoft.com/office/drawing/2014/main" id="{3B893A93-CC8F-4056-ABC1-79BF1DD38C8D}"/>
              </a:ext>
            </a:extLst>
          </p:cNvPr>
          <p:cNvPicPr>
            <a:picLocks noChangeAspect="1"/>
          </p:cNvPicPr>
          <p:nvPr/>
        </p:nvPicPr>
        <p:blipFill>
          <a:blip r:embed="rId5"/>
          <a:stretch>
            <a:fillRect/>
          </a:stretch>
        </p:blipFill>
        <p:spPr>
          <a:xfrm>
            <a:off x="3496373" y="2491801"/>
            <a:ext cx="3530129" cy="2118077"/>
          </a:xfrm>
          <a:prstGeom prst="rect">
            <a:avLst/>
          </a:prstGeom>
        </p:spPr>
      </p:pic>
      <p:pic>
        <p:nvPicPr>
          <p:cNvPr id="40" name="Grafik 39">
            <a:extLst>
              <a:ext uri="{FF2B5EF4-FFF2-40B4-BE49-F238E27FC236}">
                <a16:creationId xmlns:a16="http://schemas.microsoft.com/office/drawing/2014/main" id="{533CE499-CFAD-4DF1-95FA-F974B966ED41}"/>
              </a:ext>
            </a:extLst>
          </p:cNvPr>
          <p:cNvPicPr>
            <a:picLocks noChangeAspect="1"/>
          </p:cNvPicPr>
          <p:nvPr/>
        </p:nvPicPr>
        <p:blipFill>
          <a:blip r:embed="rId6"/>
          <a:stretch>
            <a:fillRect/>
          </a:stretch>
        </p:blipFill>
        <p:spPr>
          <a:xfrm>
            <a:off x="19282" y="2511304"/>
            <a:ext cx="3530549" cy="2118330"/>
          </a:xfrm>
          <a:prstGeom prst="rect">
            <a:avLst/>
          </a:prstGeom>
        </p:spPr>
      </p:pic>
      <p:pic>
        <p:nvPicPr>
          <p:cNvPr id="9" name="Grafik 8">
            <a:extLst>
              <a:ext uri="{FF2B5EF4-FFF2-40B4-BE49-F238E27FC236}">
                <a16:creationId xmlns:a16="http://schemas.microsoft.com/office/drawing/2014/main" id="{A79594C8-560C-433E-84DD-3233683E118D}"/>
              </a:ext>
            </a:extLst>
          </p:cNvPr>
          <p:cNvPicPr>
            <a:picLocks noChangeAspect="1"/>
          </p:cNvPicPr>
          <p:nvPr/>
        </p:nvPicPr>
        <p:blipFill>
          <a:blip r:embed="rId7"/>
          <a:stretch>
            <a:fillRect/>
          </a:stretch>
        </p:blipFill>
        <p:spPr>
          <a:xfrm>
            <a:off x="8530" y="4524137"/>
            <a:ext cx="3530128" cy="2118077"/>
          </a:xfrm>
          <a:prstGeom prst="rect">
            <a:avLst/>
          </a:prstGeom>
        </p:spPr>
      </p:pic>
      <p:pic>
        <p:nvPicPr>
          <p:cNvPr id="17" name="Grafik 16">
            <a:extLst>
              <a:ext uri="{FF2B5EF4-FFF2-40B4-BE49-F238E27FC236}">
                <a16:creationId xmlns:a16="http://schemas.microsoft.com/office/drawing/2014/main" id="{01F4B972-A565-4BD0-A116-B18BC7320720}"/>
              </a:ext>
            </a:extLst>
          </p:cNvPr>
          <p:cNvPicPr>
            <a:picLocks noChangeAspect="1"/>
          </p:cNvPicPr>
          <p:nvPr/>
        </p:nvPicPr>
        <p:blipFill>
          <a:blip r:embed="rId8"/>
          <a:stretch>
            <a:fillRect/>
          </a:stretch>
        </p:blipFill>
        <p:spPr>
          <a:xfrm>
            <a:off x="3496374" y="4524889"/>
            <a:ext cx="3530128" cy="2118076"/>
          </a:xfrm>
          <a:prstGeom prst="rect">
            <a:avLst/>
          </a:prstGeom>
        </p:spPr>
      </p:pic>
      <p:sp>
        <p:nvSpPr>
          <p:cNvPr id="18" name="Textfeld 17">
            <a:extLst>
              <a:ext uri="{FF2B5EF4-FFF2-40B4-BE49-F238E27FC236}">
                <a16:creationId xmlns:a16="http://schemas.microsoft.com/office/drawing/2014/main" id="{AC0A3C2A-2020-4A05-A02D-2AB33EA1693B}"/>
              </a:ext>
            </a:extLst>
          </p:cNvPr>
          <p:cNvSpPr txBox="1"/>
          <p:nvPr/>
        </p:nvSpPr>
        <p:spPr>
          <a:xfrm>
            <a:off x="649666" y="2534081"/>
            <a:ext cx="651233" cy="369332"/>
          </a:xfrm>
          <a:prstGeom prst="rect">
            <a:avLst/>
          </a:prstGeom>
          <a:noFill/>
        </p:spPr>
        <p:txBody>
          <a:bodyPr wrap="square" rtlCol="0">
            <a:spAutoFit/>
          </a:bodyPr>
          <a:lstStyle/>
          <a:p>
            <a:r>
              <a:rPr lang="de-DE" b="1" dirty="0"/>
              <a:t>2020</a:t>
            </a:r>
          </a:p>
        </p:txBody>
      </p:sp>
      <p:sp>
        <p:nvSpPr>
          <p:cNvPr id="19" name="Textfeld 18">
            <a:extLst>
              <a:ext uri="{FF2B5EF4-FFF2-40B4-BE49-F238E27FC236}">
                <a16:creationId xmlns:a16="http://schemas.microsoft.com/office/drawing/2014/main" id="{AA5E872B-48A8-4CEA-B1F3-0FA21AFC5406}"/>
              </a:ext>
            </a:extLst>
          </p:cNvPr>
          <p:cNvSpPr txBox="1"/>
          <p:nvPr/>
        </p:nvSpPr>
        <p:spPr>
          <a:xfrm>
            <a:off x="564825" y="4523228"/>
            <a:ext cx="651233" cy="369332"/>
          </a:xfrm>
          <a:prstGeom prst="rect">
            <a:avLst/>
          </a:prstGeom>
          <a:noFill/>
        </p:spPr>
        <p:txBody>
          <a:bodyPr wrap="square" rtlCol="0">
            <a:spAutoFit/>
          </a:bodyPr>
          <a:lstStyle/>
          <a:p>
            <a:r>
              <a:rPr lang="de-DE" b="1" dirty="0"/>
              <a:t>2020</a:t>
            </a:r>
          </a:p>
        </p:txBody>
      </p:sp>
      <p:sp>
        <p:nvSpPr>
          <p:cNvPr id="20" name="Textfeld 19">
            <a:extLst>
              <a:ext uri="{FF2B5EF4-FFF2-40B4-BE49-F238E27FC236}">
                <a16:creationId xmlns:a16="http://schemas.microsoft.com/office/drawing/2014/main" id="{2D693BB8-D336-4790-8C88-D02F364999CA}"/>
              </a:ext>
            </a:extLst>
          </p:cNvPr>
          <p:cNvSpPr txBox="1"/>
          <p:nvPr/>
        </p:nvSpPr>
        <p:spPr>
          <a:xfrm>
            <a:off x="4126757" y="2539639"/>
            <a:ext cx="651233" cy="369332"/>
          </a:xfrm>
          <a:prstGeom prst="rect">
            <a:avLst/>
          </a:prstGeom>
          <a:noFill/>
        </p:spPr>
        <p:txBody>
          <a:bodyPr wrap="square" rtlCol="0">
            <a:spAutoFit/>
          </a:bodyPr>
          <a:lstStyle/>
          <a:p>
            <a:r>
              <a:rPr lang="de-DE" b="1" dirty="0"/>
              <a:t>2021</a:t>
            </a:r>
          </a:p>
        </p:txBody>
      </p:sp>
      <p:sp>
        <p:nvSpPr>
          <p:cNvPr id="21" name="Textfeld 20">
            <a:extLst>
              <a:ext uri="{FF2B5EF4-FFF2-40B4-BE49-F238E27FC236}">
                <a16:creationId xmlns:a16="http://schemas.microsoft.com/office/drawing/2014/main" id="{EA1145AC-8EE7-4231-AF3F-2C53D64A837E}"/>
              </a:ext>
            </a:extLst>
          </p:cNvPr>
          <p:cNvSpPr txBox="1"/>
          <p:nvPr/>
        </p:nvSpPr>
        <p:spPr>
          <a:xfrm>
            <a:off x="4064119" y="4549683"/>
            <a:ext cx="651233" cy="369332"/>
          </a:xfrm>
          <a:prstGeom prst="rect">
            <a:avLst/>
          </a:prstGeom>
          <a:noFill/>
        </p:spPr>
        <p:txBody>
          <a:bodyPr wrap="square" rtlCol="0">
            <a:spAutoFit/>
          </a:bodyPr>
          <a:lstStyle/>
          <a:p>
            <a:r>
              <a:rPr lang="de-DE" b="1" dirty="0"/>
              <a:t>2021</a:t>
            </a:r>
          </a:p>
        </p:txBody>
      </p:sp>
      <p:sp>
        <p:nvSpPr>
          <p:cNvPr id="22" name="Textfeld 21">
            <a:extLst>
              <a:ext uri="{FF2B5EF4-FFF2-40B4-BE49-F238E27FC236}">
                <a16:creationId xmlns:a16="http://schemas.microsoft.com/office/drawing/2014/main" id="{F60E27C4-2983-4CC2-82D5-A7EEC0FA27CE}"/>
              </a:ext>
            </a:extLst>
          </p:cNvPr>
          <p:cNvSpPr txBox="1"/>
          <p:nvPr/>
        </p:nvSpPr>
        <p:spPr>
          <a:xfrm>
            <a:off x="7099662" y="1116053"/>
            <a:ext cx="2652122" cy="369332"/>
          </a:xfrm>
          <a:prstGeom prst="rect">
            <a:avLst/>
          </a:prstGeom>
          <a:noFill/>
        </p:spPr>
        <p:txBody>
          <a:bodyPr wrap="square" rtlCol="0">
            <a:spAutoFit/>
          </a:bodyPr>
          <a:lstStyle/>
          <a:p>
            <a:r>
              <a:rPr lang="de-DE" b="1" dirty="0"/>
              <a:t>COVID-SARI-Fälle</a:t>
            </a:r>
          </a:p>
        </p:txBody>
      </p:sp>
      <p:sp>
        <p:nvSpPr>
          <p:cNvPr id="24" name="Textfeld 23">
            <a:extLst>
              <a:ext uri="{FF2B5EF4-FFF2-40B4-BE49-F238E27FC236}">
                <a16:creationId xmlns:a16="http://schemas.microsoft.com/office/drawing/2014/main" id="{840A79BE-55C4-45D4-B43C-87BB06725B7F}"/>
              </a:ext>
            </a:extLst>
          </p:cNvPr>
          <p:cNvSpPr txBox="1"/>
          <p:nvPr/>
        </p:nvSpPr>
        <p:spPr>
          <a:xfrm>
            <a:off x="6952960" y="2903413"/>
            <a:ext cx="2395597" cy="923330"/>
          </a:xfrm>
          <a:prstGeom prst="rect">
            <a:avLst/>
          </a:prstGeom>
          <a:noFill/>
        </p:spPr>
        <p:txBody>
          <a:bodyPr wrap="square" rtlCol="0">
            <a:spAutoFit/>
          </a:bodyPr>
          <a:lstStyle/>
          <a:p>
            <a:r>
              <a:rPr lang="de-DE" b="1" dirty="0"/>
              <a:t>COVID-SARI-Fälle </a:t>
            </a:r>
            <a:r>
              <a:rPr lang="de-DE" b="1" u="sng" dirty="0"/>
              <a:t>mit</a:t>
            </a:r>
            <a:r>
              <a:rPr lang="de-DE" b="1" dirty="0"/>
              <a:t> Intensivbehandlung</a:t>
            </a:r>
            <a:endParaRPr lang="de-DE" dirty="0"/>
          </a:p>
          <a:p>
            <a:endParaRPr lang="de-DE" dirty="0"/>
          </a:p>
        </p:txBody>
      </p:sp>
      <p:sp>
        <p:nvSpPr>
          <p:cNvPr id="25" name="Textfeld 24">
            <a:extLst>
              <a:ext uri="{FF2B5EF4-FFF2-40B4-BE49-F238E27FC236}">
                <a16:creationId xmlns:a16="http://schemas.microsoft.com/office/drawing/2014/main" id="{9C138DD6-689C-49F3-B329-969BB10693AD}"/>
              </a:ext>
            </a:extLst>
          </p:cNvPr>
          <p:cNvSpPr txBox="1"/>
          <p:nvPr/>
        </p:nvSpPr>
        <p:spPr>
          <a:xfrm>
            <a:off x="7030251" y="4876777"/>
            <a:ext cx="2395597" cy="646331"/>
          </a:xfrm>
          <a:prstGeom prst="rect">
            <a:avLst/>
          </a:prstGeom>
          <a:noFill/>
        </p:spPr>
        <p:txBody>
          <a:bodyPr wrap="square" rtlCol="0">
            <a:spAutoFit/>
          </a:bodyPr>
          <a:lstStyle/>
          <a:p>
            <a:r>
              <a:rPr lang="de-DE" b="1" dirty="0"/>
              <a:t>Verstorbene</a:t>
            </a:r>
          </a:p>
          <a:p>
            <a:r>
              <a:rPr lang="de-DE" b="1" dirty="0"/>
              <a:t>COVID-SARI-Fälle</a:t>
            </a:r>
            <a:endParaRPr lang="de-DE" dirty="0"/>
          </a:p>
        </p:txBody>
      </p:sp>
    </p:spTree>
    <p:extLst>
      <p:ext uri="{BB962C8B-B14F-4D97-AF65-F5344CB8AC3E}">
        <p14:creationId xmlns:p14="http://schemas.microsoft.com/office/powerpoint/2010/main" val="252703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455C2B0-2861-4E51-96B9-F3B6FF2894E7}"/>
              </a:ext>
            </a:extLst>
          </p:cNvPr>
          <p:cNvSpPr>
            <a:spLocks noGrp="1"/>
          </p:cNvSpPr>
          <p:nvPr>
            <p:ph type="title"/>
          </p:nvPr>
        </p:nvSpPr>
        <p:spPr>
          <a:xfrm>
            <a:off x="431833" y="374303"/>
            <a:ext cx="8092592" cy="338554"/>
          </a:xfrm>
        </p:spPr>
        <p:txBody>
          <a:bodyPr/>
          <a:lstStyle/>
          <a:p>
            <a:r>
              <a:rPr lang="de-DE" dirty="0"/>
              <a:t>Ausbrüche in </a:t>
            </a:r>
            <a:r>
              <a:rPr lang="de-DE" sz="2000" dirty="0"/>
              <a:t>Kindergärten/Horte (n=5.367)</a:t>
            </a:r>
            <a:endParaRPr lang="de-DE" dirty="0"/>
          </a:p>
        </p:txBody>
      </p:sp>
      <p:sp>
        <p:nvSpPr>
          <p:cNvPr id="4" name="Datumsplatzhalter 3">
            <a:extLst>
              <a:ext uri="{FF2B5EF4-FFF2-40B4-BE49-F238E27FC236}">
                <a16:creationId xmlns:a16="http://schemas.microsoft.com/office/drawing/2014/main" id="{E40BB9B1-98A3-4516-ACAC-65BDA62471A3}"/>
              </a:ext>
            </a:extLst>
          </p:cNvPr>
          <p:cNvSpPr>
            <a:spLocks noGrp="1"/>
          </p:cNvSpPr>
          <p:nvPr>
            <p:ph type="dt" sz="half" idx="14"/>
          </p:nvPr>
        </p:nvSpPr>
        <p:spPr/>
        <p:txBody>
          <a:bodyPr/>
          <a:lstStyle/>
          <a:p>
            <a:r>
              <a:rPr lang="de-DE" dirty="0"/>
              <a:t>Stand: 14.12.2021</a:t>
            </a:r>
          </a:p>
        </p:txBody>
      </p:sp>
      <p:sp>
        <p:nvSpPr>
          <p:cNvPr id="5" name="Fußzeilenplatzhalter 4">
            <a:extLst>
              <a:ext uri="{FF2B5EF4-FFF2-40B4-BE49-F238E27FC236}">
                <a16:creationId xmlns:a16="http://schemas.microsoft.com/office/drawing/2014/main" id="{D36FA966-741C-491F-92E0-648BD9E3D307}"/>
              </a:ext>
            </a:extLst>
          </p:cNvPr>
          <p:cNvSpPr>
            <a:spLocks noGrp="1"/>
          </p:cNvSpPr>
          <p:nvPr>
            <p:ph type="ftr" sz="quarter" idx="15"/>
          </p:nvPr>
        </p:nvSpPr>
        <p:spPr/>
        <p:txBody>
          <a:bodyPr/>
          <a:lstStyle/>
          <a:p>
            <a:endParaRPr lang="de-DE" dirty="0"/>
          </a:p>
        </p:txBody>
      </p:sp>
      <p:sp>
        <p:nvSpPr>
          <p:cNvPr id="6" name="Foliennummernplatzhalter 5">
            <a:extLst>
              <a:ext uri="{FF2B5EF4-FFF2-40B4-BE49-F238E27FC236}">
                <a16:creationId xmlns:a16="http://schemas.microsoft.com/office/drawing/2014/main" id="{E20AF04F-E8C9-4F5E-9366-02512A40B160}"/>
              </a:ext>
            </a:extLst>
          </p:cNvPr>
          <p:cNvSpPr>
            <a:spLocks noGrp="1"/>
          </p:cNvSpPr>
          <p:nvPr>
            <p:ph type="sldNum" sz="quarter" idx="16"/>
          </p:nvPr>
        </p:nvSpPr>
        <p:spPr/>
        <p:txBody>
          <a:bodyPr/>
          <a:lstStyle/>
          <a:p>
            <a:fld id="{162A217B-ED1C-D84B-8478-63C77FA79618}" type="slidenum">
              <a:rPr lang="de-DE" smtClean="0"/>
              <a:pPr/>
              <a:t>13</a:t>
            </a:fld>
            <a:endParaRPr lang="de-DE" dirty="0"/>
          </a:p>
        </p:txBody>
      </p:sp>
      <p:sp>
        <p:nvSpPr>
          <p:cNvPr id="9" name="Titel 2">
            <a:extLst>
              <a:ext uri="{FF2B5EF4-FFF2-40B4-BE49-F238E27FC236}">
                <a16:creationId xmlns:a16="http://schemas.microsoft.com/office/drawing/2014/main" id="{B98E20C2-31F3-412E-AEFA-FDEFD358D5A4}"/>
              </a:ext>
            </a:extLst>
          </p:cNvPr>
          <p:cNvSpPr txBox="1">
            <a:spLocks/>
          </p:cNvSpPr>
          <p:nvPr/>
        </p:nvSpPr>
        <p:spPr>
          <a:xfrm>
            <a:off x="4472627" y="3538274"/>
            <a:ext cx="3983226" cy="338554"/>
          </a:xfrm>
          <a:prstGeom prst="rect">
            <a:avLst/>
          </a:prstGeom>
        </p:spPr>
        <p:txBody>
          <a:bodyPr vert="horz" wrap="square"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a:t>Ausbrüche in Schulen (n=8.131)</a:t>
            </a:r>
          </a:p>
        </p:txBody>
      </p:sp>
      <p:pic>
        <p:nvPicPr>
          <p:cNvPr id="8" name="Grafik 7">
            <a:extLst>
              <a:ext uri="{FF2B5EF4-FFF2-40B4-BE49-F238E27FC236}">
                <a16:creationId xmlns:a16="http://schemas.microsoft.com/office/drawing/2014/main" id="{AD48F3BC-B2EB-4B46-9D7D-178D5E1413DE}"/>
              </a:ext>
            </a:extLst>
          </p:cNvPr>
          <p:cNvPicPr>
            <a:picLocks noChangeAspect="1"/>
          </p:cNvPicPr>
          <p:nvPr/>
        </p:nvPicPr>
        <p:blipFill>
          <a:blip r:embed="rId3"/>
          <a:stretch>
            <a:fillRect/>
          </a:stretch>
        </p:blipFill>
        <p:spPr>
          <a:xfrm>
            <a:off x="431833" y="824634"/>
            <a:ext cx="5580660" cy="2713640"/>
          </a:xfrm>
          <a:prstGeom prst="rect">
            <a:avLst/>
          </a:prstGeom>
        </p:spPr>
      </p:pic>
      <p:pic>
        <p:nvPicPr>
          <p:cNvPr id="11" name="Grafik 10">
            <a:extLst>
              <a:ext uri="{FF2B5EF4-FFF2-40B4-BE49-F238E27FC236}">
                <a16:creationId xmlns:a16="http://schemas.microsoft.com/office/drawing/2014/main" id="{799B797A-2FBD-464E-B45A-AC31E833E470}"/>
              </a:ext>
            </a:extLst>
          </p:cNvPr>
          <p:cNvPicPr>
            <a:picLocks noChangeAspect="1"/>
          </p:cNvPicPr>
          <p:nvPr/>
        </p:nvPicPr>
        <p:blipFill>
          <a:blip r:embed="rId4"/>
          <a:stretch>
            <a:fillRect/>
          </a:stretch>
        </p:blipFill>
        <p:spPr>
          <a:xfrm>
            <a:off x="2291825" y="3927308"/>
            <a:ext cx="5675868" cy="2773920"/>
          </a:xfrm>
          <a:prstGeom prst="rect">
            <a:avLst/>
          </a:prstGeom>
        </p:spPr>
      </p:pic>
    </p:spTree>
    <p:extLst>
      <p:ext uri="{BB962C8B-B14F-4D97-AF65-F5344CB8AC3E}">
        <p14:creationId xmlns:p14="http://schemas.microsoft.com/office/powerpoint/2010/main" val="1041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1E0E7D-EB46-43B1-BF0C-6723BEC27C33}"/>
              </a:ext>
            </a:extLst>
          </p:cNvPr>
          <p:cNvSpPr>
            <a:spLocks noGrp="1"/>
          </p:cNvSpPr>
          <p:nvPr>
            <p:ph type="dt" sz="half" idx="10"/>
          </p:nvPr>
        </p:nvSpPr>
        <p:spPr/>
        <p:txBody>
          <a:bodyPr/>
          <a:lstStyle/>
          <a:p>
            <a:r>
              <a:rPr lang="de-DE" dirty="0"/>
              <a:t>Stand: 14.12.2021</a:t>
            </a:r>
          </a:p>
        </p:txBody>
      </p:sp>
      <p:sp>
        <p:nvSpPr>
          <p:cNvPr id="3" name="Fußzeilenplatzhalter 2">
            <a:extLst>
              <a:ext uri="{FF2B5EF4-FFF2-40B4-BE49-F238E27FC236}">
                <a16:creationId xmlns:a16="http://schemas.microsoft.com/office/drawing/2014/main" id="{26071FF1-4BD2-45CB-A8FB-D3ED6B7FF618}"/>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CCA08F00-31B4-4DD2-9D42-BD6B14B2863E}"/>
              </a:ext>
            </a:extLst>
          </p:cNvPr>
          <p:cNvSpPr>
            <a:spLocks noGrp="1"/>
          </p:cNvSpPr>
          <p:nvPr>
            <p:ph type="sldNum" sz="quarter" idx="12"/>
          </p:nvPr>
        </p:nvSpPr>
        <p:spPr/>
        <p:txBody>
          <a:bodyPr/>
          <a:lstStyle/>
          <a:p>
            <a:fld id="{162A217B-ED1C-D84B-8478-63C77FA79618}" type="slidenum">
              <a:rPr lang="de-DE" smtClean="0"/>
              <a:pPr/>
              <a:t>14</a:t>
            </a:fld>
            <a:endParaRPr lang="de-DE" dirty="0"/>
          </a:p>
        </p:txBody>
      </p:sp>
      <p:sp>
        <p:nvSpPr>
          <p:cNvPr id="6" name="Titel 2">
            <a:extLst>
              <a:ext uri="{FF2B5EF4-FFF2-40B4-BE49-F238E27FC236}">
                <a16:creationId xmlns:a16="http://schemas.microsoft.com/office/drawing/2014/main" id="{F0C48748-8C0F-4241-8F78-828A378A8FEA}"/>
              </a:ext>
            </a:extLst>
          </p:cNvPr>
          <p:cNvSpPr txBox="1">
            <a:spLocks/>
          </p:cNvSpPr>
          <p:nvPr/>
        </p:nvSpPr>
        <p:spPr>
          <a:xfrm>
            <a:off x="208764" y="370433"/>
            <a:ext cx="8092592" cy="338554"/>
          </a:xfrm>
          <a:prstGeom prst="rect">
            <a:avLst/>
          </a:prstGeom>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a:t>Hospitalisierte Kinder (0 bis 5 Jahre)</a:t>
            </a:r>
          </a:p>
        </p:txBody>
      </p:sp>
      <p:sp>
        <p:nvSpPr>
          <p:cNvPr id="8" name="Textfeld 7">
            <a:extLst>
              <a:ext uri="{FF2B5EF4-FFF2-40B4-BE49-F238E27FC236}">
                <a16:creationId xmlns:a16="http://schemas.microsoft.com/office/drawing/2014/main" id="{8E18A761-8449-4E88-99CE-8D4404BC69A1}"/>
              </a:ext>
            </a:extLst>
          </p:cNvPr>
          <p:cNvSpPr txBox="1"/>
          <p:nvPr/>
        </p:nvSpPr>
        <p:spPr>
          <a:xfrm>
            <a:off x="333633" y="1037436"/>
            <a:ext cx="8525360" cy="338554"/>
          </a:xfrm>
          <a:prstGeom prst="rect">
            <a:avLst/>
          </a:prstGeom>
          <a:noFill/>
        </p:spPr>
        <p:txBody>
          <a:bodyPr wrap="square" rtlCol="0">
            <a:spAutoFit/>
          </a:bodyPr>
          <a:lstStyle/>
          <a:p>
            <a:r>
              <a:rPr lang="de-DE" sz="1600" b="1" dirty="0"/>
              <a:t>COVID-19 ALLE KH (Vollerfassung) AG 0-5: Anzahl &amp; Anteil im Vergleich zum Vorjahr                          </a:t>
            </a:r>
          </a:p>
        </p:txBody>
      </p:sp>
      <p:sp>
        <p:nvSpPr>
          <p:cNvPr id="20" name="Textfeld 19">
            <a:extLst>
              <a:ext uri="{FF2B5EF4-FFF2-40B4-BE49-F238E27FC236}">
                <a16:creationId xmlns:a16="http://schemas.microsoft.com/office/drawing/2014/main" id="{082113D2-ECF2-4F62-BE0E-8E92BD1E3329}"/>
              </a:ext>
            </a:extLst>
          </p:cNvPr>
          <p:cNvSpPr txBox="1"/>
          <p:nvPr/>
        </p:nvSpPr>
        <p:spPr>
          <a:xfrm>
            <a:off x="333633" y="5556199"/>
            <a:ext cx="8362057" cy="646331"/>
          </a:xfrm>
          <a:prstGeom prst="rect">
            <a:avLst/>
          </a:prstGeom>
          <a:noFill/>
        </p:spPr>
        <p:txBody>
          <a:bodyPr wrap="square" rtlCol="0">
            <a:spAutoFit/>
          </a:bodyPr>
          <a:lstStyle/>
          <a:p>
            <a:r>
              <a:rPr lang="de-DE" b="1" dirty="0"/>
              <a:t>Meldesystem</a:t>
            </a:r>
            <a:r>
              <a:rPr lang="de-DE" dirty="0"/>
              <a:t>: Vollerfassung der neu hospitalisierten COVID-19-Fälle, in der 47. KW (Stand 14.12.2021 ca. 145 hospitalisierte Kinder 0 bis 5 Jahre mit COVID-19 </a:t>
            </a:r>
          </a:p>
        </p:txBody>
      </p:sp>
      <p:pic>
        <p:nvPicPr>
          <p:cNvPr id="9" name="Grafik 8">
            <a:extLst>
              <a:ext uri="{FF2B5EF4-FFF2-40B4-BE49-F238E27FC236}">
                <a16:creationId xmlns:a16="http://schemas.microsoft.com/office/drawing/2014/main" id="{83A9EB1E-2C44-4249-AF65-F3A17B276D7E}"/>
              </a:ext>
            </a:extLst>
          </p:cNvPr>
          <p:cNvPicPr>
            <a:picLocks noChangeAspect="1"/>
          </p:cNvPicPr>
          <p:nvPr/>
        </p:nvPicPr>
        <p:blipFill>
          <a:blip r:embed="rId3"/>
          <a:stretch>
            <a:fillRect/>
          </a:stretch>
        </p:blipFill>
        <p:spPr>
          <a:xfrm>
            <a:off x="1136526" y="1677362"/>
            <a:ext cx="5684403" cy="3673114"/>
          </a:xfrm>
          <a:prstGeom prst="rect">
            <a:avLst/>
          </a:prstGeom>
        </p:spPr>
      </p:pic>
    </p:spTree>
    <p:extLst>
      <p:ext uri="{BB962C8B-B14F-4D97-AF65-F5344CB8AC3E}">
        <p14:creationId xmlns:p14="http://schemas.microsoft.com/office/powerpoint/2010/main" val="3153108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61EA438-79BF-4054-A051-B6703A79E7F1}"/>
              </a:ext>
            </a:extLst>
          </p:cNvPr>
          <p:cNvSpPr>
            <a:spLocks noGrp="1"/>
          </p:cNvSpPr>
          <p:nvPr>
            <p:ph type="dt" sz="half" idx="10"/>
          </p:nvPr>
        </p:nvSpPr>
        <p:spPr>
          <a:xfrm>
            <a:off x="565474" y="6622712"/>
            <a:ext cx="1818207" cy="365125"/>
          </a:xfrm>
        </p:spPr>
        <p:txBody>
          <a:bodyPr/>
          <a:lstStyle/>
          <a:p>
            <a:r>
              <a:rPr lang="de-DE" dirty="0"/>
              <a:t>15.12.2021</a:t>
            </a:r>
          </a:p>
        </p:txBody>
      </p:sp>
      <p:sp>
        <p:nvSpPr>
          <p:cNvPr id="3" name="Fußzeilenplatzhalter 2">
            <a:extLst>
              <a:ext uri="{FF2B5EF4-FFF2-40B4-BE49-F238E27FC236}">
                <a16:creationId xmlns:a16="http://schemas.microsoft.com/office/drawing/2014/main" id="{C99F01A9-1619-4A3C-A8FA-FB9201F3923F}"/>
              </a:ext>
            </a:extLst>
          </p:cNvPr>
          <p:cNvSpPr>
            <a:spLocks noGrp="1"/>
          </p:cNvSpPr>
          <p:nvPr>
            <p:ph type="ftr" sz="quarter" idx="11"/>
          </p:nvPr>
        </p:nvSpPr>
        <p:spPr>
          <a:xfrm>
            <a:off x="2699791" y="6622713"/>
            <a:ext cx="4894377" cy="365125"/>
          </a:xfrm>
        </p:spPr>
        <p:txBody>
          <a:bodyPr/>
          <a:lstStyle/>
          <a:p>
            <a:r>
              <a:rPr lang="de-DE" dirty="0"/>
              <a:t>Virologisches Sentinel AGI </a:t>
            </a:r>
            <a:r>
              <a:rPr lang="de-DE" dirty="0">
                <a:hlinkClick r:id="rId2"/>
              </a:rPr>
              <a:t>https://influenza.rki.de/Diagrams.aspx?agiRegion=0</a:t>
            </a:r>
            <a:r>
              <a:rPr lang="de-DE" dirty="0"/>
              <a:t> </a:t>
            </a:r>
          </a:p>
        </p:txBody>
      </p:sp>
      <p:sp>
        <p:nvSpPr>
          <p:cNvPr id="4" name="Foliennummernplatzhalter 3">
            <a:extLst>
              <a:ext uri="{FF2B5EF4-FFF2-40B4-BE49-F238E27FC236}">
                <a16:creationId xmlns:a16="http://schemas.microsoft.com/office/drawing/2014/main" id="{3F26A8FD-3279-4C03-9285-5EF088C7B35A}"/>
              </a:ext>
            </a:extLst>
          </p:cNvPr>
          <p:cNvSpPr>
            <a:spLocks noGrp="1"/>
          </p:cNvSpPr>
          <p:nvPr>
            <p:ph type="sldNum" sz="quarter" idx="12"/>
          </p:nvPr>
        </p:nvSpPr>
        <p:spPr/>
        <p:txBody>
          <a:bodyPr/>
          <a:lstStyle/>
          <a:p>
            <a:fld id="{162A217B-ED1C-D84B-8478-63C77FA79618}" type="slidenum">
              <a:rPr lang="de-DE" smtClean="0"/>
              <a:t>15</a:t>
            </a:fld>
            <a:endParaRPr lang="de-DE"/>
          </a:p>
        </p:txBody>
      </p:sp>
      <p:pic>
        <p:nvPicPr>
          <p:cNvPr id="5" name="Grafik 4">
            <a:extLst>
              <a:ext uri="{FF2B5EF4-FFF2-40B4-BE49-F238E27FC236}">
                <a16:creationId xmlns:a16="http://schemas.microsoft.com/office/drawing/2014/main" id="{D54668B8-AC0B-4AAF-B8E4-B84BFD3A9087}"/>
              </a:ext>
            </a:extLst>
          </p:cNvPr>
          <p:cNvPicPr>
            <a:picLocks noChangeAspect="1"/>
          </p:cNvPicPr>
          <p:nvPr/>
        </p:nvPicPr>
        <p:blipFill>
          <a:blip r:embed="rId3"/>
          <a:stretch>
            <a:fillRect/>
          </a:stretch>
        </p:blipFill>
        <p:spPr>
          <a:xfrm>
            <a:off x="232379" y="3612912"/>
            <a:ext cx="8346147" cy="2743438"/>
          </a:xfrm>
          <a:prstGeom prst="rect">
            <a:avLst/>
          </a:prstGeom>
        </p:spPr>
      </p:pic>
      <p:pic>
        <p:nvPicPr>
          <p:cNvPr id="9" name="Grafik 8">
            <a:extLst>
              <a:ext uri="{FF2B5EF4-FFF2-40B4-BE49-F238E27FC236}">
                <a16:creationId xmlns:a16="http://schemas.microsoft.com/office/drawing/2014/main" id="{6BE130B4-C170-4EE4-AED9-64984F6CEFD1}"/>
              </a:ext>
            </a:extLst>
          </p:cNvPr>
          <p:cNvPicPr>
            <a:picLocks noChangeAspect="1"/>
          </p:cNvPicPr>
          <p:nvPr/>
        </p:nvPicPr>
        <p:blipFill>
          <a:blip r:embed="rId4"/>
          <a:stretch>
            <a:fillRect/>
          </a:stretch>
        </p:blipFill>
        <p:spPr>
          <a:xfrm>
            <a:off x="232379" y="894230"/>
            <a:ext cx="8413209" cy="2743438"/>
          </a:xfrm>
          <a:prstGeom prst="rect">
            <a:avLst/>
          </a:prstGeom>
        </p:spPr>
      </p:pic>
      <p:pic>
        <p:nvPicPr>
          <p:cNvPr id="11" name="Grafik 10">
            <a:extLst>
              <a:ext uri="{FF2B5EF4-FFF2-40B4-BE49-F238E27FC236}">
                <a16:creationId xmlns:a16="http://schemas.microsoft.com/office/drawing/2014/main" id="{9A535B60-F5B6-4C02-A807-C2C692C5FA64}"/>
              </a:ext>
            </a:extLst>
          </p:cNvPr>
          <p:cNvPicPr>
            <a:picLocks noChangeAspect="1"/>
          </p:cNvPicPr>
          <p:nvPr/>
        </p:nvPicPr>
        <p:blipFill>
          <a:blip r:embed="rId5"/>
          <a:stretch>
            <a:fillRect/>
          </a:stretch>
        </p:blipFill>
        <p:spPr>
          <a:xfrm>
            <a:off x="749424" y="755239"/>
            <a:ext cx="2881700" cy="1498331"/>
          </a:xfrm>
          <a:prstGeom prst="rect">
            <a:avLst/>
          </a:prstGeom>
        </p:spPr>
      </p:pic>
      <p:sp>
        <p:nvSpPr>
          <p:cNvPr id="12" name="Textfeld 11">
            <a:extLst>
              <a:ext uri="{FF2B5EF4-FFF2-40B4-BE49-F238E27FC236}">
                <a16:creationId xmlns:a16="http://schemas.microsoft.com/office/drawing/2014/main" id="{AD28424C-2530-427A-8303-8ADED766E893}"/>
              </a:ext>
            </a:extLst>
          </p:cNvPr>
          <p:cNvSpPr txBox="1"/>
          <p:nvPr/>
        </p:nvSpPr>
        <p:spPr>
          <a:xfrm>
            <a:off x="984816" y="205448"/>
            <a:ext cx="4942892" cy="369332"/>
          </a:xfrm>
          <a:prstGeom prst="rect">
            <a:avLst/>
          </a:prstGeom>
          <a:noFill/>
        </p:spPr>
        <p:txBody>
          <a:bodyPr wrap="none" rtlCol="0">
            <a:spAutoFit/>
          </a:bodyPr>
          <a:lstStyle/>
          <a:p>
            <a:r>
              <a:rPr lang="de-DE" dirty="0">
                <a:solidFill>
                  <a:srgbClr val="C00000"/>
                </a:solidFill>
              </a:rPr>
              <a:t>KW 49 2021 : </a:t>
            </a:r>
            <a:r>
              <a:rPr lang="de-DE" dirty="0"/>
              <a:t>184 Einsendungen aus 54</a:t>
            </a:r>
            <a:r>
              <a:rPr lang="de-DE" dirty="0">
                <a:solidFill>
                  <a:srgbClr val="FF0000"/>
                </a:solidFill>
              </a:rPr>
              <a:t> </a:t>
            </a:r>
            <a:r>
              <a:rPr lang="de-DE" dirty="0"/>
              <a:t>Arztpraxen</a:t>
            </a:r>
          </a:p>
        </p:txBody>
      </p:sp>
    </p:spTree>
    <p:extLst>
      <p:ext uri="{BB962C8B-B14F-4D97-AF65-F5344CB8AC3E}">
        <p14:creationId xmlns:p14="http://schemas.microsoft.com/office/powerpoint/2010/main" val="3949650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02674" y="401764"/>
            <a:ext cx="8092592" cy="338554"/>
          </a:xfrm>
          <a:noFill/>
        </p:spPr>
        <p:txBody>
          <a:bodyPr/>
          <a:lstStyle/>
          <a:p>
            <a:r>
              <a:rPr lang="de-DE" dirty="0"/>
              <a:t>GrippeWeb bis zur 49. KW 2021 </a:t>
            </a:r>
          </a:p>
        </p:txBody>
      </p:sp>
      <p:sp>
        <p:nvSpPr>
          <p:cNvPr id="5" name="Fußzeilenplatzhalter 4"/>
          <p:cNvSpPr>
            <a:spLocks noGrp="1"/>
          </p:cNvSpPr>
          <p:nvPr>
            <p:ph type="ftr" sz="quarter" idx="15"/>
          </p:nvPr>
        </p:nvSpPr>
        <p:spPr/>
        <p:txBody>
          <a:bodyPr/>
          <a:lstStyle/>
          <a:p>
            <a:r>
              <a:rPr lang="de-DE" dirty="0" err="1"/>
              <a:t>Grippeweb</a:t>
            </a:r>
            <a:r>
              <a:rPr lang="de-DE" dirty="0"/>
              <a:t> </a:t>
            </a:r>
            <a:r>
              <a:rPr lang="de-DE" dirty="0">
                <a:hlinkClick r:id="rId3"/>
              </a:rPr>
              <a:t>https://grippeweb.rki.de/</a:t>
            </a:r>
            <a:r>
              <a:rPr lang="de-DE" dirty="0"/>
              <a:t> </a:t>
            </a:r>
          </a:p>
        </p:txBody>
      </p:sp>
      <p:sp>
        <p:nvSpPr>
          <p:cNvPr id="6" name="Foliennummernplatzhalter 5"/>
          <p:cNvSpPr>
            <a:spLocks noGrp="1"/>
          </p:cNvSpPr>
          <p:nvPr>
            <p:ph type="sldNum" sz="quarter" idx="16"/>
          </p:nvPr>
        </p:nvSpPr>
        <p:spPr/>
        <p:txBody>
          <a:bodyPr/>
          <a:lstStyle/>
          <a:p>
            <a:fld id="{162A217B-ED1C-D84B-8478-63C77FA79618}" type="slidenum">
              <a:rPr lang="de-DE" smtClean="0"/>
              <a:pPr/>
              <a:t>2</a:t>
            </a:fld>
            <a:endParaRPr lang="de-DE" dirty="0"/>
          </a:p>
        </p:txBody>
      </p:sp>
      <p:sp>
        <p:nvSpPr>
          <p:cNvPr id="7" name="Datumsplatzhalter 3"/>
          <p:cNvSpPr>
            <a:spLocks noGrp="1"/>
          </p:cNvSpPr>
          <p:nvPr>
            <p:ph type="dt" sz="half" idx="14"/>
          </p:nvPr>
        </p:nvSpPr>
        <p:spPr>
          <a:xfrm>
            <a:off x="539394" y="6619136"/>
            <a:ext cx="1860421" cy="195750"/>
          </a:xfrm>
        </p:spPr>
        <p:txBody>
          <a:bodyPr/>
          <a:lstStyle/>
          <a:p>
            <a:r>
              <a:rPr lang="de-DE" dirty="0"/>
              <a:t>Stand: 14.12.2021</a:t>
            </a:r>
          </a:p>
        </p:txBody>
      </p:sp>
      <p:sp>
        <p:nvSpPr>
          <p:cNvPr id="8" name="Textfeld 7">
            <a:extLst>
              <a:ext uri="{FF2B5EF4-FFF2-40B4-BE49-F238E27FC236}">
                <a16:creationId xmlns:a16="http://schemas.microsoft.com/office/drawing/2014/main" id="{27DA6E48-22E8-4DA4-9FDA-8B3CCC1D9B06}"/>
              </a:ext>
            </a:extLst>
          </p:cNvPr>
          <p:cNvSpPr txBox="1"/>
          <p:nvPr/>
        </p:nvSpPr>
        <p:spPr>
          <a:xfrm>
            <a:off x="5096044" y="875475"/>
            <a:ext cx="3314880" cy="2308324"/>
          </a:xfrm>
          <a:prstGeom prst="rect">
            <a:avLst/>
          </a:prstGeom>
          <a:noFill/>
        </p:spPr>
        <p:txBody>
          <a:bodyPr wrap="square" rtlCol="0">
            <a:spAutoFit/>
          </a:bodyPr>
          <a:lstStyle/>
          <a:p>
            <a:r>
              <a:rPr lang="de-DE" dirty="0">
                <a:highlight>
                  <a:srgbClr val="FFFFFF"/>
                </a:highlight>
              </a:rPr>
              <a:t>Der Wert (gesamt) lag in der 49. KW </a:t>
            </a:r>
            <a:r>
              <a:rPr lang="de-DE" dirty="0"/>
              <a:t>2021 bei 3.900 ARE pro 100.000 Einwohner.</a:t>
            </a:r>
          </a:p>
          <a:p>
            <a:endParaRPr lang="de-DE" dirty="0"/>
          </a:p>
          <a:p>
            <a:r>
              <a:rPr lang="de-DE" dirty="0"/>
              <a:t>Entspricht einer Gesamtzahl von ca. 3,2 Millionen akuten Atem­wegs­er­kran­kungen in der 49. KW </a:t>
            </a:r>
            <a:br>
              <a:rPr lang="de-DE" dirty="0"/>
            </a:br>
            <a:r>
              <a:rPr lang="de-DE" dirty="0"/>
              <a:t>(48. KW: ca. 3,9 Millionen). </a:t>
            </a:r>
            <a:endParaRPr lang="en-US" sz="1400" dirty="0"/>
          </a:p>
        </p:txBody>
      </p:sp>
      <p:sp>
        <p:nvSpPr>
          <p:cNvPr id="16" name="Textfeld 15">
            <a:extLst>
              <a:ext uri="{FF2B5EF4-FFF2-40B4-BE49-F238E27FC236}">
                <a16:creationId xmlns:a16="http://schemas.microsoft.com/office/drawing/2014/main" id="{B9D72E1D-86F5-46BA-ADCF-AEEBDA4DB8AA}"/>
              </a:ext>
            </a:extLst>
          </p:cNvPr>
          <p:cNvSpPr txBox="1"/>
          <p:nvPr/>
        </p:nvSpPr>
        <p:spPr>
          <a:xfrm>
            <a:off x="5096044" y="3846686"/>
            <a:ext cx="3577025" cy="923330"/>
          </a:xfrm>
          <a:prstGeom prst="rect">
            <a:avLst/>
          </a:prstGeom>
          <a:noFill/>
        </p:spPr>
        <p:txBody>
          <a:bodyPr wrap="square" rtlCol="0">
            <a:spAutoFit/>
          </a:bodyPr>
          <a:lstStyle/>
          <a:p>
            <a:r>
              <a:rPr lang="de-DE" dirty="0">
                <a:highlight>
                  <a:srgbClr val="FFFFFF"/>
                </a:highlight>
              </a:rPr>
              <a:t>Im Vergleich zur 48. KW 2021:</a:t>
            </a:r>
          </a:p>
          <a:p>
            <a:r>
              <a:rPr lang="de-DE" dirty="0"/>
              <a:t>Rückgang bei den Erwachsenen, leichter Rückgang bei den Kindern</a:t>
            </a:r>
          </a:p>
        </p:txBody>
      </p:sp>
      <p:sp>
        <p:nvSpPr>
          <p:cNvPr id="11" name="Rectangle 3">
            <a:extLst>
              <a:ext uri="{FF2B5EF4-FFF2-40B4-BE49-F238E27FC236}">
                <a16:creationId xmlns:a16="http://schemas.microsoft.com/office/drawing/2014/main" id="{0FFA27B1-3149-4285-AECE-D5CBB21B3E9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Rectangle 4">
            <a:extLst>
              <a:ext uri="{FF2B5EF4-FFF2-40B4-BE49-F238E27FC236}">
                <a16:creationId xmlns:a16="http://schemas.microsoft.com/office/drawing/2014/main" id="{48E25435-8DB8-4E63-ADEF-A2C0947E1207}"/>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 name="Grafik 9">
            <a:extLst>
              <a:ext uri="{FF2B5EF4-FFF2-40B4-BE49-F238E27FC236}">
                <a16:creationId xmlns:a16="http://schemas.microsoft.com/office/drawing/2014/main" id="{C3C2BF4D-1F91-41E5-B0FB-9B05FBCE2F4B}"/>
              </a:ext>
            </a:extLst>
          </p:cNvPr>
          <p:cNvPicPr>
            <a:picLocks noChangeAspect="1"/>
          </p:cNvPicPr>
          <p:nvPr/>
        </p:nvPicPr>
        <p:blipFill rotWithShape="1">
          <a:blip r:embed="rId4"/>
          <a:srcRect l="2993" r="2084" b="16690"/>
          <a:stretch/>
        </p:blipFill>
        <p:spPr>
          <a:xfrm>
            <a:off x="415265" y="825366"/>
            <a:ext cx="4500000" cy="2877988"/>
          </a:xfrm>
          <a:prstGeom prst="rect">
            <a:avLst/>
          </a:prstGeom>
        </p:spPr>
      </p:pic>
      <p:pic>
        <p:nvPicPr>
          <p:cNvPr id="19" name="Grafik 18">
            <a:extLst>
              <a:ext uri="{FF2B5EF4-FFF2-40B4-BE49-F238E27FC236}">
                <a16:creationId xmlns:a16="http://schemas.microsoft.com/office/drawing/2014/main" id="{F1790AF4-D640-4477-AB28-809B985F82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7736" y="1049003"/>
            <a:ext cx="1080000" cy="810238"/>
          </a:xfrm>
          <a:prstGeom prst="rect">
            <a:avLst/>
          </a:prstGeom>
          <a:ln>
            <a:noFill/>
          </a:ln>
        </p:spPr>
      </p:pic>
      <p:pic>
        <p:nvPicPr>
          <p:cNvPr id="18" name="Grafik 17">
            <a:extLst>
              <a:ext uri="{FF2B5EF4-FFF2-40B4-BE49-F238E27FC236}">
                <a16:creationId xmlns:a16="http://schemas.microsoft.com/office/drawing/2014/main" id="{FEF282CA-3A85-4B7F-BD54-C422A265FE22}"/>
              </a:ext>
            </a:extLst>
          </p:cNvPr>
          <p:cNvPicPr>
            <a:picLocks noChangeAspect="1"/>
          </p:cNvPicPr>
          <p:nvPr/>
        </p:nvPicPr>
        <p:blipFill rotWithShape="1">
          <a:blip r:embed="rId6"/>
          <a:srcRect l="10415" t="81519" b="3106"/>
          <a:stretch/>
        </p:blipFill>
        <p:spPr>
          <a:xfrm>
            <a:off x="4905718" y="5674454"/>
            <a:ext cx="3780001" cy="616142"/>
          </a:xfrm>
          <a:prstGeom prst="rect">
            <a:avLst/>
          </a:prstGeom>
        </p:spPr>
      </p:pic>
      <p:pic>
        <p:nvPicPr>
          <p:cNvPr id="14" name="Grafik 13">
            <a:extLst>
              <a:ext uri="{FF2B5EF4-FFF2-40B4-BE49-F238E27FC236}">
                <a16:creationId xmlns:a16="http://schemas.microsoft.com/office/drawing/2014/main" id="{203C1881-E3B8-4046-BCAD-E61EE67879A7}"/>
              </a:ext>
            </a:extLst>
          </p:cNvPr>
          <p:cNvPicPr>
            <a:picLocks noChangeAspect="1"/>
          </p:cNvPicPr>
          <p:nvPr/>
        </p:nvPicPr>
        <p:blipFill rotWithShape="1">
          <a:blip r:embed="rId7"/>
          <a:srcRect l="2275" t="1632" r="1676" b="16679"/>
          <a:stretch/>
        </p:blipFill>
        <p:spPr>
          <a:xfrm>
            <a:off x="415265" y="3788403"/>
            <a:ext cx="4500000" cy="2788902"/>
          </a:xfrm>
          <a:prstGeom prst="rect">
            <a:avLst/>
          </a:prstGeom>
        </p:spPr>
      </p:pic>
    </p:spTree>
    <p:extLst>
      <p:ext uri="{BB962C8B-B14F-4D97-AF65-F5344CB8AC3E}">
        <p14:creationId xmlns:p14="http://schemas.microsoft.com/office/powerpoint/2010/main" val="1597681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25704" y="524595"/>
            <a:ext cx="8092592" cy="677108"/>
          </a:xfrm>
        </p:spPr>
        <p:txBody>
          <a:bodyPr/>
          <a:lstStyle/>
          <a:p>
            <a:r>
              <a:rPr lang="de-DE" dirty="0"/>
              <a:t>Arbeitsgemeinschaft Influenza</a:t>
            </a:r>
            <a:br>
              <a:rPr lang="de-DE" dirty="0"/>
            </a:br>
            <a:r>
              <a:rPr lang="de-DE" dirty="0"/>
              <a:t>ARE-Konsultationen bis zur 49. KW 2021</a:t>
            </a:r>
          </a:p>
        </p:txBody>
      </p:sp>
      <p:sp>
        <p:nvSpPr>
          <p:cNvPr id="5" name="Fußzeilenplatzhalter 4"/>
          <p:cNvSpPr>
            <a:spLocks noGrp="1"/>
          </p:cNvSpPr>
          <p:nvPr>
            <p:ph type="ftr" sz="quarter" idx="15"/>
          </p:nvPr>
        </p:nvSpPr>
        <p:spPr/>
        <p:txBody>
          <a:bodyPr/>
          <a:lstStyle/>
          <a:p>
            <a:r>
              <a:rPr lang="de-DE" dirty="0"/>
              <a:t>AGI /SEED</a:t>
            </a:r>
            <a:r>
              <a:rPr lang="de-DE" baseline="30000" dirty="0"/>
              <a:t>ARE </a:t>
            </a:r>
            <a:r>
              <a:rPr lang="de-DE" dirty="0"/>
              <a:t> </a:t>
            </a:r>
            <a:r>
              <a:rPr lang="de-DE" dirty="0">
                <a:hlinkClick r:id="rId3"/>
              </a:rPr>
              <a:t>https://influenza.rki.de/</a:t>
            </a:r>
            <a:r>
              <a:rPr lang="de-DE" dirty="0"/>
              <a:t> </a:t>
            </a:r>
            <a:endParaRPr lang="de-DE" baseline="30000"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a:t>
            </a:fld>
            <a:endParaRPr lang="de-DE" dirty="0"/>
          </a:p>
        </p:txBody>
      </p:sp>
      <p:sp>
        <p:nvSpPr>
          <p:cNvPr id="4" name="Datumsplatzhalter 3"/>
          <p:cNvSpPr>
            <a:spLocks noGrp="1"/>
          </p:cNvSpPr>
          <p:nvPr>
            <p:ph type="dt" sz="half" idx="14"/>
          </p:nvPr>
        </p:nvSpPr>
        <p:spPr>
          <a:xfrm>
            <a:off x="594208" y="6622713"/>
            <a:ext cx="1860421" cy="195750"/>
          </a:xfrm>
        </p:spPr>
        <p:txBody>
          <a:bodyPr/>
          <a:lstStyle/>
          <a:p>
            <a:r>
              <a:rPr lang="de-DE" dirty="0"/>
              <a:t>Stand: 14.12.2021</a:t>
            </a:r>
          </a:p>
        </p:txBody>
      </p:sp>
      <p:sp>
        <p:nvSpPr>
          <p:cNvPr id="2" name="Textfeld 1"/>
          <p:cNvSpPr txBox="1"/>
          <p:nvPr/>
        </p:nvSpPr>
        <p:spPr>
          <a:xfrm>
            <a:off x="361174" y="4253896"/>
            <a:ext cx="2523540" cy="1246495"/>
          </a:xfrm>
          <a:prstGeom prst="rect">
            <a:avLst/>
          </a:prstGeom>
          <a:noFill/>
        </p:spPr>
        <p:txBody>
          <a:bodyPr wrap="square" rtlCol="0">
            <a:spAutoFit/>
          </a:bodyPr>
          <a:lstStyle/>
          <a:p>
            <a:r>
              <a:rPr lang="de-DE" sz="1500" dirty="0"/>
              <a:t>Werte in allen Altersgruppen gesunken, liegen auf dem Niveau wie vor der Pandemie (bei den 0- bis 4-Jährigen sogar etwas darunter)</a:t>
            </a:r>
          </a:p>
        </p:txBody>
      </p:sp>
      <p:sp>
        <p:nvSpPr>
          <p:cNvPr id="9" name="Textfeld 8">
            <a:extLst>
              <a:ext uri="{FF2B5EF4-FFF2-40B4-BE49-F238E27FC236}">
                <a16:creationId xmlns:a16="http://schemas.microsoft.com/office/drawing/2014/main" id="{C9F37A33-3E87-4737-8E91-8BACB2E1357A}"/>
              </a:ext>
            </a:extLst>
          </p:cNvPr>
          <p:cNvSpPr txBox="1"/>
          <p:nvPr/>
        </p:nvSpPr>
        <p:spPr>
          <a:xfrm>
            <a:off x="6176981" y="1290764"/>
            <a:ext cx="2593716" cy="2400657"/>
          </a:xfrm>
          <a:prstGeom prst="rect">
            <a:avLst/>
          </a:prstGeom>
          <a:noFill/>
        </p:spPr>
        <p:txBody>
          <a:bodyPr wrap="square" rtlCol="0">
            <a:spAutoFit/>
          </a:bodyPr>
          <a:lstStyle/>
          <a:p>
            <a:r>
              <a:rPr lang="de-DE" sz="1500" dirty="0"/>
              <a:t>49. KW 2021: wieder auf Niveau der vorpandemischen Saisons, noch über den Werten des letzten Jahres.</a:t>
            </a:r>
            <a:br>
              <a:rPr lang="de-DE" sz="1500" dirty="0"/>
            </a:br>
            <a:br>
              <a:rPr lang="de-DE" sz="1500" dirty="0"/>
            </a:br>
            <a:r>
              <a:rPr lang="de-DE" sz="1500" dirty="0"/>
              <a:t>Rund 1.200 Arzt­konsul­ta­tionen wegen ARE pro 100.000 EW (=ca. 1 Mio. Arzt­besuche wegen ARE)</a:t>
            </a:r>
          </a:p>
          <a:p>
            <a:endParaRPr lang="de-DE" sz="1500" dirty="0"/>
          </a:p>
        </p:txBody>
      </p:sp>
      <p:pic>
        <p:nvPicPr>
          <p:cNvPr id="13" name="Grafik 12">
            <a:extLst>
              <a:ext uri="{FF2B5EF4-FFF2-40B4-BE49-F238E27FC236}">
                <a16:creationId xmlns:a16="http://schemas.microsoft.com/office/drawing/2014/main" id="{66F3662E-B178-4CCA-B7C6-FF8562720E32}"/>
              </a:ext>
            </a:extLst>
          </p:cNvPr>
          <p:cNvPicPr/>
          <p:nvPr/>
        </p:nvPicPr>
        <p:blipFill rotWithShape="1">
          <a:blip r:embed="rId4" cstate="print">
            <a:extLst>
              <a:ext uri="{28A0092B-C50C-407E-A947-70E740481C1C}">
                <a14:useLocalDpi xmlns:a14="http://schemas.microsoft.com/office/drawing/2010/main" val="0"/>
              </a:ext>
            </a:extLst>
          </a:blip>
          <a:srcRect l="772" t="31090" r="1217" b="2321"/>
          <a:stretch/>
        </p:blipFill>
        <p:spPr bwMode="auto">
          <a:xfrm>
            <a:off x="361174" y="1305864"/>
            <a:ext cx="5399405" cy="2511763"/>
          </a:xfrm>
          <a:prstGeom prst="rect">
            <a:avLst/>
          </a:prstGeom>
          <a:noFill/>
          <a:ln>
            <a:noFill/>
          </a:ln>
          <a:extLst>
            <a:ext uri="{53640926-AAD7-44D8-BBD7-CCE9431645EC}">
              <a14:shadowObscured xmlns:a14="http://schemas.microsoft.com/office/drawing/2010/main"/>
            </a:ext>
          </a:extLst>
        </p:spPr>
      </p:pic>
      <p:pic>
        <p:nvPicPr>
          <p:cNvPr id="14" name="Grafik 13">
            <a:extLst>
              <a:ext uri="{FF2B5EF4-FFF2-40B4-BE49-F238E27FC236}">
                <a16:creationId xmlns:a16="http://schemas.microsoft.com/office/drawing/2014/main" id="{3FED2BAB-9805-4C97-8768-D78E2E14DE9C}"/>
              </a:ext>
            </a:extLst>
          </p:cNvPr>
          <p:cNvPicPr/>
          <p:nvPr/>
        </p:nvPicPr>
        <p:blipFill rotWithShape="1">
          <a:blip r:embed="rId5" cstate="print">
            <a:extLst>
              <a:ext uri="{28A0092B-C50C-407E-A947-70E740481C1C}">
                <a14:useLocalDpi xmlns:a14="http://schemas.microsoft.com/office/drawing/2010/main" val="0"/>
              </a:ext>
            </a:extLst>
          </a:blip>
          <a:srcRect l="773" t="30891" r="1977" b="2340"/>
          <a:stretch/>
        </p:blipFill>
        <p:spPr bwMode="auto">
          <a:xfrm>
            <a:off x="3218891" y="3921788"/>
            <a:ext cx="5399405" cy="25542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521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CC1DB0B-147E-46BF-866D-2A4C59E41AD0}"/>
              </a:ext>
            </a:extLst>
          </p:cNvPr>
          <p:cNvSpPr/>
          <p:nvPr/>
        </p:nvSpPr>
        <p:spPr>
          <a:xfrm>
            <a:off x="5413157" y="1045029"/>
            <a:ext cx="117937" cy="2259619"/>
          </a:xfrm>
          <a:prstGeom prst="rect">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8" name="Grafik 17">
            <a:extLst>
              <a:ext uri="{FF2B5EF4-FFF2-40B4-BE49-F238E27FC236}">
                <a16:creationId xmlns:a16="http://schemas.microsoft.com/office/drawing/2014/main" id="{CD3A7831-3DFE-4AAC-B4E3-FA8EC2A90F31}"/>
              </a:ext>
            </a:extLst>
          </p:cNvPr>
          <p:cNvPicPr>
            <a:picLocks noChangeAspect="1"/>
          </p:cNvPicPr>
          <p:nvPr/>
        </p:nvPicPr>
        <p:blipFill rotWithShape="1">
          <a:blip r:embed="rId3">
            <a:clrChange>
              <a:clrFrom>
                <a:srgbClr val="FFFFFF"/>
              </a:clrFrom>
              <a:clrTo>
                <a:srgbClr val="FFFFFF">
                  <a:alpha val="0"/>
                </a:srgbClr>
              </a:clrTo>
            </a:clrChange>
          </a:blip>
          <a:srcRect t="7964"/>
          <a:stretch/>
        </p:blipFill>
        <p:spPr>
          <a:xfrm>
            <a:off x="987946" y="914400"/>
            <a:ext cx="5148000" cy="3445820"/>
          </a:xfrm>
          <a:prstGeom prst="rect">
            <a:avLst/>
          </a:prstGeom>
          <a:ln>
            <a:noFill/>
          </a:ln>
        </p:spPr>
      </p:pic>
      <p:pic>
        <p:nvPicPr>
          <p:cNvPr id="10" name="Grafik 9">
            <a:extLst>
              <a:ext uri="{FF2B5EF4-FFF2-40B4-BE49-F238E27FC236}">
                <a16:creationId xmlns:a16="http://schemas.microsoft.com/office/drawing/2014/main" id="{DDD46AFC-EAB4-4A90-A962-BE7E217DF259}"/>
              </a:ext>
            </a:extLst>
          </p:cNvPr>
          <p:cNvPicPr>
            <a:picLocks noChangeAspect="1"/>
          </p:cNvPicPr>
          <p:nvPr/>
        </p:nvPicPr>
        <p:blipFill>
          <a:blip r:embed="rId4"/>
          <a:stretch>
            <a:fillRect/>
          </a:stretch>
        </p:blipFill>
        <p:spPr>
          <a:xfrm>
            <a:off x="5444824" y="4051535"/>
            <a:ext cx="3106976" cy="2259619"/>
          </a:xfrm>
          <a:prstGeom prst="rect">
            <a:avLst/>
          </a:prstGeom>
        </p:spPr>
      </p:pic>
      <p:sp>
        <p:nvSpPr>
          <p:cNvPr id="3" name="Titel 2"/>
          <p:cNvSpPr>
            <a:spLocks noGrp="1"/>
          </p:cNvSpPr>
          <p:nvPr>
            <p:ph type="title"/>
          </p:nvPr>
        </p:nvSpPr>
        <p:spPr>
          <a:xfrm>
            <a:off x="-333449" y="370377"/>
            <a:ext cx="8499231" cy="677108"/>
          </a:xfrm>
          <a:noFill/>
        </p:spPr>
        <p:txBody>
          <a:bodyPr/>
          <a:lstStyle/>
          <a:p>
            <a:pPr algn="ctr"/>
            <a:r>
              <a:rPr lang="de-DE" dirty="0"/>
              <a:t>Anteil COVID-19-Diagnosen an ARE bis zur 49. KW 2021</a:t>
            </a:r>
            <a:br>
              <a:rPr lang="de-DE" dirty="0"/>
            </a:b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a:t>
            </a:fld>
            <a:endParaRPr lang="de-DE" dirty="0"/>
          </a:p>
        </p:txBody>
      </p:sp>
      <p:sp>
        <p:nvSpPr>
          <p:cNvPr id="7" name="Datumsplatzhalter 3"/>
          <p:cNvSpPr>
            <a:spLocks noGrp="1"/>
          </p:cNvSpPr>
          <p:nvPr>
            <p:ph type="dt" sz="half" idx="14"/>
          </p:nvPr>
        </p:nvSpPr>
        <p:spPr>
          <a:xfrm>
            <a:off x="539394" y="6619136"/>
            <a:ext cx="1860421" cy="195750"/>
          </a:xfrm>
        </p:spPr>
        <p:txBody>
          <a:bodyPr/>
          <a:lstStyle/>
          <a:p>
            <a:r>
              <a:rPr lang="de-DE" dirty="0"/>
              <a:t>Stand: 14.12.2021</a:t>
            </a:r>
          </a:p>
        </p:txBody>
      </p:sp>
      <p:sp>
        <p:nvSpPr>
          <p:cNvPr id="11" name="Rectangle 3">
            <a:extLst>
              <a:ext uri="{FF2B5EF4-FFF2-40B4-BE49-F238E27FC236}">
                <a16:creationId xmlns:a16="http://schemas.microsoft.com/office/drawing/2014/main" id="{0FFA27B1-3149-4285-AECE-D5CBB21B3E9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Rectangle 4">
            <a:extLst>
              <a:ext uri="{FF2B5EF4-FFF2-40B4-BE49-F238E27FC236}">
                <a16:creationId xmlns:a16="http://schemas.microsoft.com/office/drawing/2014/main" id="{48E25435-8DB8-4E63-ADEF-A2C0947E1207}"/>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3" name="Textfeld 12">
            <a:extLst>
              <a:ext uri="{FF2B5EF4-FFF2-40B4-BE49-F238E27FC236}">
                <a16:creationId xmlns:a16="http://schemas.microsoft.com/office/drawing/2014/main" id="{3F5D5E21-267B-4DF8-BC05-ECAF8BCF48DF}"/>
              </a:ext>
            </a:extLst>
          </p:cNvPr>
          <p:cNvSpPr txBox="1"/>
          <p:nvPr/>
        </p:nvSpPr>
        <p:spPr>
          <a:xfrm>
            <a:off x="990031" y="4604550"/>
            <a:ext cx="3875314" cy="1477328"/>
          </a:xfrm>
          <a:prstGeom prst="rect">
            <a:avLst/>
          </a:prstGeom>
          <a:noFill/>
        </p:spPr>
        <p:txBody>
          <a:bodyPr wrap="square" rtlCol="0">
            <a:spAutoFit/>
          </a:bodyPr>
          <a:lstStyle/>
          <a:p>
            <a:r>
              <a:rPr lang="de-DE" dirty="0"/>
              <a:t>Hohe Übereinstimmung des Anteils von ARE mit COVID-19 zwischen den virologischen und den </a:t>
            </a:r>
            <a:r>
              <a:rPr lang="de-DE" dirty="0" err="1"/>
              <a:t>syndromischen</a:t>
            </a:r>
            <a:r>
              <a:rPr lang="de-DE" dirty="0"/>
              <a:t> Daten der AGI (NRZ-Daten und SEED</a:t>
            </a:r>
            <a:r>
              <a:rPr lang="de-DE" baseline="30000" dirty="0"/>
              <a:t>ARE</a:t>
            </a:r>
            <a:r>
              <a:rPr lang="de-DE" dirty="0"/>
              <a:t>)</a:t>
            </a:r>
          </a:p>
          <a:p>
            <a:endParaRPr lang="de-DE" dirty="0"/>
          </a:p>
        </p:txBody>
      </p:sp>
      <p:sp>
        <p:nvSpPr>
          <p:cNvPr id="2" name="Textfeld 1">
            <a:extLst>
              <a:ext uri="{FF2B5EF4-FFF2-40B4-BE49-F238E27FC236}">
                <a16:creationId xmlns:a16="http://schemas.microsoft.com/office/drawing/2014/main" id="{7068544D-A1CC-4C8F-86BB-5396E7E860F4}"/>
              </a:ext>
            </a:extLst>
          </p:cNvPr>
          <p:cNvSpPr txBox="1"/>
          <p:nvPr/>
        </p:nvSpPr>
        <p:spPr>
          <a:xfrm>
            <a:off x="493300" y="6280480"/>
            <a:ext cx="6243632" cy="307777"/>
          </a:xfrm>
          <a:prstGeom prst="rect">
            <a:avLst/>
          </a:prstGeom>
          <a:noFill/>
        </p:spPr>
        <p:txBody>
          <a:bodyPr wrap="none" rtlCol="0">
            <a:spAutoFit/>
          </a:bodyPr>
          <a:lstStyle/>
          <a:p>
            <a:r>
              <a:rPr lang="de-DE" sz="1400" dirty="0">
                <a:hlinkClick r:id="rId5"/>
              </a:rPr>
              <a:t>https://www.rki.de/DE/Content/Infekt/EpidBull/Archiv/2021/Ausgaben/30_21.pdf</a:t>
            </a:r>
            <a:r>
              <a:rPr lang="de-DE" sz="1400" dirty="0"/>
              <a:t> </a:t>
            </a:r>
          </a:p>
        </p:txBody>
      </p:sp>
      <p:sp>
        <p:nvSpPr>
          <p:cNvPr id="14" name="Fußzeilenplatzhalter 4">
            <a:extLst>
              <a:ext uri="{FF2B5EF4-FFF2-40B4-BE49-F238E27FC236}">
                <a16:creationId xmlns:a16="http://schemas.microsoft.com/office/drawing/2014/main" id="{1D62EE67-3F9F-4774-9E8C-D916C26CC8A7}"/>
              </a:ext>
            </a:extLst>
          </p:cNvPr>
          <p:cNvSpPr txBox="1">
            <a:spLocks/>
          </p:cNvSpPr>
          <p:nvPr/>
        </p:nvSpPr>
        <p:spPr>
          <a:xfrm>
            <a:off x="2852191" y="6629639"/>
            <a:ext cx="5182675" cy="195750"/>
          </a:xfrm>
          <a:prstGeom prst="rect">
            <a:avLst/>
          </a:prstGeom>
        </p:spPr>
        <p:txBody>
          <a:bodyPr vert="horz" lIns="0" tIns="0" rIns="0" bIns="45720" rtlCol="0" anchor="t" anchorCtr="0"/>
          <a:lstStyle>
            <a:defPPr>
              <a:defRPr lang="de-DE"/>
            </a:defPPr>
            <a:lvl1pPr marL="0" algn="l" defTabSz="457200" rtl="0" eaLnBrk="1" latinLnBrk="0" hangingPunct="1">
              <a:defRPr sz="1200" kern="1200">
                <a:solidFill>
                  <a:srgbClr val="006EC7"/>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AGI /SEED</a:t>
            </a:r>
            <a:r>
              <a:rPr lang="de-DE" baseline="30000"/>
              <a:t>ARE </a:t>
            </a:r>
            <a:r>
              <a:rPr lang="de-DE"/>
              <a:t> </a:t>
            </a:r>
            <a:r>
              <a:rPr lang="de-DE">
                <a:hlinkClick r:id="rId6"/>
              </a:rPr>
              <a:t>https://influenza.rki.de/</a:t>
            </a:r>
            <a:r>
              <a:rPr lang="de-DE"/>
              <a:t> </a:t>
            </a:r>
            <a:endParaRPr lang="de-DE" baseline="30000" dirty="0"/>
          </a:p>
        </p:txBody>
      </p:sp>
    </p:spTree>
    <p:extLst>
      <p:ext uri="{BB962C8B-B14F-4D97-AF65-F5344CB8AC3E}">
        <p14:creationId xmlns:p14="http://schemas.microsoft.com/office/powerpoint/2010/main" val="349615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5</a:t>
            </a:fld>
            <a:endParaRPr lang="de-DE" dirty="0"/>
          </a:p>
        </p:txBody>
      </p:sp>
      <p:sp>
        <p:nvSpPr>
          <p:cNvPr id="8" name="Titel 2"/>
          <p:cNvSpPr txBox="1">
            <a:spLocks/>
          </p:cNvSpPr>
          <p:nvPr/>
        </p:nvSpPr>
        <p:spPr>
          <a:xfrm>
            <a:off x="0" y="353489"/>
            <a:ext cx="9144000" cy="400219"/>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SEED</a:t>
            </a:r>
            <a:r>
              <a:rPr lang="de-DE" baseline="30000" dirty="0"/>
              <a:t>ARE</a:t>
            </a:r>
            <a:r>
              <a:rPr lang="de-DE" dirty="0"/>
              <a:t> - Anteil COVID-19 an ARE-Konsultationen bis zur 49. KW 2021</a:t>
            </a:r>
          </a:p>
        </p:txBody>
      </p:sp>
      <p:sp>
        <p:nvSpPr>
          <p:cNvPr id="3" name="Fußzeilenplatzhalter 2"/>
          <p:cNvSpPr>
            <a:spLocks noGrp="1"/>
          </p:cNvSpPr>
          <p:nvPr>
            <p:ph type="ftr" sz="quarter" idx="11"/>
          </p:nvPr>
        </p:nvSpPr>
        <p:spPr/>
        <p:txBody>
          <a:bodyPr/>
          <a:lstStyle/>
          <a:p>
            <a:endParaRPr lang="de-DE" dirty="0"/>
          </a:p>
        </p:txBody>
      </p:sp>
      <p:pic>
        <p:nvPicPr>
          <p:cNvPr id="5" name="Grafik 4">
            <a:extLst>
              <a:ext uri="{FF2B5EF4-FFF2-40B4-BE49-F238E27FC236}">
                <a16:creationId xmlns:a16="http://schemas.microsoft.com/office/drawing/2014/main" id="{D9E95003-6746-4F63-BAD9-50C198A19FCC}"/>
              </a:ext>
            </a:extLst>
          </p:cNvPr>
          <p:cNvPicPr>
            <a:picLocks noChangeAspect="1"/>
          </p:cNvPicPr>
          <p:nvPr/>
        </p:nvPicPr>
        <p:blipFill>
          <a:blip r:embed="rId3"/>
          <a:stretch>
            <a:fillRect/>
          </a:stretch>
        </p:blipFill>
        <p:spPr>
          <a:xfrm>
            <a:off x="1289716" y="687566"/>
            <a:ext cx="3204000" cy="2330181"/>
          </a:xfrm>
          <a:prstGeom prst="rect">
            <a:avLst/>
          </a:prstGeom>
        </p:spPr>
      </p:pic>
      <p:pic>
        <p:nvPicPr>
          <p:cNvPr id="7" name="Grafik 6">
            <a:extLst>
              <a:ext uri="{FF2B5EF4-FFF2-40B4-BE49-F238E27FC236}">
                <a16:creationId xmlns:a16="http://schemas.microsoft.com/office/drawing/2014/main" id="{B971480F-61E0-47F5-B98A-4510F834BE9F}"/>
              </a:ext>
            </a:extLst>
          </p:cNvPr>
          <p:cNvPicPr>
            <a:picLocks noChangeAspect="1"/>
          </p:cNvPicPr>
          <p:nvPr/>
        </p:nvPicPr>
        <p:blipFill>
          <a:blip r:embed="rId4"/>
          <a:stretch>
            <a:fillRect/>
          </a:stretch>
        </p:blipFill>
        <p:spPr>
          <a:xfrm>
            <a:off x="1265466" y="2576866"/>
            <a:ext cx="3204000" cy="2330181"/>
          </a:xfrm>
          <a:prstGeom prst="rect">
            <a:avLst/>
          </a:prstGeom>
        </p:spPr>
      </p:pic>
      <p:pic>
        <p:nvPicPr>
          <p:cNvPr id="11" name="Grafik 10">
            <a:extLst>
              <a:ext uri="{FF2B5EF4-FFF2-40B4-BE49-F238E27FC236}">
                <a16:creationId xmlns:a16="http://schemas.microsoft.com/office/drawing/2014/main" id="{0FFB8C5D-1C4C-447B-B7C0-4768CF2F0656}"/>
              </a:ext>
            </a:extLst>
          </p:cNvPr>
          <p:cNvPicPr>
            <a:picLocks noChangeAspect="1"/>
          </p:cNvPicPr>
          <p:nvPr/>
        </p:nvPicPr>
        <p:blipFill>
          <a:blip r:embed="rId5"/>
          <a:stretch>
            <a:fillRect/>
          </a:stretch>
        </p:blipFill>
        <p:spPr>
          <a:xfrm>
            <a:off x="1310496" y="4488281"/>
            <a:ext cx="3204000" cy="2330181"/>
          </a:xfrm>
          <a:prstGeom prst="rect">
            <a:avLst/>
          </a:prstGeom>
        </p:spPr>
      </p:pic>
      <p:pic>
        <p:nvPicPr>
          <p:cNvPr id="14" name="Grafik 13">
            <a:extLst>
              <a:ext uri="{FF2B5EF4-FFF2-40B4-BE49-F238E27FC236}">
                <a16:creationId xmlns:a16="http://schemas.microsoft.com/office/drawing/2014/main" id="{01137FB5-31FC-48E6-A41E-684F1E64B879}"/>
              </a:ext>
            </a:extLst>
          </p:cNvPr>
          <p:cNvPicPr>
            <a:picLocks noChangeAspect="1"/>
          </p:cNvPicPr>
          <p:nvPr/>
        </p:nvPicPr>
        <p:blipFill>
          <a:blip r:embed="rId6"/>
          <a:stretch>
            <a:fillRect/>
          </a:stretch>
        </p:blipFill>
        <p:spPr>
          <a:xfrm>
            <a:off x="5388858" y="687566"/>
            <a:ext cx="3204000" cy="2330181"/>
          </a:xfrm>
          <a:prstGeom prst="rect">
            <a:avLst/>
          </a:prstGeom>
        </p:spPr>
      </p:pic>
      <p:pic>
        <p:nvPicPr>
          <p:cNvPr id="15" name="Grafik 14">
            <a:extLst>
              <a:ext uri="{FF2B5EF4-FFF2-40B4-BE49-F238E27FC236}">
                <a16:creationId xmlns:a16="http://schemas.microsoft.com/office/drawing/2014/main" id="{56020FFD-516C-4388-AC89-7099B6D2A9F5}"/>
              </a:ext>
            </a:extLst>
          </p:cNvPr>
          <p:cNvPicPr>
            <a:picLocks noChangeAspect="1"/>
          </p:cNvPicPr>
          <p:nvPr/>
        </p:nvPicPr>
        <p:blipFill>
          <a:blip r:embed="rId7"/>
          <a:stretch>
            <a:fillRect/>
          </a:stretch>
        </p:blipFill>
        <p:spPr>
          <a:xfrm>
            <a:off x="5409638" y="2576866"/>
            <a:ext cx="3204000" cy="2330181"/>
          </a:xfrm>
          <a:prstGeom prst="rect">
            <a:avLst/>
          </a:prstGeom>
        </p:spPr>
      </p:pic>
      <p:pic>
        <p:nvPicPr>
          <p:cNvPr id="17" name="Grafik 16">
            <a:extLst>
              <a:ext uri="{FF2B5EF4-FFF2-40B4-BE49-F238E27FC236}">
                <a16:creationId xmlns:a16="http://schemas.microsoft.com/office/drawing/2014/main" id="{3FC08B50-3352-482A-B280-EB3EEAEFE3A2}"/>
              </a:ext>
            </a:extLst>
          </p:cNvPr>
          <p:cNvPicPr>
            <a:picLocks noChangeAspect="1"/>
          </p:cNvPicPr>
          <p:nvPr/>
        </p:nvPicPr>
        <p:blipFill>
          <a:blip r:embed="rId8"/>
          <a:stretch>
            <a:fillRect/>
          </a:stretch>
        </p:blipFill>
        <p:spPr>
          <a:xfrm>
            <a:off x="5364608" y="4472503"/>
            <a:ext cx="3204000" cy="2330181"/>
          </a:xfrm>
          <a:prstGeom prst="rect">
            <a:avLst/>
          </a:prstGeom>
        </p:spPr>
      </p:pic>
      <p:sp>
        <p:nvSpPr>
          <p:cNvPr id="2" name="Datumsplatzhalter 1"/>
          <p:cNvSpPr>
            <a:spLocks noGrp="1"/>
          </p:cNvSpPr>
          <p:nvPr>
            <p:ph type="dt" sz="half" idx="10"/>
          </p:nvPr>
        </p:nvSpPr>
        <p:spPr/>
        <p:txBody>
          <a:bodyPr/>
          <a:lstStyle/>
          <a:p>
            <a:r>
              <a:rPr lang="de-DE" dirty="0"/>
              <a:t>Stand: 14.12.2021</a:t>
            </a:r>
          </a:p>
        </p:txBody>
      </p:sp>
    </p:spTree>
    <p:extLst>
      <p:ext uri="{BB962C8B-B14F-4D97-AF65-F5344CB8AC3E}">
        <p14:creationId xmlns:p14="http://schemas.microsoft.com/office/powerpoint/2010/main" val="1229705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6</a:t>
            </a:fld>
            <a:endParaRPr lang="de-DE" dirty="0"/>
          </a:p>
        </p:txBody>
      </p:sp>
      <p:sp>
        <p:nvSpPr>
          <p:cNvPr id="8" name="Titel 2"/>
          <p:cNvSpPr txBox="1">
            <a:spLocks/>
          </p:cNvSpPr>
          <p:nvPr/>
        </p:nvSpPr>
        <p:spPr>
          <a:xfrm>
            <a:off x="67451" y="405731"/>
            <a:ext cx="8233905"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49. KW 2021 </a:t>
            </a:r>
          </a:p>
        </p:txBody>
      </p:sp>
      <p:sp>
        <p:nvSpPr>
          <p:cNvPr id="2" name="Datumsplatzhalter 1"/>
          <p:cNvSpPr>
            <a:spLocks noGrp="1"/>
          </p:cNvSpPr>
          <p:nvPr>
            <p:ph type="dt" sz="half" idx="10"/>
          </p:nvPr>
        </p:nvSpPr>
        <p:spPr>
          <a:xfrm>
            <a:off x="564825" y="6631077"/>
            <a:ext cx="1860421" cy="195750"/>
          </a:xfrm>
        </p:spPr>
        <p:txBody>
          <a:bodyPr/>
          <a:lstStyle/>
          <a:p>
            <a:r>
              <a:rPr lang="de-DE" dirty="0"/>
              <a:t>Stand: 14.12.2021</a:t>
            </a:r>
          </a:p>
        </p:txBody>
      </p:sp>
      <p:sp>
        <p:nvSpPr>
          <p:cNvPr id="3" name="Fußzeilenplatzhalter 2"/>
          <p:cNvSpPr>
            <a:spLocks noGrp="1"/>
          </p:cNvSpPr>
          <p:nvPr>
            <p:ph type="ftr" sz="quarter" idx="11"/>
          </p:nvPr>
        </p:nvSpPr>
        <p:spPr/>
        <p:txBody>
          <a:bodyPr/>
          <a:lstStyle/>
          <a:p>
            <a:r>
              <a:rPr lang="de-DE" dirty="0"/>
              <a:t>ICOSARI ICD10-basierte </a:t>
            </a:r>
            <a:r>
              <a:rPr lang="de-DE" dirty="0" err="1"/>
              <a:t>Krankenhaussurveillance</a:t>
            </a:r>
            <a:endParaRPr lang="de-DE" dirty="0"/>
          </a:p>
        </p:txBody>
      </p:sp>
      <p:pic>
        <p:nvPicPr>
          <p:cNvPr id="5" name="Grafik 4">
            <a:extLst>
              <a:ext uri="{FF2B5EF4-FFF2-40B4-BE49-F238E27FC236}">
                <a16:creationId xmlns:a16="http://schemas.microsoft.com/office/drawing/2014/main" id="{96E9473E-40C8-4749-A488-0634911946B4}"/>
              </a:ext>
            </a:extLst>
          </p:cNvPr>
          <p:cNvPicPr>
            <a:picLocks noChangeAspect="1"/>
          </p:cNvPicPr>
          <p:nvPr/>
        </p:nvPicPr>
        <p:blipFill>
          <a:blip r:embed="rId3"/>
          <a:stretch>
            <a:fillRect/>
          </a:stretch>
        </p:blipFill>
        <p:spPr>
          <a:xfrm>
            <a:off x="842644" y="3615559"/>
            <a:ext cx="7463780" cy="2985512"/>
          </a:xfrm>
          <a:prstGeom prst="rect">
            <a:avLst/>
          </a:prstGeom>
        </p:spPr>
      </p:pic>
      <p:pic>
        <p:nvPicPr>
          <p:cNvPr id="9" name="Grafik 8">
            <a:extLst>
              <a:ext uri="{FF2B5EF4-FFF2-40B4-BE49-F238E27FC236}">
                <a16:creationId xmlns:a16="http://schemas.microsoft.com/office/drawing/2014/main" id="{85ACD64B-2FE5-4C46-B091-7F59CFEFF4BA}"/>
              </a:ext>
            </a:extLst>
          </p:cNvPr>
          <p:cNvPicPr>
            <a:picLocks noChangeAspect="1"/>
          </p:cNvPicPr>
          <p:nvPr/>
        </p:nvPicPr>
        <p:blipFill>
          <a:blip r:embed="rId4"/>
          <a:stretch>
            <a:fillRect/>
          </a:stretch>
        </p:blipFill>
        <p:spPr>
          <a:xfrm>
            <a:off x="842645" y="744285"/>
            <a:ext cx="7292360" cy="2916944"/>
          </a:xfrm>
          <a:prstGeom prst="rect">
            <a:avLst/>
          </a:prstGeom>
        </p:spPr>
      </p:pic>
    </p:spTree>
    <p:extLst>
      <p:ext uri="{BB962C8B-B14F-4D97-AF65-F5344CB8AC3E}">
        <p14:creationId xmlns:p14="http://schemas.microsoft.com/office/powerpoint/2010/main" val="1654186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7</a:t>
            </a:fld>
            <a:endParaRPr lang="de-DE" dirty="0"/>
          </a:p>
        </p:txBody>
      </p:sp>
      <p:sp>
        <p:nvSpPr>
          <p:cNvPr id="8" name="Titel 2"/>
          <p:cNvSpPr txBox="1">
            <a:spLocks/>
          </p:cNvSpPr>
          <p:nvPr/>
        </p:nvSpPr>
        <p:spPr>
          <a:xfrm>
            <a:off x="677118" y="353489"/>
            <a:ext cx="8265713" cy="400219"/>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ICOSARI-KH-Surveillance – SARI-Fälle (J09 – J22) bis zur 49. KW 2021 </a:t>
            </a:r>
          </a:p>
        </p:txBody>
      </p:sp>
      <p:sp>
        <p:nvSpPr>
          <p:cNvPr id="3" name="Fußzeilenplatzhalter 2"/>
          <p:cNvSpPr>
            <a:spLocks noGrp="1"/>
          </p:cNvSpPr>
          <p:nvPr>
            <p:ph type="ftr" sz="quarter" idx="11"/>
          </p:nvPr>
        </p:nvSpPr>
        <p:spPr/>
        <p:txBody>
          <a:bodyPr/>
          <a:lstStyle/>
          <a:p>
            <a:endParaRPr lang="de-DE" dirty="0"/>
          </a:p>
        </p:txBody>
      </p:sp>
      <p:pic>
        <p:nvPicPr>
          <p:cNvPr id="5" name="Grafik 4">
            <a:extLst>
              <a:ext uri="{FF2B5EF4-FFF2-40B4-BE49-F238E27FC236}">
                <a16:creationId xmlns:a16="http://schemas.microsoft.com/office/drawing/2014/main" id="{D9E95003-6746-4F63-BAD9-50C198A19FCC}"/>
              </a:ext>
            </a:extLst>
          </p:cNvPr>
          <p:cNvPicPr>
            <a:picLocks noChangeAspect="1"/>
          </p:cNvPicPr>
          <p:nvPr/>
        </p:nvPicPr>
        <p:blipFill>
          <a:blip r:embed="rId3"/>
          <a:stretch>
            <a:fillRect/>
          </a:stretch>
        </p:blipFill>
        <p:spPr>
          <a:xfrm>
            <a:off x="864223" y="731217"/>
            <a:ext cx="3600000" cy="2160000"/>
          </a:xfrm>
          <a:prstGeom prst="rect">
            <a:avLst/>
          </a:prstGeom>
        </p:spPr>
      </p:pic>
      <p:pic>
        <p:nvPicPr>
          <p:cNvPr id="7" name="Grafik 6">
            <a:extLst>
              <a:ext uri="{FF2B5EF4-FFF2-40B4-BE49-F238E27FC236}">
                <a16:creationId xmlns:a16="http://schemas.microsoft.com/office/drawing/2014/main" id="{B971480F-61E0-47F5-B98A-4510F834BE9F}"/>
              </a:ext>
            </a:extLst>
          </p:cNvPr>
          <p:cNvPicPr>
            <a:picLocks noChangeAspect="1"/>
          </p:cNvPicPr>
          <p:nvPr/>
        </p:nvPicPr>
        <p:blipFill>
          <a:blip r:embed="rId4"/>
          <a:stretch>
            <a:fillRect/>
          </a:stretch>
        </p:blipFill>
        <p:spPr>
          <a:xfrm>
            <a:off x="839973" y="2620517"/>
            <a:ext cx="3600000" cy="2160000"/>
          </a:xfrm>
          <a:prstGeom prst="rect">
            <a:avLst/>
          </a:prstGeom>
        </p:spPr>
      </p:pic>
      <p:pic>
        <p:nvPicPr>
          <p:cNvPr id="11" name="Grafik 10">
            <a:extLst>
              <a:ext uri="{FF2B5EF4-FFF2-40B4-BE49-F238E27FC236}">
                <a16:creationId xmlns:a16="http://schemas.microsoft.com/office/drawing/2014/main" id="{0FFB8C5D-1C4C-447B-B7C0-4768CF2F0656}"/>
              </a:ext>
            </a:extLst>
          </p:cNvPr>
          <p:cNvPicPr>
            <a:picLocks noChangeAspect="1"/>
          </p:cNvPicPr>
          <p:nvPr/>
        </p:nvPicPr>
        <p:blipFill>
          <a:blip r:embed="rId5"/>
          <a:stretch>
            <a:fillRect/>
          </a:stretch>
        </p:blipFill>
        <p:spPr>
          <a:xfrm>
            <a:off x="885003" y="4531932"/>
            <a:ext cx="3600000" cy="2160000"/>
          </a:xfrm>
          <a:prstGeom prst="rect">
            <a:avLst/>
          </a:prstGeom>
        </p:spPr>
      </p:pic>
      <p:pic>
        <p:nvPicPr>
          <p:cNvPr id="14" name="Grafik 13">
            <a:extLst>
              <a:ext uri="{FF2B5EF4-FFF2-40B4-BE49-F238E27FC236}">
                <a16:creationId xmlns:a16="http://schemas.microsoft.com/office/drawing/2014/main" id="{01137FB5-31FC-48E6-A41E-684F1E64B879}"/>
              </a:ext>
            </a:extLst>
          </p:cNvPr>
          <p:cNvPicPr>
            <a:picLocks noChangeAspect="1"/>
          </p:cNvPicPr>
          <p:nvPr/>
        </p:nvPicPr>
        <p:blipFill>
          <a:blip r:embed="rId6"/>
          <a:stretch>
            <a:fillRect/>
          </a:stretch>
        </p:blipFill>
        <p:spPr>
          <a:xfrm>
            <a:off x="4963365" y="731217"/>
            <a:ext cx="3600000" cy="2160000"/>
          </a:xfrm>
          <a:prstGeom prst="rect">
            <a:avLst/>
          </a:prstGeom>
        </p:spPr>
      </p:pic>
      <p:sp>
        <p:nvSpPr>
          <p:cNvPr id="2" name="Datumsplatzhalter 1"/>
          <p:cNvSpPr>
            <a:spLocks noGrp="1"/>
          </p:cNvSpPr>
          <p:nvPr>
            <p:ph type="dt" sz="half" idx="10"/>
          </p:nvPr>
        </p:nvSpPr>
        <p:spPr/>
        <p:txBody>
          <a:bodyPr/>
          <a:lstStyle/>
          <a:p>
            <a:r>
              <a:rPr lang="de-DE" dirty="0"/>
              <a:t>Stand: 14.12.2021</a:t>
            </a:r>
          </a:p>
        </p:txBody>
      </p:sp>
      <p:pic>
        <p:nvPicPr>
          <p:cNvPr id="15" name="Grafik 14">
            <a:extLst>
              <a:ext uri="{FF2B5EF4-FFF2-40B4-BE49-F238E27FC236}">
                <a16:creationId xmlns:a16="http://schemas.microsoft.com/office/drawing/2014/main" id="{56020FFD-516C-4388-AC89-7099B6D2A9F5}"/>
              </a:ext>
            </a:extLst>
          </p:cNvPr>
          <p:cNvPicPr>
            <a:picLocks noChangeAspect="1"/>
          </p:cNvPicPr>
          <p:nvPr/>
        </p:nvPicPr>
        <p:blipFill>
          <a:blip r:embed="rId7"/>
          <a:stretch>
            <a:fillRect/>
          </a:stretch>
        </p:blipFill>
        <p:spPr>
          <a:xfrm>
            <a:off x="4984145" y="2620517"/>
            <a:ext cx="3600000" cy="2160000"/>
          </a:xfrm>
          <a:prstGeom prst="rect">
            <a:avLst/>
          </a:prstGeom>
        </p:spPr>
      </p:pic>
      <p:pic>
        <p:nvPicPr>
          <p:cNvPr id="17" name="Grafik 16">
            <a:extLst>
              <a:ext uri="{FF2B5EF4-FFF2-40B4-BE49-F238E27FC236}">
                <a16:creationId xmlns:a16="http://schemas.microsoft.com/office/drawing/2014/main" id="{3FC08B50-3352-482A-B280-EB3EEAEFE3A2}"/>
              </a:ext>
            </a:extLst>
          </p:cNvPr>
          <p:cNvPicPr>
            <a:picLocks noChangeAspect="1"/>
          </p:cNvPicPr>
          <p:nvPr/>
        </p:nvPicPr>
        <p:blipFill>
          <a:blip r:embed="rId8"/>
          <a:stretch>
            <a:fillRect/>
          </a:stretch>
        </p:blipFill>
        <p:spPr>
          <a:xfrm>
            <a:off x="4979175" y="4528405"/>
            <a:ext cx="3600000" cy="2160000"/>
          </a:xfrm>
          <a:prstGeom prst="rect">
            <a:avLst/>
          </a:prstGeom>
        </p:spPr>
      </p:pic>
      <p:cxnSp>
        <p:nvCxnSpPr>
          <p:cNvPr id="9" name="Gerade Verbindung mit Pfeil 8">
            <a:extLst>
              <a:ext uri="{FF2B5EF4-FFF2-40B4-BE49-F238E27FC236}">
                <a16:creationId xmlns:a16="http://schemas.microsoft.com/office/drawing/2014/main" id="{ADDAC204-477C-4D58-8289-D814D3A28EA5}"/>
              </a:ext>
            </a:extLst>
          </p:cNvPr>
          <p:cNvCxnSpPr>
            <a:cxnSpLocks/>
          </p:cNvCxnSpPr>
          <p:nvPr/>
        </p:nvCxnSpPr>
        <p:spPr>
          <a:xfrm flipH="1">
            <a:off x="2026409" y="1288800"/>
            <a:ext cx="291570" cy="436092"/>
          </a:xfrm>
          <a:prstGeom prst="straightConnector1">
            <a:avLst/>
          </a:prstGeom>
          <a:ln>
            <a:solidFill>
              <a:srgbClr val="006EC7"/>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feld 18">
            <a:extLst>
              <a:ext uri="{FF2B5EF4-FFF2-40B4-BE49-F238E27FC236}">
                <a16:creationId xmlns:a16="http://schemas.microsoft.com/office/drawing/2014/main" id="{FFF568A4-745A-4202-B3BA-8D75E10016EF}"/>
              </a:ext>
            </a:extLst>
          </p:cNvPr>
          <p:cNvSpPr txBox="1"/>
          <p:nvPr/>
        </p:nvSpPr>
        <p:spPr>
          <a:xfrm>
            <a:off x="2181107" y="967143"/>
            <a:ext cx="1099323" cy="307777"/>
          </a:xfrm>
          <a:prstGeom prst="rect">
            <a:avLst/>
          </a:prstGeom>
          <a:noFill/>
        </p:spPr>
        <p:txBody>
          <a:bodyPr wrap="square" rtlCol="0">
            <a:spAutoFit/>
          </a:bodyPr>
          <a:lstStyle/>
          <a:p>
            <a:r>
              <a:rPr lang="de-DE" sz="1400" dirty="0">
                <a:solidFill>
                  <a:srgbClr val="006EC7"/>
                </a:solidFill>
              </a:rPr>
              <a:t>37 % RSV</a:t>
            </a:r>
          </a:p>
        </p:txBody>
      </p:sp>
      <p:cxnSp>
        <p:nvCxnSpPr>
          <p:cNvPr id="21" name="Gerade Verbindung mit Pfeil 20">
            <a:extLst>
              <a:ext uri="{FF2B5EF4-FFF2-40B4-BE49-F238E27FC236}">
                <a16:creationId xmlns:a16="http://schemas.microsoft.com/office/drawing/2014/main" id="{3CDF6D3D-99C1-4484-8A34-CDF709C6A768}"/>
              </a:ext>
            </a:extLst>
          </p:cNvPr>
          <p:cNvCxnSpPr>
            <a:cxnSpLocks/>
          </p:cNvCxnSpPr>
          <p:nvPr/>
        </p:nvCxnSpPr>
        <p:spPr>
          <a:xfrm flipH="1">
            <a:off x="6160161" y="1195551"/>
            <a:ext cx="225276" cy="234420"/>
          </a:xfrm>
          <a:prstGeom prst="straightConnector1">
            <a:avLst/>
          </a:prstGeom>
          <a:ln>
            <a:solidFill>
              <a:srgbClr val="006EC7"/>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feld 21">
            <a:extLst>
              <a:ext uri="{FF2B5EF4-FFF2-40B4-BE49-F238E27FC236}">
                <a16:creationId xmlns:a16="http://schemas.microsoft.com/office/drawing/2014/main" id="{DACED08D-7A14-49AB-AA95-E619D6D2DC51}"/>
              </a:ext>
            </a:extLst>
          </p:cNvPr>
          <p:cNvSpPr txBox="1"/>
          <p:nvPr/>
        </p:nvSpPr>
        <p:spPr>
          <a:xfrm>
            <a:off x="6259855" y="938191"/>
            <a:ext cx="1762377" cy="307777"/>
          </a:xfrm>
          <a:prstGeom prst="rect">
            <a:avLst/>
          </a:prstGeom>
          <a:noFill/>
        </p:spPr>
        <p:txBody>
          <a:bodyPr wrap="square" rtlCol="0">
            <a:spAutoFit/>
          </a:bodyPr>
          <a:lstStyle/>
          <a:p>
            <a:r>
              <a:rPr lang="de-DE" sz="1400" dirty="0">
                <a:solidFill>
                  <a:srgbClr val="006EC7"/>
                </a:solidFill>
              </a:rPr>
              <a:t>79 % COVID-19</a:t>
            </a:r>
          </a:p>
        </p:txBody>
      </p:sp>
      <p:cxnSp>
        <p:nvCxnSpPr>
          <p:cNvPr id="18" name="Gerade Verbindung mit Pfeil 17">
            <a:extLst>
              <a:ext uri="{FF2B5EF4-FFF2-40B4-BE49-F238E27FC236}">
                <a16:creationId xmlns:a16="http://schemas.microsoft.com/office/drawing/2014/main" id="{2871352B-9B1F-45D2-B274-BFAA26FA3595}"/>
              </a:ext>
            </a:extLst>
          </p:cNvPr>
          <p:cNvCxnSpPr>
            <a:cxnSpLocks/>
          </p:cNvCxnSpPr>
          <p:nvPr/>
        </p:nvCxnSpPr>
        <p:spPr>
          <a:xfrm flipH="1">
            <a:off x="6160161" y="5032408"/>
            <a:ext cx="339616" cy="508296"/>
          </a:xfrm>
          <a:prstGeom prst="straightConnector1">
            <a:avLst/>
          </a:prstGeom>
          <a:ln>
            <a:solidFill>
              <a:srgbClr val="006EC7"/>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feld 19">
            <a:extLst>
              <a:ext uri="{FF2B5EF4-FFF2-40B4-BE49-F238E27FC236}">
                <a16:creationId xmlns:a16="http://schemas.microsoft.com/office/drawing/2014/main" id="{0F7635EF-5D40-43C2-B708-66AF5C24D8AA}"/>
              </a:ext>
            </a:extLst>
          </p:cNvPr>
          <p:cNvSpPr txBox="1"/>
          <p:nvPr/>
        </p:nvSpPr>
        <p:spPr>
          <a:xfrm>
            <a:off x="6329969" y="4669687"/>
            <a:ext cx="1762377" cy="307777"/>
          </a:xfrm>
          <a:prstGeom prst="rect">
            <a:avLst/>
          </a:prstGeom>
          <a:noFill/>
        </p:spPr>
        <p:txBody>
          <a:bodyPr wrap="square" rtlCol="0">
            <a:spAutoFit/>
          </a:bodyPr>
          <a:lstStyle/>
          <a:p>
            <a:r>
              <a:rPr lang="de-DE" sz="1400" dirty="0">
                <a:solidFill>
                  <a:srgbClr val="006EC7"/>
                </a:solidFill>
              </a:rPr>
              <a:t>57 % COVID-19</a:t>
            </a:r>
          </a:p>
        </p:txBody>
      </p:sp>
      <p:cxnSp>
        <p:nvCxnSpPr>
          <p:cNvPr id="23" name="Gerade Verbindung mit Pfeil 22">
            <a:extLst>
              <a:ext uri="{FF2B5EF4-FFF2-40B4-BE49-F238E27FC236}">
                <a16:creationId xmlns:a16="http://schemas.microsoft.com/office/drawing/2014/main" id="{46BECB75-24A8-453C-9D94-84D83C1E63B1}"/>
              </a:ext>
            </a:extLst>
          </p:cNvPr>
          <p:cNvCxnSpPr>
            <a:cxnSpLocks/>
          </p:cNvCxnSpPr>
          <p:nvPr/>
        </p:nvCxnSpPr>
        <p:spPr>
          <a:xfrm flipH="1">
            <a:off x="6160161" y="3054908"/>
            <a:ext cx="339616" cy="379237"/>
          </a:xfrm>
          <a:prstGeom prst="straightConnector1">
            <a:avLst/>
          </a:prstGeom>
          <a:ln>
            <a:solidFill>
              <a:srgbClr val="006EC7"/>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Textfeld 23">
            <a:extLst>
              <a:ext uri="{FF2B5EF4-FFF2-40B4-BE49-F238E27FC236}">
                <a16:creationId xmlns:a16="http://schemas.microsoft.com/office/drawing/2014/main" id="{91D7FBB8-08F9-457F-9F55-9AB784863649}"/>
              </a:ext>
            </a:extLst>
          </p:cNvPr>
          <p:cNvSpPr txBox="1"/>
          <p:nvPr/>
        </p:nvSpPr>
        <p:spPr>
          <a:xfrm>
            <a:off x="6295859" y="2810885"/>
            <a:ext cx="1690367" cy="307777"/>
          </a:xfrm>
          <a:prstGeom prst="rect">
            <a:avLst/>
          </a:prstGeom>
          <a:noFill/>
        </p:spPr>
        <p:txBody>
          <a:bodyPr wrap="square" rtlCol="0">
            <a:spAutoFit/>
          </a:bodyPr>
          <a:lstStyle/>
          <a:p>
            <a:r>
              <a:rPr lang="de-DE" sz="1400" dirty="0">
                <a:solidFill>
                  <a:srgbClr val="006EC7"/>
                </a:solidFill>
              </a:rPr>
              <a:t>72 % COVID-19</a:t>
            </a:r>
          </a:p>
        </p:txBody>
      </p:sp>
    </p:spTree>
    <p:extLst>
      <p:ext uri="{BB962C8B-B14F-4D97-AF65-F5344CB8AC3E}">
        <p14:creationId xmlns:p14="http://schemas.microsoft.com/office/powerpoint/2010/main" val="3598728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pPr/>
              <a:t>8</a:t>
            </a:fld>
            <a:endParaRPr lang="de-DE" dirty="0"/>
          </a:p>
        </p:txBody>
      </p:sp>
      <p:sp>
        <p:nvSpPr>
          <p:cNvPr id="8" name="Titel 2"/>
          <p:cNvSpPr txBox="1">
            <a:spLocks/>
          </p:cNvSpPr>
          <p:nvPr/>
        </p:nvSpPr>
        <p:spPr>
          <a:xfrm>
            <a:off x="677118" y="353489"/>
            <a:ext cx="8265713" cy="400219"/>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dirty="0"/>
              <a:t>Intensivbehandlung: SARI-Fälle (J09 – J22) bis zur 49. KW 2021 </a:t>
            </a:r>
          </a:p>
        </p:txBody>
      </p:sp>
      <p:sp>
        <p:nvSpPr>
          <p:cNvPr id="3" name="Fußzeilenplatzhalter 2"/>
          <p:cNvSpPr>
            <a:spLocks noGrp="1"/>
          </p:cNvSpPr>
          <p:nvPr>
            <p:ph type="ftr" sz="quarter" idx="11"/>
          </p:nvPr>
        </p:nvSpPr>
        <p:spPr/>
        <p:txBody>
          <a:bodyPr/>
          <a:lstStyle/>
          <a:p>
            <a:endParaRPr lang="de-DE" dirty="0"/>
          </a:p>
        </p:txBody>
      </p:sp>
      <p:pic>
        <p:nvPicPr>
          <p:cNvPr id="5" name="Grafik 4">
            <a:extLst>
              <a:ext uri="{FF2B5EF4-FFF2-40B4-BE49-F238E27FC236}">
                <a16:creationId xmlns:a16="http://schemas.microsoft.com/office/drawing/2014/main" id="{D9E95003-6746-4F63-BAD9-50C198A19FCC}"/>
              </a:ext>
            </a:extLst>
          </p:cNvPr>
          <p:cNvPicPr>
            <a:picLocks noChangeAspect="1"/>
          </p:cNvPicPr>
          <p:nvPr/>
        </p:nvPicPr>
        <p:blipFill>
          <a:blip r:embed="rId3"/>
          <a:stretch>
            <a:fillRect/>
          </a:stretch>
        </p:blipFill>
        <p:spPr>
          <a:xfrm>
            <a:off x="864223" y="731217"/>
            <a:ext cx="3600000" cy="2160000"/>
          </a:xfrm>
          <a:prstGeom prst="rect">
            <a:avLst/>
          </a:prstGeom>
        </p:spPr>
      </p:pic>
      <p:pic>
        <p:nvPicPr>
          <p:cNvPr id="7" name="Grafik 6">
            <a:extLst>
              <a:ext uri="{FF2B5EF4-FFF2-40B4-BE49-F238E27FC236}">
                <a16:creationId xmlns:a16="http://schemas.microsoft.com/office/drawing/2014/main" id="{B971480F-61E0-47F5-B98A-4510F834BE9F}"/>
              </a:ext>
            </a:extLst>
          </p:cNvPr>
          <p:cNvPicPr>
            <a:picLocks noChangeAspect="1"/>
          </p:cNvPicPr>
          <p:nvPr/>
        </p:nvPicPr>
        <p:blipFill>
          <a:blip r:embed="rId4"/>
          <a:stretch>
            <a:fillRect/>
          </a:stretch>
        </p:blipFill>
        <p:spPr>
          <a:xfrm>
            <a:off x="839973" y="2620517"/>
            <a:ext cx="3600000" cy="2160000"/>
          </a:xfrm>
          <a:prstGeom prst="rect">
            <a:avLst/>
          </a:prstGeom>
        </p:spPr>
      </p:pic>
      <p:pic>
        <p:nvPicPr>
          <p:cNvPr id="11" name="Grafik 10">
            <a:extLst>
              <a:ext uri="{FF2B5EF4-FFF2-40B4-BE49-F238E27FC236}">
                <a16:creationId xmlns:a16="http://schemas.microsoft.com/office/drawing/2014/main" id="{0FFB8C5D-1C4C-447B-B7C0-4768CF2F0656}"/>
              </a:ext>
            </a:extLst>
          </p:cNvPr>
          <p:cNvPicPr>
            <a:picLocks noChangeAspect="1"/>
          </p:cNvPicPr>
          <p:nvPr/>
        </p:nvPicPr>
        <p:blipFill>
          <a:blip r:embed="rId5"/>
          <a:stretch>
            <a:fillRect/>
          </a:stretch>
        </p:blipFill>
        <p:spPr>
          <a:xfrm>
            <a:off x="885003" y="4531932"/>
            <a:ext cx="3600000" cy="2160000"/>
          </a:xfrm>
          <a:prstGeom prst="rect">
            <a:avLst/>
          </a:prstGeom>
        </p:spPr>
      </p:pic>
      <p:sp>
        <p:nvSpPr>
          <p:cNvPr id="2" name="Datumsplatzhalter 1"/>
          <p:cNvSpPr>
            <a:spLocks noGrp="1"/>
          </p:cNvSpPr>
          <p:nvPr>
            <p:ph type="dt" sz="half" idx="10"/>
          </p:nvPr>
        </p:nvSpPr>
        <p:spPr/>
        <p:txBody>
          <a:bodyPr/>
          <a:lstStyle/>
          <a:p>
            <a:r>
              <a:rPr lang="de-DE" dirty="0"/>
              <a:t>Stand: 14.12.2021</a:t>
            </a:r>
          </a:p>
        </p:txBody>
      </p:sp>
      <p:pic>
        <p:nvPicPr>
          <p:cNvPr id="14" name="Grafik 13">
            <a:extLst>
              <a:ext uri="{FF2B5EF4-FFF2-40B4-BE49-F238E27FC236}">
                <a16:creationId xmlns:a16="http://schemas.microsoft.com/office/drawing/2014/main" id="{01137FB5-31FC-48E6-A41E-684F1E64B879}"/>
              </a:ext>
            </a:extLst>
          </p:cNvPr>
          <p:cNvPicPr>
            <a:picLocks noChangeAspect="1"/>
          </p:cNvPicPr>
          <p:nvPr/>
        </p:nvPicPr>
        <p:blipFill>
          <a:blip r:embed="rId6"/>
          <a:stretch>
            <a:fillRect/>
          </a:stretch>
        </p:blipFill>
        <p:spPr>
          <a:xfrm>
            <a:off x="4963365" y="731217"/>
            <a:ext cx="3600000" cy="2160000"/>
          </a:xfrm>
          <a:prstGeom prst="rect">
            <a:avLst/>
          </a:prstGeom>
        </p:spPr>
      </p:pic>
      <p:pic>
        <p:nvPicPr>
          <p:cNvPr id="15" name="Grafik 14">
            <a:extLst>
              <a:ext uri="{FF2B5EF4-FFF2-40B4-BE49-F238E27FC236}">
                <a16:creationId xmlns:a16="http://schemas.microsoft.com/office/drawing/2014/main" id="{56020FFD-516C-4388-AC89-7099B6D2A9F5}"/>
              </a:ext>
            </a:extLst>
          </p:cNvPr>
          <p:cNvPicPr>
            <a:picLocks noChangeAspect="1"/>
          </p:cNvPicPr>
          <p:nvPr/>
        </p:nvPicPr>
        <p:blipFill>
          <a:blip r:embed="rId7"/>
          <a:stretch>
            <a:fillRect/>
          </a:stretch>
        </p:blipFill>
        <p:spPr>
          <a:xfrm>
            <a:off x="4984145" y="2620517"/>
            <a:ext cx="3600000" cy="2160000"/>
          </a:xfrm>
          <a:prstGeom prst="rect">
            <a:avLst/>
          </a:prstGeom>
        </p:spPr>
      </p:pic>
      <p:pic>
        <p:nvPicPr>
          <p:cNvPr id="17" name="Grafik 16">
            <a:extLst>
              <a:ext uri="{FF2B5EF4-FFF2-40B4-BE49-F238E27FC236}">
                <a16:creationId xmlns:a16="http://schemas.microsoft.com/office/drawing/2014/main" id="{3FC08B50-3352-482A-B280-EB3EEAEFE3A2}"/>
              </a:ext>
            </a:extLst>
          </p:cNvPr>
          <p:cNvPicPr>
            <a:picLocks noChangeAspect="1"/>
          </p:cNvPicPr>
          <p:nvPr/>
        </p:nvPicPr>
        <p:blipFill>
          <a:blip r:embed="rId8"/>
          <a:stretch>
            <a:fillRect/>
          </a:stretch>
        </p:blipFill>
        <p:spPr>
          <a:xfrm>
            <a:off x="4939115" y="4516154"/>
            <a:ext cx="3600000" cy="2160000"/>
          </a:xfrm>
          <a:prstGeom prst="rect">
            <a:avLst/>
          </a:prstGeom>
        </p:spPr>
      </p:pic>
      <p:cxnSp>
        <p:nvCxnSpPr>
          <p:cNvPr id="21" name="Gerade Verbindung mit Pfeil 20">
            <a:extLst>
              <a:ext uri="{FF2B5EF4-FFF2-40B4-BE49-F238E27FC236}">
                <a16:creationId xmlns:a16="http://schemas.microsoft.com/office/drawing/2014/main" id="{3CDF6D3D-99C1-4484-8A34-CDF709C6A768}"/>
              </a:ext>
            </a:extLst>
          </p:cNvPr>
          <p:cNvCxnSpPr>
            <a:cxnSpLocks/>
          </p:cNvCxnSpPr>
          <p:nvPr/>
        </p:nvCxnSpPr>
        <p:spPr>
          <a:xfrm flipH="1">
            <a:off x="6104751" y="1195551"/>
            <a:ext cx="340846" cy="390358"/>
          </a:xfrm>
          <a:prstGeom prst="straightConnector1">
            <a:avLst/>
          </a:prstGeom>
          <a:ln>
            <a:solidFill>
              <a:srgbClr val="006EC7"/>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feld 21">
            <a:extLst>
              <a:ext uri="{FF2B5EF4-FFF2-40B4-BE49-F238E27FC236}">
                <a16:creationId xmlns:a16="http://schemas.microsoft.com/office/drawing/2014/main" id="{DACED08D-7A14-49AB-AA95-E619D6D2DC51}"/>
              </a:ext>
            </a:extLst>
          </p:cNvPr>
          <p:cNvSpPr txBox="1"/>
          <p:nvPr/>
        </p:nvSpPr>
        <p:spPr>
          <a:xfrm>
            <a:off x="6392203" y="986319"/>
            <a:ext cx="1762377" cy="307777"/>
          </a:xfrm>
          <a:prstGeom prst="rect">
            <a:avLst/>
          </a:prstGeom>
          <a:noFill/>
        </p:spPr>
        <p:txBody>
          <a:bodyPr wrap="square" rtlCol="0">
            <a:spAutoFit/>
          </a:bodyPr>
          <a:lstStyle/>
          <a:p>
            <a:r>
              <a:rPr lang="de-DE" sz="1400" dirty="0">
                <a:solidFill>
                  <a:srgbClr val="006EC7"/>
                </a:solidFill>
              </a:rPr>
              <a:t>88 % COVID-19</a:t>
            </a:r>
          </a:p>
        </p:txBody>
      </p:sp>
      <p:cxnSp>
        <p:nvCxnSpPr>
          <p:cNvPr id="18" name="Gerade Verbindung mit Pfeil 17">
            <a:extLst>
              <a:ext uri="{FF2B5EF4-FFF2-40B4-BE49-F238E27FC236}">
                <a16:creationId xmlns:a16="http://schemas.microsoft.com/office/drawing/2014/main" id="{2871352B-9B1F-45D2-B274-BFAA26FA3595}"/>
              </a:ext>
            </a:extLst>
          </p:cNvPr>
          <p:cNvCxnSpPr>
            <a:cxnSpLocks/>
          </p:cNvCxnSpPr>
          <p:nvPr/>
        </p:nvCxnSpPr>
        <p:spPr>
          <a:xfrm flipH="1">
            <a:off x="6166116" y="5171509"/>
            <a:ext cx="295808" cy="497382"/>
          </a:xfrm>
          <a:prstGeom prst="straightConnector1">
            <a:avLst/>
          </a:prstGeom>
          <a:ln>
            <a:solidFill>
              <a:srgbClr val="006EC7"/>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feld 19">
            <a:extLst>
              <a:ext uri="{FF2B5EF4-FFF2-40B4-BE49-F238E27FC236}">
                <a16:creationId xmlns:a16="http://schemas.microsoft.com/office/drawing/2014/main" id="{0F7635EF-5D40-43C2-B708-66AF5C24D8AA}"/>
              </a:ext>
            </a:extLst>
          </p:cNvPr>
          <p:cNvSpPr txBox="1"/>
          <p:nvPr/>
        </p:nvSpPr>
        <p:spPr>
          <a:xfrm>
            <a:off x="6259855" y="4898970"/>
            <a:ext cx="1762377" cy="307777"/>
          </a:xfrm>
          <a:prstGeom prst="rect">
            <a:avLst/>
          </a:prstGeom>
          <a:noFill/>
        </p:spPr>
        <p:txBody>
          <a:bodyPr wrap="square" rtlCol="0">
            <a:spAutoFit/>
          </a:bodyPr>
          <a:lstStyle/>
          <a:p>
            <a:r>
              <a:rPr lang="de-DE" sz="1400" dirty="0">
                <a:solidFill>
                  <a:srgbClr val="006EC7"/>
                </a:solidFill>
              </a:rPr>
              <a:t>52 % COVID-19</a:t>
            </a:r>
          </a:p>
        </p:txBody>
      </p:sp>
      <p:cxnSp>
        <p:nvCxnSpPr>
          <p:cNvPr id="23" name="Gerade Verbindung mit Pfeil 22">
            <a:extLst>
              <a:ext uri="{FF2B5EF4-FFF2-40B4-BE49-F238E27FC236}">
                <a16:creationId xmlns:a16="http://schemas.microsoft.com/office/drawing/2014/main" id="{46BECB75-24A8-453C-9D94-84D83C1E63B1}"/>
              </a:ext>
            </a:extLst>
          </p:cNvPr>
          <p:cNvCxnSpPr>
            <a:cxnSpLocks/>
          </p:cNvCxnSpPr>
          <p:nvPr/>
        </p:nvCxnSpPr>
        <p:spPr>
          <a:xfrm flipH="1">
            <a:off x="6166116" y="3133180"/>
            <a:ext cx="271815" cy="349824"/>
          </a:xfrm>
          <a:prstGeom prst="straightConnector1">
            <a:avLst/>
          </a:prstGeom>
          <a:ln>
            <a:solidFill>
              <a:srgbClr val="006EC7"/>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Textfeld 23">
            <a:extLst>
              <a:ext uri="{FF2B5EF4-FFF2-40B4-BE49-F238E27FC236}">
                <a16:creationId xmlns:a16="http://schemas.microsoft.com/office/drawing/2014/main" id="{91D7FBB8-08F9-457F-9F55-9AB784863649}"/>
              </a:ext>
            </a:extLst>
          </p:cNvPr>
          <p:cNvSpPr txBox="1"/>
          <p:nvPr/>
        </p:nvSpPr>
        <p:spPr>
          <a:xfrm>
            <a:off x="6364886" y="2903398"/>
            <a:ext cx="1762377" cy="307777"/>
          </a:xfrm>
          <a:prstGeom prst="rect">
            <a:avLst/>
          </a:prstGeom>
          <a:noFill/>
        </p:spPr>
        <p:txBody>
          <a:bodyPr wrap="square" rtlCol="0">
            <a:spAutoFit/>
          </a:bodyPr>
          <a:lstStyle/>
          <a:p>
            <a:r>
              <a:rPr lang="de-DE" sz="1400" dirty="0">
                <a:solidFill>
                  <a:srgbClr val="006EC7"/>
                </a:solidFill>
              </a:rPr>
              <a:t>82 % COVID-19</a:t>
            </a:r>
          </a:p>
        </p:txBody>
      </p:sp>
    </p:spTree>
    <p:extLst>
      <p:ext uri="{BB962C8B-B14F-4D97-AF65-F5344CB8AC3E}">
        <p14:creationId xmlns:p14="http://schemas.microsoft.com/office/powerpoint/2010/main" val="429438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1C2B4799-9BB0-4650-BC0C-600DB5E577EA}"/>
              </a:ext>
            </a:extLst>
          </p:cNvPr>
          <p:cNvPicPr>
            <a:picLocks noChangeAspect="1"/>
          </p:cNvPicPr>
          <p:nvPr/>
        </p:nvPicPr>
        <p:blipFill>
          <a:blip r:embed="rId3"/>
          <a:stretch>
            <a:fillRect/>
          </a:stretch>
        </p:blipFill>
        <p:spPr>
          <a:xfrm>
            <a:off x="996343" y="661003"/>
            <a:ext cx="7690568" cy="2819875"/>
          </a:xfrm>
          <a:prstGeom prst="rect">
            <a:avLst/>
          </a:prstGeom>
        </p:spPr>
      </p:pic>
      <p:sp>
        <p:nvSpPr>
          <p:cNvPr id="22" name="Rechteck 21">
            <a:extLst>
              <a:ext uri="{FF2B5EF4-FFF2-40B4-BE49-F238E27FC236}">
                <a16:creationId xmlns:a16="http://schemas.microsoft.com/office/drawing/2014/main" id="{36AFD620-AAC5-4DCD-B229-5E192D785171}"/>
              </a:ext>
            </a:extLst>
          </p:cNvPr>
          <p:cNvSpPr/>
          <p:nvPr/>
        </p:nvSpPr>
        <p:spPr>
          <a:xfrm>
            <a:off x="6912898" y="3906269"/>
            <a:ext cx="263917" cy="1697543"/>
          </a:xfrm>
          <a:prstGeom prst="rect">
            <a:avLst/>
          </a:prstGeom>
          <a:solidFill>
            <a:schemeClr val="bg1">
              <a:lumMod val="50000"/>
              <a:alpha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6" name="Grafik 15">
            <a:extLst>
              <a:ext uri="{FF2B5EF4-FFF2-40B4-BE49-F238E27FC236}">
                <a16:creationId xmlns:a16="http://schemas.microsoft.com/office/drawing/2014/main" id="{42B9FF99-8BFD-4DF2-B46B-D85263972AD9}"/>
              </a:ext>
            </a:extLst>
          </p:cNvPr>
          <p:cNvPicPr>
            <a:picLocks noChangeAspect="1"/>
          </p:cNvPicPr>
          <p:nvPr/>
        </p:nvPicPr>
        <p:blipFill>
          <a:blip r:embed="rId4"/>
          <a:stretch>
            <a:fillRect/>
          </a:stretch>
        </p:blipFill>
        <p:spPr>
          <a:xfrm>
            <a:off x="1159034" y="3964869"/>
            <a:ext cx="7690568" cy="2819875"/>
          </a:xfrm>
          <a:prstGeom prst="rect">
            <a:avLst/>
          </a:prstGeom>
        </p:spPr>
      </p:pic>
      <p:sp>
        <p:nvSpPr>
          <p:cNvPr id="4" name="Foliennummernplatzhalter 3"/>
          <p:cNvSpPr>
            <a:spLocks noGrp="1"/>
          </p:cNvSpPr>
          <p:nvPr>
            <p:ph type="sldNum" sz="quarter" idx="12"/>
          </p:nvPr>
        </p:nvSpPr>
        <p:spPr/>
        <p:txBody>
          <a:bodyPr/>
          <a:lstStyle/>
          <a:p>
            <a:fld id="{162A217B-ED1C-D84B-8478-63C77FA79618}" type="slidenum">
              <a:rPr lang="de-DE" smtClean="0"/>
              <a:pPr/>
              <a:t>9</a:t>
            </a:fld>
            <a:endParaRPr lang="de-DE" dirty="0"/>
          </a:p>
        </p:txBody>
      </p:sp>
      <p:sp>
        <p:nvSpPr>
          <p:cNvPr id="8" name="Titel 2"/>
          <p:cNvSpPr txBox="1">
            <a:spLocks/>
          </p:cNvSpPr>
          <p:nvPr/>
        </p:nvSpPr>
        <p:spPr>
          <a:xfrm>
            <a:off x="27007" y="193570"/>
            <a:ext cx="8522785" cy="362830"/>
          </a:xfrm>
          <a:prstGeom prst="rect">
            <a:avLst/>
          </a:prstGeom>
          <a:solidFill>
            <a:schemeClr val="bg1"/>
          </a:solid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sz="2000" dirty="0"/>
              <a:t>ICOSARI-KH-Surveillance – Anteil COVID-19 an SARI-Fällen bis zur 49. KW 2021</a:t>
            </a:r>
          </a:p>
        </p:txBody>
      </p:sp>
      <p:sp>
        <p:nvSpPr>
          <p:cNvPr id="2" name="Datumsplatzhalter 1"/>
          <p:cNvSpPr>
            <a:spLocks noGrp="1"/>
          </p:cNvSpPr>
          <p:nvPr>
            <p:ph type="dt" sz="half" idx="10"/>
          </p:nvPr>
        </p:nvSpPr>
        <p:spPr/>
        <p:txBody>
          <a:bodyPr/>
          <a:lstStyle/>
          <a:p>
            <a:r>
              <a:rPr lang="de-DE" dirty="0"/>
              <a:t>Stand: 14.12.2021</a:t>
            </a:r>
          </a:p>
        </p:txBody>
      </p:sp>
      <p:sp>
        <p:nvSpPr>
          <p:cNvPr id="3" name="Fußzeilenplatzhalter 2"/>
          <p:cNvSpPr>
            <a:spLocks noGrp="1"/>
          </p:cNvSpPr>
          <p:nvPr>
            <p:ph type="ftr" sz="quarter" idx="11"/>
          </p:nvPr>
        </p:nvSpPr>
        <p:spPr/>
        <p:txBody>
          <a:bodyPr/>
          <a:lstStyle/>
          <a:p>
            <a:endParaRPr lang="de-DE" dirty="0"/>
          </a:p>
        </p:txBody>
      </p:sp>
      <p:sp>
        <p:nvSpPr>
          <p:cNvPr id="12" name="Titel 2">
            <a:extLst>
              <a:ext uri="{FF2B5EF4-FFF2-40B4-BE49-F238E27FC236}">
                <a16:creationId xmlns:a16="http://schemas.microsoft.com/office/drawing/2014/main" id="{8AE8A852-A401-4BE7-9323-67100302F0A2}"/>
              </a:ext>
            </a:extLst>
          </p:cNvPr>
          <p:cNvSpPr txBox="1">
            <a:spLocks/>
          </p:cNvSpPr>
          <p:nvPr/>
        </p:nvSpPr>
        <p:spPr>
          <a:xfrm>
            <a:off x="-196885" y="3564221"/>
            <a:ext cx="9190733" cy="338554"/>
          </a:xfrm>
          <a:prstGeom prst="rect">
            <a:avLst/>
          </a:prstGeom>
          <a:noFill/>
        </p:spPr>
        <p:txBody>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pPr algn="ctr"/>
            <a:r>
              <a:rPr lang="de-DE" sz="2000" dirty="0"/>
              <a:t>ICOSARI: SARI-Fälle in </a:t>
            </a:r>
            <a:r>
              <a:rPr lang="de-DE" sz="2000" dirty="0">
                <a:solidFill>
                  <a:srgbClr val="FF0000"/>
                </a:solidFill>
              </a:rPr>
              <a:t>Intensivbehandlung</a:t>
            </a:r>
            <a:r>
              <a:rPr lang="de-DE" sz="2000" dirty="0"/>
              <a:t>, Anteil mit COVID-19 bis 49. KW 2021</a:t>
            </a:r>
          </a:p>
        </p:txBody>
      </p:sp>
      <p:sp>
        <p:nvSpPr>
          <p:cNvPr id="7" name="Textfeld 6">
            <a:extLst>
              <a:ext uri="{FF2B5EF4-FFF2-40B4-BE49-F238E27FC236}">
                <a16:creationId xmlns:a16="http://schemas.microsoft.com/office/drawing/2014/main" id="{E2C524D2-1793-437E-846A-1257980F2395}"/>
              </a:ext>
            </a:extLst>
          </p:cNvPr>
          <p:cNvSpPr txBox="1"/>
          <p:nvPr/>
        </p:nvSpPr>
        <p:spPr>
          <a:xfrm>
            <a:off x="8598718" y="1339164"/>
            <a:ext cx="792140" cy="369332"/>
          </a:xfrm>
          <a:prstGeom prst="rect">
            <a:avLst/>
          </a:prstGeom>
          <a:noFill/>
        </p:spPr>
        <p:txBody>
          <a:bodyPr wrap="square" rtlCol="0">
            <a:spAutoFit/>
          </a:bodyPr>
          <a:lstStyle/>
          <a:p>
            <a:r>
              <a:rPr lang="de-DE" dirty="0"/>
              <a:t>59%</a:t>
            </a:r>
          </a:p>
        </p:txBody>
      </p:sp>
      <p:cxnSp>
        <p:nvCxnSpPr>
          <p:cNvPr id="13" name="Gerade Verbindung mit Pfeil 12">
            <a:extLst>
              <a:ext uri="{FF2B5EF4-FFF2-40B4-BE49-F238E27FC236}">
                <a16:creationId xmlns:a16="http://schemas.microsoft.com/office/drawing/2014/main" id="{D307726B-4B46-4EB9-8550-2E99B6F8EBCA}"/>
              </a:ext>
            </a:extLst>
          </p:cNvPr>
          <p:cNvCxnSpPr>
            <a:cxnSpLocks/>
          </p:cNvCxnSpPr>
          <p:nvPr/>
        </p:nvCxnSpPr>
        <p:spPr>
          <a:xfrm flipH="1">
            <a:off x="7642110" y="1545866"/>
            <a:ext cx="1017389" cy="0"/>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28" name="Textfeld 27">
            <a:extLst>
              <a:ext uri="{FF2B5EF4-FFF2-40B4-BE49-F238E27FC236}">
                <a16:creationId xmlns:a16="http://schemas.microsoft.com/office/drawing/2014/main" id="{64898357-39ED-48CA-B57A-A272C16F167A}"/>
              </a:ext>
            </a:extLst>
          </p:cNvPr>
          <p:cNvSpPr txBox="1"/>
          <p:nvPr/>
        </p:nvSpPr>
        <p:spPr>
          <a:xfrm>
            <a:off x="8651671" y="4266971"/>
            <a:ext cx="792140" cy="369332"/>
          </a:xfrm>
          <a:prstGeom prst="rect">
            <a:avLst/>
          </a:prstGeom>
          <a:noFill/>
        </p:spPr>
        <p:txBody>
          <a:bodyPr wrap="square" rtlCol="0">
            <a:spAutoFit/>
          </a:bodyPr>
          <a:lstStyle/>
          <a:p>
            <a:r>
              <a:rPr lang="de-DE" dirty="0"/>
              <a:t>76%</a:t>
            </a:r>
          </a:p>
        </p:txBody>
      </p:sp>
      <p:cxnSp>
        <p:nvCxnSpPr>
          <p:cNvPr id="29" name="Gerade Verbindung mit Pfeil 28">
            <a:extLst>
              <a:ext uri="{FF2B5EF4-FFF2-40B4-BE49-F238E27FC236}">
                <a16:creationId xmlns:a16="http://schemas.microsoft.com/office/drawing/2014/main" id="{BFCE7D7C-634B-4C6A-984A-2C2CAF2F755C}"/>
              </a:ext>
            </a:extLst>
          </p:cNvPr>
          <p:cNvCxnSpPr>
            <a:cxnSpLocks/>
          </p:cNvCxnSpPr>
          <p:nvPr/>
        </p:nvCxnSpPr>
        <p:spPr>
          <a:xfrm flipH="1" flipV="1">
            <a:off x="7721408" y="4486128"/>
            <a:ext cx="938091" cy="326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grpSp>
        <p:nvGrpSpPr>
          <p:cNvPr id="24" name="Gruppieren 23">
            <a:extLst>
              <a:ext uri="{FF2B5EF4-FFF2-40B4-BE49-F238E27FC236}">
                <a16:creationId xmlns:a16="http://schemas.microsoft.com/office/drawing/2014/main" id="{E453283B-7B32-4443-B07C-3D953F5BBA07}"/>
              </a:ext>
            </a:extLst>
          </p:cNvPr>
          <p:cNvGrpSpPr/>
          <p:nvPr/>
        </p:nvGrpSpPr>
        <p:grpSpPr>
          <a:xfrm>
            <a:off x="2035174" y="1270346"/>
            <a:ext cx="5783258" cy="1146175"/>
            <a:chOff x="2035174" y="1065802"/>
            <a:chExt cx="5783258" cy="1146175"/>
          </a:xfrm>
        </p:grpSpPr>
        <p:cxnSp>
          <p:nvCxnSpPr>
            <p:cNvPr id="17" name="Gerader Verbinder 16">
              <a:extLst>
                <a:ext uri="{FF2B5EF4-FFF2-40B4-BE49-F238E27FC236}">
                  <a16:creationId xmlns:a16="http://schemas.microsoft.com/office/drawing/2014/main" id="{4A650DB2-D823-427A-94C8-F3D30C3FF347}"/>
                </a:ext>
              </a:extLst>
            </p:cNvPr>
            <p:cNvCxnSpPr>
              <a:cxnSpLocks/>
            </p:cNvCxnSpPr>
            <p:nvPr/>
          </p:nvCxnSpPr>
          <p:spPr>
            <a:xfrm>
              <a:off x="2035175" y="2211977"/>
              <a:ext cx="5783257" cy="0"/>
            </a:xfrm>
            <a:prstGeom prst="line">
              <a:avLst/>
            </a:prstGeom>
            <a:ln w="2857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3" name="Gerader Verbinder 32">
              <a:extLst>
                <a:ext uri="{FF2B5EF4-FFF2-40B4-BE49-F238E27FC236}">
                  <a16:creationId xmlns:a16="http://schemas.microsoft.com/office/drawing/2014/main" id="{7F61D898-E386-4817-B995-D61A48E053B5}"/>
                </a:ext>
              </a:extLst>
            </p:cNvPr>
            <p:cNvCxnSpPr>
              <a:cxnSpLocks/>
            </p:cNvCxnSpPr>
            <p:nvPr/>
          </p:nvCxnSpPr>
          <p:spPr>
            <a:xfrm>
              <a:off x="2035175" y="1503952"/>
              <a:ext cx="5783257" cy="0"/>
            </a:xfrm>
            <a:prstGeom prst="line">
              <a:avLst/>
            </a:prstGeom>
            <a:ln w="2857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Gerader Verbinder 33">
              <a:extLst>
                <a:ext uri="{FF2B5EF4-FFF2-40B4-BE49-F238E27FC236}">
                  <a16:creationId xmlns:a16="http://schemas.microsoft.com/office/drawing/2014/main" id="{BB6AC65E-DC78-4F39-8C83-C7990049E19E}"/>
                </a:ext>
              </a:extLst>
            </p:cNvPr>
            <p:cNvCxnSpPr>
              <a:cxnSpLocks/>
            </p:cNvCxnSpPr>
            <p:nvPr/>
          </p:nvCxnSpPr>
          <p:spPr>
            <a:xfrm>
              <a:off x="2035174" y="1065802"/>
              <a:ext cx="5783257" cy="0"/>
            </a:xfrm>
            <a:prstGeom prst="line">
              <a:avLst/>
            </a:prstGeom>
            <a:ln w="2857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36" name="Gruppieren 35">
            <a:extLst>
              <a:ext uri="{FF2B5EF4-FFF2-40B4-BE49-F238E27FC236}">
                <a16:creationId xmlns:a16="http://schemas.microsoft.com/office/drawing/2014/main" id="{114D7546-8245-4A13-B390-3D13F7D3D406}"/>
              </a:ext>
            </a:extLst>
          </p:cNvPr>
          <p:cNvGrpSpPr/>
          <p:nvPr/>
        </p:nvGrpSpPr>
        <p:grpSpPr>
          <a:xfrm>
            <a:off x="2223540" y="4540734"/>
            <a:ext cx="5561559" cy="1050231"/>
            <a:chOff x="2223540" y="4540734"/>
            <a:chExt cx="5561559" cy="1050231"/>
          </a:xfrm>
        </p:grpSpPr>
        <p:cxnSp>
          <p:nvCxnSpPr>
            <p:cNvPr id="25" name="Gerader Verbinder 24">
              <a:extLst>
                <a:ext uri="{FF2B5EF4-FFF2-40B4-BE49-F238E27FC236}">
                  <a16:creationId xmlns:a16="http://schemas.microsoft.com/office/drawing/2014/main" id="{5AF15E6D-1E11-4473-8FBF-19F501960BC8}"/>
                </a:ext>
              </a:extLst>
            </p:cNvPr>
            <p:cNvCxnSpPr>
              <a:cxnSpLocks/>
            </p:cNvCxnSpPr>
            <p:nvPr/>
          </p:nvCxnSpPr>
          <p:spPr>
            <a:xfrm flipH="1">
              <a:off x="2223541" y="4940090"/>
              <a:ext cx="556155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Gerader Verbinder 26">
              <a:extLst>
                <a:ext uri="{FF2B5EF4-FFF2-40B4-BE49-F238E27FC236}">
                  <a16:creationId xmlns:a16="http://schemas.microsoft.com/office/drawing/2014/main" id="{8CC6832B-64C1-4D06-84B7-755E88FB9A6D}"/>
                </a:ext>
              </a:extLst>
            </p:cNvPr>
            <p:cNvCxnSpPr>
              <a:cxnSpLocks/>
            </p:cNvCxnSpPr>
            <p:nvPr/>
          </p:nvCxnSpPr>
          <p:spPr>
            <a:xfrm flipH="1">
              <a:off x="2223541" y="4540734"/>
              <a:ext cx="5561557"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5" name="Gerader Verbinder 34">
              <a:extLst>
                <a:ext uri="{FF2B5EF4-FFF2-40B4-BE49-F238E27FC236}">
                  <a16:creationId xmlns:a16="http://schemas.microsoft.com/office/drawing/2014/main" id="{8AA6009E-0477-4476-BD7E-04E873A1AC16}"/>
                </a:ext>
              </a:extLst>
            </p:cNvPr>
            <p:cNvCxnSpPr>
              <a:cxnSpLocks/>
            </p:cNvCxnSpPr>
            <p:nvPr/>
          </p:nvCxnSpPr>
          <p:spPr>
            <a:xfrm flipH="1">
              <a:off x="2223540" y="5590965"/>
              <a:ext cx="556155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66271677"/>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1699</Words>
  <Application>Microsoft Office PowerPoint</Application>
  <PresentationFormat>Bildschirmpräsentation (4:3)</PresentationFormat>
  <Paragraphs>187</Paragraphs>
  <Slides>15</Slides>
  <Notes>14</Notes>
  <HiddenSlides>6</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Calibri</vt:lpstr>
      <vt:lpstr>ＭＳ 明朝</vt:lpstr>
      <vt:lpstr>Symbol</vt:lpstr>
      <vt:lpstr>Wingdings</vt:lpstr>
      <vt:lpstr>Office-Design</vt:lpstr>
      <vt:lpstr>Ergebnisse der  syndromischen und virologischen ARE-Surveillance  GrippeWeb,  Arbeitsgemeinschaft Influenza, ICOSARI KiTa- und Schulausbrüche (Meldedaten) Datenstand 14.12.2021</vt:lpstr>
      <vt:lpstr>GrippeWeb bis zur 49. KW 2021 </vt:lpstr>
      <vt:lpstr>Arbeitsgemeinschaft Influenza ARE-Konsultationen bis zur 49. KW 2021</vt:lpstr>
      <vt:lpstr>Anteil COVID-19-Diagnosen an ARE bis zur 49. KW 2021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Ausbrüche in Kindergärten/Horte (n=5.367)</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Budas</cp:lastModifiedBy>
  <cp:revision>2841</cp:revision>
  <cp:lastPrinted>2020-05-13T06:04:10Z</cp:lastPrinted>
  <dcterms:created xsi:type="dcterms:W3CDTF">2015-11-02T12:29:13Z</dcterms:created>
  <dcterms:modified xsi:type="dcterms:W3CDTF">2021-12-15T09:36:26Z</dcterms:modified>
</cp:coreProperties>
</file>