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811" r:id="rId2"/>
    <p:sldId id="795" r:id="rId3"/>
    <p:sldId id="808" r:id="rId4"/>
    <p:sldId id="809" r:id="rId5"/>
    <p:sldId id="796" r:id="rId6"/>
    <p:sldId id="804" r:id="rId7"/>
    <p:sldId id="810" r:id="rId8"/>
    <p:sldId id="812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3" clrIdx="0">
    <p:extLst>
      <p:ext uri="{19B8F6BF-5375-455C-9EA6-DF929625EA0E}">
        <p15:presenceInfo xmlns:p15="http://schemas.microsoft.com/office/powerpoint/2012/main" userId="Rohde, 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4D8AD2"/>
    <a:srgbClr val="80A5DC"/>
    <a:srgbClr val="006EC7"/>
    <a:srgbClr val="66A8DD"/>
    <a:srgbClr val="689CCA"/>
    <a:srgbClr val="338BD2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9"/>
    <p:restoredTop sz="89152" autoAdjust="0"/>
  </p:normalViewPr>
  <p:slideViewPr>
    <p:cSldViewPr snapToGrid="0" snapToObjects="1">
      <p:cViewPr varScale="1">
        <p:scale>
          <a:sx n="111" d="100"/>
          <a:sy n="111" d="100"/>
        </p:scale>
        <p:origin x="1842" y="78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Rumänien Impfung: https://worldhealthorg.shinyapps.io/euro-covid19/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20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71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99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916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28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25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21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82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1040076/Technical_Briefing_31.pdf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www.ssi.dk/-/media/cdn/files/covid19/omikron/statusrapport/rapport-omikronvarianten-16122021-fk3t.pdf?la=d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251520" y="6550223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16.12.2021;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16.12.2021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463094"/>
              </p:ext>
            </p:extLst>
          </p:nvPr>
        </p:nvGraphicFramePr>
        <p:xfrm>
          <a:off x="144855" y="1531088"/>
          <a:ext cx="8930481" cy="4979582"/>
        </p:xfrm>
        <a:graphic>
          <a:graphicData uri="http://schemas.openxmlformats.org/drawingml/2006/table">
            <a:tbl>
              <a:tblPr firstRow="1" firstCol="1" bandRow="1"/>
              <a:tblGrid>
                <a:gridCol w="122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571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079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567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424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50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4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49.833.416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700.194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-17,58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11.010.290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399.328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8.156.841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346.267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6.670.407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308.175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-19,96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10.131.646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205.840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-7,57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4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Südafrika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3.231.031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159.967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3.903.445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143.397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-12,33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9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9.100.324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135.613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-7,47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92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5.282.076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129.812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24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5.393.268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119.523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3969271-6C26-40D4-A21A-EDBF78F26A53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254.405.924 Fälle (</a:t>
            </a:r>
            <a:r>
              <a:rPr lang="de-DE" sz="2000" b="1" dirty="0">
                <a:solidFill>
                  <a:srgbClr val="00B050"/>
                </a:solidFill>
              </a:rPr>
              <a:t>-7,81%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5.012.073 Todesfälle (CFR: 2%) </a:t>
            </a:r>
          </a:p>
        </p:txBody>
      </p:sp>
    </p:spTree>
    <p:extLst>
      <p:ext uri="{BB962C8B-B14F-4D97-AF65-F5344CB8AC3E}">
        <p14:creationId xmlns:p14="http://schemas.microsoft.com/office/powerpoint/2010/main" val="78470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AB70295-9009-4932-84EE-6051A073A65D}"/>
              </a:ext>
            </a:extLst>
          </p:cNvPr>
          <p:cNvSpPr txBox="1"/>
          <p:nvPr/>
        </p:nvSpPr>
        <p:spPr>
          <a:xfrm>
            <a:off x="80882" y="6330360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>
                <a:solidFill>
                  <a:prstClr val="black"/>
                </a:solidFill>
              </a:rPr>
              <a:t>Quelle:WHO</a:t>
            </a:r>
            <a:r>
              <a:rPr lang="de-DE" sz="1200" i="1" dirty="0">
                <a:solidFill>
                  <a:prstClr val="black"/>
                </a:solidFill>
              </a:rPr>
              <a:t>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, 14.12.2021, Datenstand 12.12.2021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B84E4B-D604-4BC1-8CBF-A43BA3A17019}"/>
              </a:ext>
            </a:extLst>
          </p:cNvPr>
          <p:cNvSpPr txBox="1"/>
          <p:nvPr/>
        </p:nvSpPr>
        <p:spPr>
          <a:xfrm>
            <a:off x="80882" y="6617675"/>
            <a:ext cx="2244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WHO, Stand: 09.12.2021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4018FFD-9BF8-46B5-8C52-04FFD7DE8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23" y="767750"/>
            <a:ext cx="5001000" cy="25377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2B00096-65BF-4DBA-89A6-E03D309DB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570" y="3305466"/>
            <a:ext cx="4672627" cy="293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9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AB70295-9009-4932-84EE-6051A073A65D}"/>
              </a:ext>
            </a:extLst>
          </p:cNvPr>
          <p:cNvSpPr txBox="1"/>
          <p:nvPr/>
        </p:nvSpPr>
        <p:spPr>
          <a:xfrm>
            <a:off x="80882" y="6330360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>
                <a:solidFill>
                  <a:prstClr val="black"/>
                </a:solidFill>
              </a:rPr>
              <a:t>Quelle:WHO</a:t>
            </a:r>
            <a:r>
              <a:rPr lang="de-DE" sz="1200" i="1" dirty="0">
                <a:solidFill>
                  <a:prstClr val="black"/>
                </a:solidFill>
              </a:rPr>
              <a:t>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, 14.12.2021, Datenstand 12.12.2021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56DA308-04FE-4D20-91AB-D89E03668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03" y="790332"/>
            <a:ext cx="8307271" cy="51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3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/>
              <a:t>% Veränderung der Fallzahlen die letzte 7-Tage 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43C385DD-2F43-491E-8B53-7D326AA43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53" y="3574631"/>
            <a:ext cx="1466850" cy="263842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CF49499-E48A-4A3D-AA68-624F00B558A9}"/>
              </a:ext>
            </a:extLst>
          </p:cNvPr>
          <p:cNvSpPr txBox="1"/>
          <p:nvPr/>
        </p:nvSpPr>
        <p:spPr>
          <a:xfrm>
            <a:off x="5481557" y="5507984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Dashboard, Zugriff: 17.12.2021,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3ED218C-E450-4A21-B6CA-90907803534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069675" y="931432"/>
            <a:ext cx="7004649" cy="45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EU/EWR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-36807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2957546" y="6399642"/>
            <a:ext cx="3224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prstClr val="black"/>
                </a:solidFill>
              </a:rPr>
              <a:t>Quelle: WHO, ECDC, Stand: 16.12.2021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9402331-CC69-4714-BF3B-678058D2C863}"/>
              </a:ext>
            </a:extLst>
          </p:cNvPr>
          <p:cNvSpPr txBox="1"/>
          <p:nvPr/>
        </p:nvSpPr>
        <p:spPr>
          <a:xfrm>
            <a:off x="1138669" y="5644051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09.12.2021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8BF98C-89E9-4529-9B21-4F9B1A89A592}"/>
              </a:ext>
            </a:extLst>
          </p:cNvPr>
          <p:cNvSpPr txBox="1"/>
          <p:nvPr/>
        </p:nvSpPr>
        <p:spPr>
          <a:xfrm>
            <a:off x="5634941" y="5592847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16.12.2021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7F418D5-2A67-4CA3-8DA8-A5B33F7A9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" y="1007735"/>
            <a:ext cx="4432278" cy="460583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D4233CB-C7FB-447D-A2AC-7E66A228B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014" y="1001259"/>
            <a:ext cx="4553508" cy="46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9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/>
              <a:t>Virusvariante B.1.1.529 (Omikron) -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85E5D9B3-5943-41A3-862C-8D6F0BAA3A72}"/>
              </a:ext>
            </a:extLst>
          </p:cNvPr>
          <p:cNvSpPr txBox="1"/>
          <p:nvPr/>
        </p:nvSpPr>
        <p:spPr>
          <a:xfrm>
            <a:off x="603115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EBAFB616-7D58-430E-A488-F75DAD1ED6FF}"/>
              </a:ext>
            </a:extLst>
          </p:cNvPr>
          <p:cNvSpPr txBox="1">
            <a:spLocks/>
          </p:cNvSpPr>
          <p:nvPr/>
        </p:nvSpPr>
        <p:spPr>
          <a:xfrm>
            <a:off x="80881" y="777853"/>
            <a:ext cx="8861099" cy="61868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Bestätigte Fälle: 27.042 aus 92 Länder (BNO; Stand 17.12.2021, 9.30 Uhr) (+25.110) </a:t>
            </a:r>
          </a:p>
          <a:p>
            <a:r>
              <a:rPr lang="en-US" dirty="0"/>
              <a:t>As of 14 December 2021 (2 pm CET), the Omicron variant has been confirmed in 76 countries (+12). </a:t>
            </a:r>
            <a:r>
              <a:rPr lang="de-DE" sz="2000" dirty="0"/>
              <a:t> </a:t>
            </a:r>
            <a:endParaRPr lang="de-DE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CDFFC2F-62C7-455C-8DBE-FA2F357CB66B}"/>
              </a:ext>
            </a:extLst>
          </p:cNvPr>
          <p:cNvSpPr txBox="1"/>
          <p:nvPr/>
        </p:nvSpPr>
        <p:spPr>
          <a:xfrm>
            <a:off x="1378039" y="6428566"/>
            <a:ext cx="68663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prstClr val="black"/>
                </a:solidFill>
              </a:rPr>
              <a:t>Quellen: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14.12.2021, Datenstand 12.12.2021 | BNO; https://newsnodes.com/omicron_tracker, Datenstand 17.12.2021, 9.30 Uhr</a:t>
            </a:r>
          </a:p>
          <a:p>
            <a:r>
              <a:rPr lang="de-DE" sz="1400" i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C99038-D6BF-4096-8C97-7163AECFF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48" y="1415564"/>
            <a:ext cx="7944928" cy="492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8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/>
              <a:t>Virusvariante B.1.1.529 (Omikron)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85E5D9B3-5943-41A3-862C-8D6F0BAA3A72}"/>
              </a:ext>
            </a:extLst>
          </p:cNvPr>
          <p:cNvSpPr txBox="1"/>
          <p:nvPr/>
        </p:nvSpPr>
        <p:spPr>
          <a:xfrm>
            <a:off x="603115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0C2AAD-BE00-4A30-85FD-76BB63BF1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68" y="3944545"/>
            <a:ext cx="4324726" cy="168706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2F010CC-B292-4BDE-B869-FF19F66B781D}"/>
              </a:ext>
            </a:extLst>
          </p:cNvPr>
          <p:cNvSpPr txBox="1"/>
          <p:nvPr/>
        </p:nvSpPr>
        <p:spPr>
          <a:xfrm>
            <a:off x="151816" y="6059234"/>
            <a:ext cx="84745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SSI, Omikron Bericht: </a:t>
            </a:r>
            <a:r>
              <a:rPr lang="de-DE" sz="1200" i="1" dirty="0">
                <a:solidFill>
                  <a:prstClr val="black"/>
                </a:solidFill>
                <a:hlinkClick r:id="rId4"/>
              </a:rPr>
              <a:t>https://www.ssi.dk/-/media/cdn/files/covid19/omikron/statusrapport/rapport-omikronvarianten-16122021-fk3t.pdf?la=da</a:t>
            </a:r>
            <a:r>
              <a:rPr lang="de-DE" sz="1200" i="1" dirty="0">
                <a:solidFill>
                  <a:prstClr val="black"/>
                </a:solidFill>
              </a:rPr>
              <a:t> </a:t>
            </a:r>
          </a:p>
          <a:p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80B39A-1C70-4223-9E0E-3001EC517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31" y="1320991"/>
            <a:ext cx="4243184" cy="128027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0B096F0-9068-4C92-8321-08030842E9A2}"/>
              </a:ext>
            </a:extLst>
          </p:cNvPr>
          <p:cNvSpPr txBox="1"/>
          <p:nvPr/>
        </p:nvSpPr>
        <p:spPr>
          <a:xfrm>
            <a:off x="151816" y="644703"/>
            <a:ext cx="5688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Nineteen percent (23) of Omicron index cases gave rise to a secondary household case, </a:t>
            </a:r>
            <a:endParaRPr lang="de-DE" sz="1200" dirty="0"/>
          </a:p>
          <a:p>
            <a:r>
              <a:rPr lang="en-GB" sz="1200" dirty="0"/>
              <a:t>compared to 8.3% (6,058) of Delta index cases</a:t>
            </a:r>
            <a:r>
              <a:rPr lang="en-GB" dirty="0"/>
              <a:t>.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7DBCD1D-8B78-460B-881A-E0C714D75220}"/>
              </a:ext>
            </a:extLst>
          </p:cNvPr>
          <p:cNvSpPr txBox="1"/>
          <p:nvPr/>
        </p:nvSpPr>
        <p:spPr>
          <a:xfrm>
            <a:off x="145931" y="2604201"/>
            <a:ext cx="847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UK Technical Brief: </a:t>
            </a:r>
            <a:r>
              <a:rPr lang="en-GB" sz="1200" u="sng" dirty="0">
                <a:hlinkClick r:id="rId6"/>
              </a:rPr>
              <a:t>https://assets.publishing.service.gov.uk/government/uploads/system/uploads/attachment_data/file/1040076/Technical_Briefing_31.pdf</a:t>
            </a:r>
            <a:r>
              <a:rPr lang="en-GB" sz="1200" dirty="0"/>
              <a:t>  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7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/>
              <a:t>Virusvariante B.1.1.529 (Omikron)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85E5D9B3-5943-41A3-862C-8D6F0BAA3A72}"/>
              </a:ext>
            </a:extLst>
          </p:cNvPr>
          <p:cNvSpPr txBox="1"/>
          <p:nvPr/>
        </p:nvSpPr>
        <p:spPr>
          <a:xfrm>
            <a:off x="603115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2F010CC-B292-4BDE-B869-FF19F66B781D}"/>
              </a:ext>
            </a:extLst>
          </p:cNvPr>
          <p:cNvSpPr txBox="1"/>
          <p:nvPr/>
        </p:nvSpPr>
        <p:spPr>
          <a:xfrm>
            <a:off x="151816" y="6059234"/>
            <a:ext cx="8474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prstClr val="black"/>
                </a:solidFill>
              </a:rPr>
              <a:t>Quellen: </a:t>
            </a:r>
            <a:r>
              <a:rPr lang="de-DE" sz="1400" i="1" dirty="0" err="1">
                <a:solidFill>
                  <a:prstClr val="black"/>
                </a:solidFill>
              </a:rPr>
              <a:t>Espenhein</a:t>
            </a:r>
            <a:r>
              <a:rPr lang="de-DE" sz="1400" i="1" dirty="0">
                <a:solidFill>
                  <a:prstClr val="black"/>
                </a:solidFill>
              </a:rPr>
              <a:t> et </a:t>
            </a:r>
            <a:r>
              <a:rPr lang="de-DE" sz="1400" i="1" dirty="0" err="1">
                <a:solidFill>
                  <a:prstClr val="black"/>
                </a:solidFill>
              </a:rPr>
              <a:t>al:https</a:t>
            </a:r>
            <a:r>
              <a:rPr lang="de-DE" sz="1400" i="1" dirty="0">
                <a:solidFill>
                  <a:prstClr val="black"/>
                </a:solidFill>
              </a:rPr>
              <a:t>://www.eurosurveillance.org/docserver/fulltext/eurosurveillance/26/50/eurosurv-26-50-3.pdf?expires=1639735256&amp;id=id&amp;accname=guest&amp;checksum=3AA38ED0E8196C81E97062EFEA4DD76E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96A12EE-01F6-4819-B17F-0C19AB4FD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49" y="909278"/>
            <a:ext cx="7154138" cy="521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01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Bildschirmpräsentation (4:3)</PresentationFormat>
  <Paragraphs>147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7-Tages-Inzidenz pro 100.000 Einwohner weltweit </vt:lpstr>
      <vt:lpstr>7-Tages-Inzidenz pro 100.000 Einwohner weltweit </vt:lpstr>
      <vt:lpstr>% Veränderung der Fallzahlen die letzte 7-Tage </vt:lpstr>
      <vt:lpstr>7-Tages-Inzidenz pro 100.000 Einwohner EU/EWR</vt:lpstr>
      <vt:lpstr>Virusvariante B.1.1.529 (Omikron) - Weltweit</vt:lpstr>
      <vt:lpstr>Virusvariante B.1.1.529 (Omikron) </vt:lpstr>
      <vt:lpstr>Virusvariante B.1.1.529 (Omikron)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Raiser, Sofie Gillesberg</cp:lastModifiedBy>
  <cp:revision>390</cp:revision>
  <dcterms:created xsi:type="dcterms:W3CDTF">2015-11-02T12:29:13Z</dcterms:created>
  <dcterms:modified xsi:type="dcterms:W3CDTF">2021-12-17T09:54:48Z</dcterms:modified>
</cp:coreProperties>
</file>