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91" r:id="rId2"/>
    <p:sldId id="392" r:id="rId3"/>
    <p:sldId id="394" r:id="rId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0984" autoAdjust="0"/>
  </p:normalViewPr>
  <p:slideViewPr>
    <p:cSldViewPr snapToGrid="0" snapToObjects="1">
      <p:cViewPr varScale="1">
        <p:scale>
          <a:sx n="137" d="100"/>
          <a:sy n="137" d="100"/>
        </p:scale>
        <p:origin x="110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68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06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hyperlink" Target="https://www.coronawarn.app/de/analysis/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oronawarn.app/de/blog/2021-12-15-cwa-red-tile-guidance/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916F3CF-9012-43F0-84F2-904F8C59B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827" y="3832486"/>
            <a:ext cx="4405745" cy="91988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E905AEA-6403-4AF6-A3E4-24F4EB98F6AA}"/>
              </a:ext>
            </a:extLst>
          </p:cNvPr>
          <p:cNvSpPr/>
          <p:nvPr/>
        </p:nvSpPr>
        <p:spPr>
          <a:xfrm>
            <a:off x="261212" y="4844251"/>
            <a:ext cx="385188" cy="3019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7" name="Inhaltsplatzhalter 21" descr="Ein Bild, das Kuchen, ausgestaltet, farbig, Obst enthält.&#10;&#10;Automatisch generierte Beschreibung">
            <a:extLst>
              <a:ext uri="{FF2B5EF4-FFF2-40B4-BE49-F238E27FC236}">
                <a16:creationId xmlns:a16="http://schemas.microsoft.com/office/drawing/2014/main" id="{43EF7E3F-B560-4FCE-B824-8D96F17A2F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6" r="3485"/>
          <a:stretch/>
        </p:blipFill>
        <p:spPr>
          <a:xfrm>
            <a:off x="479503" y="4721707"/>
            <a:ext cx="418253" cy="422034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94FBE6A-1836-4DF3-A2B4-A75A7550D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704" y="918346"/>
            <a:ext cx="4944559" cy="1317424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Kennzahlen</a:t>
            </a:r>
            <a:r>
              <a:rPr lang="de-DE" sz="4000" dirty="0"/>
              <a:t>:</a:t>
            </a:r>
            <a:endParaRPr lang="de-DE" sz="3200" dirty="0"/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200" dirty="0"/>
              <a:t>38,8 Mio. Downloads | ~70.000 Downloads/Tag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200" dirty="0"/>
              <a:t>920.000 Warnende insgesamt, 8000 Warnende/Tag (PCR)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200" dirty="0">
                <a:hlinkClick r:id="rId5"/>
              </a:rPr>
              <a:t>https://www.coronawarn.app/de/analysis/</a:t>
            </a:r>
            <a:r>
              <a:rPr lang="de-DE" sz="3200" dirty="0"/>
              <a:t> (Finanzierung wurde durch BMG eingestellt)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Entwicklung</a:t>
            </a:r>
            <a:r>
              <a:rPr lang="de-DE" sz="4000" dirty="0"/>
              <a:t>: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200" dirty="0"/>
              <a:t>Version 2.15 mit angepasstem Text zur roten Warnung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200" dirty="0"/>
              <a:t>Hotfix Limitierung Personen für Zertifikate-Scan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endParaRPr lang="de-DE" sz="4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Kommunikation</a:t>
            </a:r>
            <a:r>
              <a:rPr lang="de-DE" sz="4000" dirty="0"/>
              <a:t>: 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200" dirty="0"/>
              <a:t>Rote Warnung (CWA-Blog, Tweet: &gt;250k </a:t>
            </a:r>
            <a:r>
              <a:rPr lang="de-DE" sz="3200" dirty="0" err="1"/>
              <a:t>Impressions</a:t>
            </a:r>
            <a:r>
              <a:rPr lang="de-DE" sz="3200" dirty="0"/>
              <a:t>, &gt;10k Link-Klicks, &gt;100 Kommentare)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200" dirty="0"/>
              <a:t>Auch Hessen nimmt die CWA in die Schutz-Verordnung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200" dirty="0"/>
              <a:t>RT BPK-Tweet (&gt;50k </a:t>
            </a:r>
            <a:r>
              <a:rPr lang="de-DE" sz="3200" dirty="0" err="1"/>
              <a:t>Impressions</a:t>
            </a:r>
            <a:r>
              <a:rPr lang="de-DE" sz="3200" dirty="0"/>
              <a:t>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endParaRPr lang="de-DE" sz="400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95A4BCA-55F4-4629-9855-BC20380C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264"/>
            <a:ext cx="7983646" cy="435669"/>
          </a:xfrm>
        </p:spPr>
        <p:txBody>
          <a:bodyPr/>
          <a:lstStyle/>
          <a:p>
            <a:r>
              <a:rPr lang="de-DE" dirty="0"/>
              <a:t>Update Digitale Projekte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67C4C3E-71FF-4DAB-BA61-07CD4A67E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"/>
          <a:stretch/>
        </p:blipFill>
        <p:spPr bwMode="auto">
          <a:xfrm>
            <a:off x="263576" y="1116475"/>
            <a:ext cx="756348" cy="71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BEAFB7D-C0CF-4A03-AB71-D9E80F644B3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61" t="6783" r="7053" b="6747"/>
          <a:stretch/>
        </p:blipFill>
        <p:spPr>
          <a:xfrm>
            <a:off x="364662" y="2423263"/>
            <a:ext cx="663168" cy="6542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0DD476C-AB7B-4BFD-AB2A-09CAC4BA64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660" y="3548800"/>
            <a:ext cx="597187" cy="597187"/>
          </a:xfrm>
          <a:prstGeom prst="rect">
            <a:avLst/>
          </a:prstGeom>
        </p:spPr>
      </p:pic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5422EB-3E1C-4F01-8879-AAD1349196BA}"/>
              </a:ext>
            </a:extLst>
          </p:cNvPr>
          <p:cNvSpPr txBox="1">
            <a:spLocks/>
          </p:cNvSpPr>
          <p:nvPr/>
        </p:nvSpPr>
        <p:spPr>
          <a:xfrm>
            <a:off x="1861692" y="3339850"/>
            <a:ext cx="6263634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32603F47-BDD4-4B93-B353-E9A5005ECD3C}"/>
              </a:ext>
            </a:extLst>
          </p:cNvPr>
          <p:cNvSpPr txBox="1">
            <a:spLocks/>
          </p:cNvSpPr>
          <p:nvPr/>
        </p:nvSpPr>
        <p:spPr>
          <a:xfrm>
            <a:off x="642194" y="3325724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5244B27-097E-460B-B7EB-3910311ABA9F}"/>
              </a:ext>
            </a:extLst>
          </p:cNvPr>
          <p:cNvSpPr txBox="1">
            <a:spLocks/>
          </p:cNvSpPr>
          <p:nvPr/>
        </p:nvSpPr>
        <p:spPr>
          <a:xfrm>
            <a:off x="-5491763" y="2411378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28DBBED-B736-44B3-8D3F-CECBC868978C}"/>
              </a:ext>
            </a:extLst>
          </p:cNvPr>
          <p:cNvSpPr txBox="1">
            <a:spLocks/>
          </p:cNvSpPr>
          <p:nvPr/>
        </p:nvSpPr>
        <p:spPr>
          <a:xfrm>
            <a:off x="1184704" y="2281883"/>
            <a:ext cx="5144975" cy="11657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Kennzahlen:</a:t>
            </a:r>
            <a:r>
              <a:rPr lang="de-DE" sz="900" b="1" dirty="0"/>
              <a:t>	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</a:tabLst>
            </a:pPr>
            <a:r>
              <a:rPr lang="de-DE" sz="800" dirty="0"/>
              <a:t>170 Mio. </a:t>
            </a:r>
            <a:r>
              <a:rPr lang="de-DE" sz="800"/>
              <a:t>DCC-Zertifikate</a:t>
            </a:r>
            <a:endParaRPr lang="de-DE" sz="800" dirty="0"/>
          </a:p>
          <a:p>
            <a:pPr lvl="2">
              <a:spcBef>
                <a:spcPts val="0"/>
              </a:spcBef>
              <a:buSzPct val="80000"/>
              <a:tabLst>
                <a:tab pos="984250" algn="l"/>
              </a:tabLst>
            </a:pPr>
            <a:r>
              <a:rPr lang="de-DE" sz="800" dirty="0" err="1"/>
              <a:t>CovPass</a:t>
            </a:r>
            <a:r>
              <a:rPr lang="de-DE" sz="800" dirty="0"/>
              <a:t>-App: &gt; 27,6 Mio. Downloads, </a:t>
            </a:r>
            <a:r>
              <a:rPr lang="de-DE" sz="800" dirty="0" err="1"/>
              <a:t>CovPassCheck</a:t>
            </a:r>
            <a:r>
              <a:rPr lang="de-DE" sz="800" dirty="0"/>
              <a:t>-App: &gt; 1,9 Mio. Downloads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Entwicklung</a:t>
            </a:r>
            <a:r>
              <a:rPr lang="de-DE" sz="900" b="1" dirty="0"/>
              <a:t>:</a:t>
            </a:r>
            <a:endParaRPr lang="de-DE" sz="800" b="1" dirty="0"/>
          </a:p>
          <a:p>
            <a:pPr lvl="2">
              <a:spcBef>
                <a:spcPts val="0"/>
              </a:spcBef>
              <a:buSzPct val="80000"/>
              <a:tabLst>
                <a:tab pos="984250" algn="l"/>
              </a:tabLst>
            </a:pPr>
            <a:r>
              <a:rPr lang="de-DE" sz="800" dirty="0"/>
              <a:t>Version 1.14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Kommunikation</a:t>
            </a:r>
            <a:r>
              <a:rPr lang="de-DE" sz="900" b="1" dirty="0"/>
              <a:t>: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</a:tabLst>
            </a:pPr>
            <a:r>
              <a:rPr lang="de-DE" sz="800" dirty="0" err="1"/>
              <a:t>CovPassCheck</a:t>
            </a:r>
            <a:r>
              <a:rPr lang="de-DE" sz="800" dirty="0"/>
              <a:t>-App (BMG)</a:t>
            </a:r>
            <a:endParaRPr lang="de-DE" sz="800" dirty="0">
              <a:sym typeface="Wingdings" panose="05000000000000000000" pitchFamily="2" charset="2"/>
            </a:endParaRPr>
          </a:p>
          <a:p>
            <a:pPr lvl="2">
              <a:spcBef>
                <a:spcPts val="0"/>
              </a:spcBef>
              <a:buSzPct val="80000"/>
              <a:tabLst>
                <a:tab pos="984250" algn="l"/>
              </a:tabLst>
            </a:pPr>
            <a:r>
              <a:rPr lang="de-DE" sz="800" dirty="0">
                <a:sym typeface="Wingdings" panose="05000000000000000000" pitchFamily="2" charset="2"/>
              </a:rPr>
              <a:t>Kommunikation an Berufsverbände geplant</a:t>
            </a:r>
            <a:endParaRPr lang="de-DE" sz="800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F3C8183-8464-4A23-B427-25C3A45B46CC}"/>
              </a:ext>
            </a:extLst>
          </p:cNvPr>
          <p:cNvSpPr txBox="1">
            <a:spLocks/>
          </p:cNvSpPr>
          <p:nvPr/>
        </p:nvSpPr>
        <p:spPr>
          <a:xfrm>
            <a:off x="1150890" y="3505250"/>
            <a:ext cx="6431010" cy="9836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Kennzahlen</a:t>
            </a:r>
            <a:r>
              <a:rPr lang="de-DE" sz="1000" dirty="0"/>
              <a:t>:	</a:t>
            </a:r>
            <a:br>
              <a:rPr lang="de-DE" sz="1000" dirty="0"/>
            </a:br>
            <a:r>
              <a:rPr lang="de-DE" sz="1000" dirty="0"/>
              <a:t>	</a:t>
            </a:r>
            <a:r>
              <a:rPr lang="de-DE" sz="800" dirty="0"/>
              <a:t>~50.000 Anmeldungen </a:t>
            </a:r>
            <a:r>
              <a:rPr lang="de-DE" sz="900" dirty="0"/>
              <a:t>pro Tag 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900" dirty="0"/>
              <a:t>	</a:t>
            </a:r>
            <a:r>
              <a:rPr lang="de-DE" sz="800" dirty="0"/>
              <a:t> 18,2 Mio. Anmeldungen seit 11/2020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1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br>
              <a:rPr lang="de-DE" sz="1000" dirty="0"/>
            </a:br>
            <a:r>
              <a:rPr lang="de-DE" sz="1000" dirty="0"/>
              <a:t>	  	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1000" b="1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979FB610-6245-4149-8245-9EE5044A87DA}"/>
              </a:ext>
            </a:extLst>
          </p:cNvPr>
          <p:cNvSpPr txBox="1">
            <a:spLocks/>
          </p:cNvSpPr>
          <p:nvPr/>
        </p:nvSpPr>
        <p:spPr>
          <a:xfrm>
            <a:off x="1783052" y="4349129"/>
            <a:ext cx="6650146" cy="6733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</a:pPr>
            <a:endParaRPr lang="de-DE" sz="1200" dirty="0"/>
          </a:p>
          <a:p>
            <a:pPr>
              <a:spcBef>
                <a:spcPts val="0"/>
              </a:spcBef>
              <a:buSzPct val="80000"/>
            </a:pPr>
            <a:endParaRPr lang="de-DE" sz="1700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AB5A78F-EBE1-40F5-A87D-3F76C5512DA9}"/>
              </a:ext>
            </a:extLst>
          </p:cNvPr>
          <p:cNvCxnSpPr>
            <a:cxnSpLocks/>
          </p:cNvCxnSpPr>
          <p:nvPr/>
        </p:nvCxnSpPr>
        <p:spPr>
          <a:xfrm>
            <a:off x="-2650" y="2235770"/>
            <a:ext cx="792364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D901919-FF22-46CD-9392-41A6475A14C6}"/>
              </a:ext>
            </a:extLst>
          </p:cNvPr>
          <p:cNvCxnSpPr/>
          <p:nvPr/>
        </p:nvCxnSpPr>
        <p:spPr>
          <a:xfrm>
            <a:off x="-2650" y="3426037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25E0C50-A73D-452D-82AB-A16928D2F0EE}"/>
              </a:ext>
            </a:extLst>
          </p:cNvPr>
          <p:cNvCxnSpPr/>
          <p:nvPr/>
        </p:nvCxnSpPr>
        <p:spPr>
          <a:xfrm>
            <a:off x="0" y="4570192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6EA3B6E-FCB8-46A2-8A0F-680AAE3F09E2}"/>
              </a:ext>
            </a:extLst>
          </p:cNvPr>
          <p:cNvCxnSpPr/>
          <p:nvPr/>
        </p:nvCxnSpPr>
        <p:spPr>
          <a:xfrm>
            <a:off x="-2650" y="822065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2525046-3516-496C-B7C9-0271B9C9D0EE}"/>
              </a:ext>
            </a:extLst>
          </p:cNvPr>
          <p:cNvGrpSpPr/>
          <p:nvPr/>
        </p:nvGrpSpPr>
        <p:grpSpPr>
          <a:xfrm>
            <a:off x="377615" y="4626201"/>
            <a:ext cx="216436" cy="450429"/>
            <a:chOff x="376239" y="724175"/>
            <a:chExt cx="2094438" cy="4358808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DABC36DA-E9E3-4D2E-B5E3-E491B49561D7}"/>
                </a:ext>
              </a:extLst>
            </p:cNvPr>
            <p:cNvGrpSpPr/>
            <p:nvPr/>
          </p:nvGrpSpPr>
          <p:grpSpPr>
            <a:xfrm>
              <a:off x="376239" y="724175"/>
              <a:ext cx="2094438" cy="4358808"/>
              <a:chOff x="365933" y="619122"/>
              <a:chExt cx="2328486" cy="4718181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76D5B3CB-8F51-4619-9BAD-4E8AABBC9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8248" t="4560"/>
              <a:stretch/>
            </p:blipFill>
            <p:spPr>
              <a:xfrm>
                <a:off x="436473" y="793493"/>
                <a:ext cx="2150550" cy="4296694"/>
              </a:xfrm>
              <a:prstGeom prst="rect">
                <a:avLst/>
              </a:prstGeom>
            </p:spPr>
          </p:pic>
          <p:sp>
            <p:nvSpPr>
              <p:cNvPr id="34" name="Halbbogen 33">
                <a:extLst>
                  <a:ext uri="{FF2B5EF4-FFF2-40B4-BE49-F238E27FC236}">
                    <a16:creationId xmlns:a16="http://schemas.microsoft.com/office/drawing/2014/main" id="{A05677C7-A591-4FC9-814E-28E1B9303ED2}"/>
                  </a:ext>
                </a:extLst>
              </p:cNvPr>
              <p:cNvSpPr/>
              <p:nvPr/>
            </p:nvSpPr>
            <p:spPr>
              <a:xfrm rot="2950322">
                <a:off x="2129784" y="736272"/>
                <a:ext cx="681786" cy="447485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bbogen 35">
                <a:extLst>
                  <a:ext uri="{FF2B5EF4-FFF2-40B4-BE49-F238E27FC236}">
                    <a16:creationId xmlns:a16="http://schemas.microsoft.com/office/drawing/2014/main" id="{19EB7AB9-FBF1-4ED5-A3E9-40AD73EA7C82}"/>
                  </a:ext>
                </a:extLst>
              </p:cNvPr>
              <p:cNvSpPr/>
              <p:nvPr/>
            </p:nvSpPr>
            <p:spPr>
              <a:xfrm rot="14107567">
                <a:off x="248784" y="4772663"/>
                <a:ext cx="681789" cy="447491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Abgerundetes Rechteck 14">
              <a:extLst>
                <a:ext uri="{FF2B5EF4-FFF2-40B4-BE49-F238E27FC236}">
                  <a16:creationId xmlns:a16="http://schemas.microsoft.com/office/drawing/2014/main" id="{7AB65EA6-1703-431C-A1CD-6ACC4F647A19}"/>
                </a:ext>
              </a:extLst>
            </p:cNvPr>
            <p:cNvSpPr/>
            <p:nvPr/>
          </p:nvSpPr>
          <p:spPr>
            <a:xfrm>
              <a:off x="706521" y="1444396"/>
              <a:ext cx="1408627" cy="3247771"/>
            </a:xfrm>
            <a:prstGeom prst="roundRect">
              <a:avLst>
                <a:gd name="adj" fmla="val 10867"/>
              </a:avLst>
            </a:prstGeom>
            <a:solidFill>
              <a:schemeClr val="bg1"/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95F21F6-0CDD-41E9-990A-80E71A5C0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8" y="1530116"/>
              <a:ext cx="1288725" cy="3290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537029A-0A7F-4534-83D8-7CFA0072E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172" y="2318011"/>
              <a:ext cx="1091598" cy="1501813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7144393D-6DFB-4F2D-9574-DDCE05D0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80" y="4213130"/>
              <a:ext cx="560232" cy="367914"/>
            </a:xfrm>
            <a:prstGeom prst="rect">
              <a:avLst/>
            </a:prstGeom>
          </p:spPr>
        </p:pic>
      </p:grpSp>
      <p:sp>
        <p:nvSpPr>
          <p:cNvPr id="38" name="Datumsplatzhalter 2">
            <a:extLst>
              <a:ext uri="{FF2B5EF4-FFF2-40B4-BE49-F238E27FC236}">
                <a16:creationId xmlns:a16="http://schemas.microsoft.com/office/drawing/2014/main" id="{690F7901-894C-41D1-9840-FB577BFD5B55}"/>
              </a:ext>
            </a:extLst>
          </p:cNvPr>
          <p:cNvSpPr>
            <a:spLocks noGrp="1"/>
          </p:cNvSpPr>
          <p:nvPr/>
        </p:nvSpPr>
        <p:spPr>
          <a:xfrm>
            <a:off x="3055685" y="4812976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17.12.2021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3C7460-8E73-4D8C-AF72-A168A2E8FF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58762" y="918347"/>
            <a:ext cx="2707608" cy="328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95A4BCA-55F4-4629-9855-BC20380C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264"/>
            <a:ext cx="7983646" cy="435669"/>
          </a:xfrm>
        </p:spPr>
        <p:txBody>
          <a:bodyPr/>
          <a:lstStyle/>
          <a:p>
            <a:r>
              <a:rPr lang="de-DE" dirty="0"/>
              <a:t>Update Digitale Projekte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5422EB-3E1C-4F01-8879-AAD1349196BA}"/>
              </a:ext>
            </a:extLst>
          </p:cNvPr>
          <p:cNvSpPr txBox="1">
            <a:spLocks/>
          </p:cNvSpPr>
          <p:nvPr/>
        </p:nvSpPr>
        <p:spPr>
          <a:xfrm>
            <a:off x="1861692" y="3339850"/>
            <a:ext cx="6263634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32603F47-BDD4-4B93-B353-E9A5005ECD3C}"/>
              </a:ext>
            </a:extLst>
          </p:cNvPr>
          <p:cNvSpPr txBox="1">
            <a:spLocks/>
          </p:cNvSpPr>
          <p:nvPr/>
        </p:nvSpPr>
        <p:spPr>
          <a:xfrm>
            <a:off x="642194" y="3325724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5244B27-097E-460B-B7EB-3910311ABA9F}"/>
              </a:ext>
            </a:extLst>
          </p:cNvPr>
          <p:cNvSpPr txBox="1">
            <a:spLocks/>
          </p:cNvSpPr>
          <p:nvPr/>
        </p:nvSpPr>
        <p:spPr>
          <a:xfrm>
            <a:off x="335600" y="4038669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979FB610-6245-4149-8245-9EE5044A87DA}"/>
              </a:ext>
            </a:extLst>
          </p:cNvPr>
          <p:cNvSpPr txBox="1">
            <a:spLocks/>
          </p:cNvSpPr>
          <p:nvPr/>
        </p:nvSpPr>
        <p:spPr>
          <a:xfrm>
            <a:off x="1783052" y="4349129"/>
            <a:ext cx="6650146" cy="6733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</a:pPr>
            <a:endParaRPr lang="de-DE" sz="1200" dirty="0"/>
          </a:p>
          <a:p>
            <a:pPr>
              <a:spcBef>
                <a:spcPts val="0"/>
              </a:spcBef>
              <a:buSzPct val="80000"/>
            </a:pPr>
            <a:endParaRPr lang="de-DE" sz="170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6EA3B6E-FCB8-46A2-8A0F-680AAE3F09E2}"/>
              </a:ext>
            </a:extLst>
          </p:cNvPr>
          <p:cNvCxnSpPr/>
          <p:nvPr/>
        </p:nvCxnSpPr>
        <p:spPr>
          <a:xfrm>
            <a:off x="-2650" y="822065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Datumsplatzhalter 2">
            <a:extLst>
              <a:ext uri="{FF2B5EF4-FFF2-40B4-BE49-F238E27FC236}">
                <a16:creationId xmlns:a16="http://schemas.microsoft.com/office/drawing/2014/main" id="{690F7901-894C-41D1-9840-FB577BFD5B55}"/>
              </a:ext>
            </a:extLst>
          </p:cNvPr>
          <p:cNvSpPr>
            <a:spLocks noGrp="1"/>
          </p:cNvSpPr>
          <p:nvPr/>
        </p:nvSpPr>
        <p:spPr>
          <a:xfrm>
            <a:off x="3055685" y="4812976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17.12.2021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8802B8-E350-4BD5-AA19-A30592FC3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0" y="909061"/>
            <a:ext cx="2705718" cy="333100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3476694-4BF8-4506-9BC3-644399FDE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556" y="903429"/>
            <a:ext cx="2721906" cy="333100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3BF8AA6-2E7F-4E30-A31B-AC5EFE52437D}"/>
              </a:ext>
            </a:extLst>
          </p:cNvPr>
          <p:cNvSpPr txBox="1"/>
          <p:nvPr/>
        </p:nvSpPr>
        <p:spPr>
          <a:xfrm>
            <a:off x="5824324" y="1135788"/>
            <a:ext cx="30535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Enge Absprache mit FG36 bei Anpassung der roten Kachel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/>
              <a:t>„strengere“ Regeln bei möglichen Risikokontakt (auch für Geimpfte)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Freiwillige Selbstquarantäne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hlinkClick r:id="rId5"/>
              </a:rPr>
              <a:t>https://www.coronawarn.app/de/blog/2021-12-15-cwa-red-tile-guidance/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212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9D46E23-E0D2-4B2D-95A8-98EE4D76C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Handlungsempfehlungen (HE) für CWA können zeitnah angepasst werden</a:t>
            </a:r>
          </a:p>
          <a:p>
            <a:pPr lvl="1"/>
            <a:r>
              <a:rPr lang="de-DE" dirty="0"/>
              <a:t>Sollten HE der „analogen“ Kontaktnachverfolgung angepasst werden, können diese auch zeitnah in CWA umgesetzt werden</a:t>
            </a:r>
          </a:p>
          <a:p>
            <a:pPr lvl="1"/>
            <a:r>
              <a:rPr lang="de-DE" dirty="0"/>
              <a:t>Apple/Google bieten an, Information zu VOC in CWA zu übertragen</a:t>
            </a:r>
          </a:p>
          <a:p>
            <a:pPr lvl="2"/>
            <a:r>
              <a:rPr lang="de-DE" dirty="0"/>
              <a:t>Anpassung der Warnungen und HE möglich</a:t>
            </a:r>
          </a:p>
          <a:p>
            <a:pPr lvl="1"/>
            <a:r>
              <a:rPr lang="de-DE" dirty="0"/>
              <a:t>Scan-Intervalle können nicht mehr viel stärker reduziert werden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Impfzertifikate werden konfigurierbar gemacht</a:t>
            </a:r>
          </a:p>
          <a:p>
            <a:pPr lvl="1"/>
            <a:r>
              <a:rPr lang="de-DE" dirty="0"/>
              <a:t>Schnelle Anpassung der Gültigkeit an wissenschaftlichen Erkenntnissen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Risikobegegnung zeitlich eingrenzen?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B4F158-0566-407F-9F11-16161D72A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17.12.2021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0ADC836-B217-4894-84ED-8E2C9EEC1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Anpassung an </a:t>
            </a:r>
            <a:r>
              <a:rPr lang="de-DE" dirty="0"/>
              <a:t>Omikron</a:t>
            </a:r>
          </a:p>
        </p:txBody>
      </p:sp>
    </p:spTree>
    <p:extLst>
      <p:ext uri="{BB962C8B-B14F-4D97-AF65-F5344CB8AC3E}">
        <p14:creationId xmlns:p14="http://schemas.microsoft.com/office/powerpoint/2010/main" val="552666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Bildschirmpräsentation (16:9)</PresentationFormat>
  <Paragraphs>46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ＭＳ 明朝</vt:lpstr>
      <vt:lpstr>Arial</vt:lpstr>
      <vt:lpstr>Calibri</vt:lpstr>
      <vt:lpstr>Wingdings</vt:lpstr>
      <vt:lpstr>Office-Design</vt:lpstr>
      <vt:lpstr>Update Digitale Projekte</vt:lpstr>
      <vt:lpstr>Update Digitale Projekte</vt:lpstr>
      <vt:lpstr>Anpassung an Omikron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Scheida, Wolfgang</cp:lastModifiedBy>
  <cp:revision>290</cp:revision>
  <dcterms:created xsi:type="dcterms:W3CDTF">2015-11-02T12:29:13Z</dcterms:created>
  <dcterms:modified xsi:type="dcterms:W3CDTF">2021-12-17T09:17:52Z</dcterms:modified>
</cp:coreProperties>
</file>