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1021" r:id="rId3"/>
    <p:sldId id="1017" r:id="rId4"/>
    <p:sldId id="1018" r:id="rId5"/>
    <p:sldId id="1019" r:id="rId6"/>
    <p:sldId id="1016" r:id="rId7"/>
    <p:sldId id="1020" r:id="rId8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hfeld, Ann-Sophie" initials="AL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572F"/>
    <a:srgbClr val="FF00FF"/>
    <a:srgbClr val="E2AC00"/>
    <a:srgbClr val="FFCC00"/>
    <a:srgbClr val="99FF66"/>
    <a:srgbClr val="045AA6"/>
    <a:srgbClr val="FF3300"/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73" autoAdjust="0"/>
    <p:restoredTop sz="84606" autoAdjust="0"/>
  </p:normalViewPr>
  <p:slideViewPr>
    <p:cSldViewPr snapToGrid="0" snapToObjects="1">
      <p:cViewPr varScale="1">
        <p:scale>
          <a:sx n="97" d="100"/>
          <a:sy n="97" d="100"/>
        </p:scale>
        <p:origin x="75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6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6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51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62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11-7031-4BD5-847F-79DD895415C9}" type="datetime1">
              <a:rPr lang="de-DE" smtClean="0"/>
              <a:t>17.12.2021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4793-6BE5-4877-B100-F063E4C5BAF5}" type="datetime1">
              <a:rPr lang="de-DE" smtClean="0"/>
              <a:t>17.12.2021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457200" y="75797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815221"/>
            <a:ext cx="7983646" cy="44032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DBA6-A43E-4D01-BC16-9245D806855D}" type="datetime1">
              <a:rPr lang="de-DE" smtClean="0"/>
              <a:t>17.12.2021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787208" cy="916304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A303-26F5-4460-9F72-0F58FABA4B47}" type="datetime1">
              <a:rPr lang="de-DE" smtClean="0"/>
              <a:t>17.12.2021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5246-3CDF-4F66-8385-34CA9D57C563}" type="datetime1">
              <a:rPr lang="de-DE" smtClean="0"/>
              <a:t>17.12.2021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3F69-0619-4695-9BEC-05F922F5D755}" type="datetime1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17AD-3EFC-458B-8AC8-50977EBD9BE9}" type="datetime1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15221"/>
            <a:ext cx="7983646" cy="44032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012E0857-1909-4F09-A7A1-56B84BE86E4D}" type="datetime1">
              <a:rPr lang="de-DE" smtClean="0"/>
              <a:t>17.12.2021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05881" y="1720564"/>
            <a:ext cx="4769708" cy="3534033"/>
          </a:xfrm>
        </p:spPr>
        <p:txBody>
          <a:bodyPr>
            <a:normAutofit/>
          </a:bodyPr>
          <a:lstStyle/>
          <a:p>
            <a:br>
              <a:rPr lang="de-DE" dirty="0"/>
            </a:br>
            <a:br>
              <a:rPr lang="de-DE" sz="1200" dirty="0"/>
            </a:br>
            <a:br>
              <a:rPr lang="de-DE" sz="1600" dirty="0"/>
            </a:br>
            <a:r>
              <a:rPr lang="de-DE" sz="1800" dirty="0"/>
              <a:t>Auswertungen der Fall- und Quarantäne-Daten von der Webseite der KMK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FG36</a:t>
            </a:r>
            <a:br>
              <a:rPr lang="de-DE" sz="1800" dirty="0"/>
            </a:br>
            <a:r>
              <a:rPr lang="en-GB" sz="1800" i="1" dirty="0" err="1"/>
              <a:t>Krisenstab</a:t>
            </a:r>
            <a:r>
              <a:rPr lang="en-GB" sz="1800" i="1" dirty="0"/>
              <a:t>, 17.12.2021</a:t>
            </a:r>
            <a:endParaRPr lang="de-DE" sz="1800" i="1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2660-B1CE-4633-8080-DB48EC6D18CC}" type="datetime1">
              <a:rPr lang="de-DE" smtClean="0"/>
              <a:t>17.12.2021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2033201-C1DA-4706-B1FB-D6C60B521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5" y="2276615"/>
            <a:ext cx="3753744" cy="26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2019CEB-2888-4EF4-AE81-67AA7D65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7B16D8E-6E18-46FE-9179-BC6F65622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64FDF8B-5CF6-4394-A441-DBC28ECF4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86403" cy="3780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A94DC16-2E1A-424B-997E-B197C179CF13}"/>
              </a:ext>
            </a:extLst>
          </p:cNvPr>
          <p:cNvSpPr txBox="1"/>
          <p:nvPr/>
        </p:nvSpPr>
        <p:spPr>
          <a:xfrm>
            <a:off x="5504538" y="1761662"/>
            <a:ext cx="3511644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/>
              <a:t>https://www.kmk.org/dokumentation-statistik/statistik/schulstatistik/schulstatistische-informationen-zur-covid-19-pandemie.html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E7C1931-04D7-4E3C-94BD-E4CDB9585D0E}"/>
              </a:ext>
            </a:extLst>
          </p:cNvPr>
          <p:cNvGrpSpPr/>
          <p:nvPr/>
        </p:nvGrpSpPr>
        <p:grpSpPr>
          <a:xfrm>
            <a:off x="2276164" y="3189835"/>
            <a:ext cx="6858002" cy="3023177"/>
            <a:chOff x="2118852" y="3189835"/>
            <a:chExt cx="6858002" cy="3023177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EF8E2A52-A9BB-4F1F-B7AA-F07D33EF13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634"/>
            <a:stretch/>
          </p:blipFill>
          <p:spPr>
            <a:xfrm>
              <a:off x="2118852" y="3189835"/>
              <a:ext cx="6858002" cy="30231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6D664D01-3D85-4F45-BA62-E3ECB6A2FD88}"/>
                </a:ext>
              </a:extLst>
            </p:cNvPr>
            <p:cNvGrpSpPr/>
            <p:nvPr/>
          </p:nvGrpSpPr>
          <p:grpSpPr>
            <a:xfrm>
              <a:off x="4332673" y="3319615"/>
              <a:ext cx="4418038" cy="690717"/>
              <a:chOff x="4598144" y="3091727"/>
              <a:chExt cx="4418038" cy="690717"/>
            </a:xfrm>
          </p:grpSpPr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4BF173A4-A0DF-4678-9EDB-07CCE6D6B6E0}"/>
                  </a:ext>
                </a:extLst>
              </p:cNvPr>
              <p:cNvSpPr/>
              <p:nvPr/>
            </p:nvSpPr>
            <p:spPr>
              <a:xfrm>
                <a:off x="6836320" y="3091727"/>
                <a:ext cx="344129" cy="37362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4ACBADFF-4D05-4BDD-B9BE-6D091A4A0698}"/>
                  </a:ext>
                </a:extLst>
              </p:cNvPr>
              <p:cNvSpPr/>
              <p:nvPr/>
            </p:nvSpPr>
            <p:spPr>
              <a:xfrm>
                <a:off x="4598144" y="3408818"/>
                <a:ext cx="4418038" cy="37362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422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F1C59C5-B96D-4332-A803-A14A4B1F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F5E8BE0-6C8A-4049-A792-88AF6FEE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52" y="320789"/>
            <a:ext cx="7983646" cy="874368"/>
          </a:xfrm>
        </p:spPr>
        <p:txBody>
          <a:bodyPr/>
          <a:lstStyle/>
          <a:p>
            <a:r>
              <a:rPr lang="de-DE" dirty="0"/>
              <a:t>Anzahl </a:t>
            </a:r>
            <a:r>
              <a:rPr lang="de-DE" dirty="0" err="1"/>
              <a:t>SuS</a:t>
            </a:r>
            <a:r>
              <a:rPr lang="de-DE" dirty="0"/>
              <a:t> bzw. </a:t>
            </a:r>
            <a:r>
              <a:rPr lang="de-DE" dirty="0" err="1"/>
              <a:t>LuL</a:t>
            </a:r>
            <a:r>
              <a:rPr lang="de-DE" dirty="0"/>
              <a:t> in Quarantäne </a:t>
            </a:r>
            <a:br>
              <a:rPr lang="de-DE" dirty="0"/>
            </a:br>
            <a:r>
              <a:rPr lang="de-DE" dirty="0"/>
              <a:t>pro „aktuellem“ </a:t>
            </a:r>
            <a:r>
              <a:rPr lang="de-DE" dirty="0" err="1"/>
              <a:t>SuS</a:t>
            </a:r>
            <a:r>
              <a:rPr lang="de-DE" dirty="0"/>
              <a:t>- oder </a:t>
            </a:r>
            <a:r>
              <a:rPr lang="de-DE" dirty="0" err="1"/>
              <a:t>LuL</a:t>
            </a:r>
            <a:r>
              <a:rPr lang="de-DE" dirty="0"/>
              <a:t>-Fall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336978A-ABC1-4892-996A-E22909AFD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60" y="1212850"/>
            <a:ext cx="6987916" cy="497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27E26B-3F80-488D-881B-F928EDDC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DF80E32-842B-426D-ADCC-0594FB2D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Vergleich „Anzahl der Schulen mit </a:t>
            </a:r>
            <a:r>
              <a:rPr lang="de-DE" sz="2000" dirty="0" err="1"/>
              <a:t>wg</a:t>
            </a:r>
            <a:r>
              <a:rPr lang="de-DE" sz="2000" dirty="0"/>
              <a:t> COVID eingeschränktem Präsenzbetrieb“ und Anzahl der über </a:t>
            </a:r>
            <a:r>
              <a:rPr lang="de-DE" sz="2000" dirty="0" err="1"/>
              <a:t>Survnet</a:t>
            </a:r>
            <a:r>
              <a:rPr lang="de-DE" sz="2000" dirty="0"/>
              <a:t> übermittelten Ausbrüche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6E961B1-80E4-460B-9FE2-BAE7D0728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4" y="2241755"/>
            <a:ext cx="4345272" cy="290522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70153B4-23EF-46C5-B7E8-2930EF71EFAB}"/>
              </a:ext>
            </a:extLst>
          </p:cNvPr>
          <p:cNvGrpSpPr/>
          <p:nvPr/>
        </p:nvGrpSpPr>
        <p:grpSpPr>
          <a:xfrm>
            <a:off x="4427483" y="2241754"/>
            <a:ext cx="4696853" cy="3524206"/>
            <a:chOff x="4427483" y="2241754"/>
            <a:chExt cx="4696853" cy="3524206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6FBA40CA-67F4-4928-8A2B-B516BA8D9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7483" y="2241754"/>
              <a:ext cx="4696853" cy="2635045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FBB8920-847E-40CB-8747-306E31219DE1}"/>
                </a:ext>
              </a:extLst>
            </p:cNvPr>
            <p:cNvSpPr txBox="1"/>
            <p:nvPr/>
          </p:nvSpPr>
          <p:spPr>
            <a:xfrm>
              <a:off x="4572000" y="5119629"/>
              <a:ext cx="44434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Ratio: </a:t>
              </a:r>
            </a:p>
            <a:p>
              <a:r>
                <a:rPr lang="de-DE" sz="1200" dirty="0"/>
                <a:t>Anzahl der Schulen mit </a:t>
              </a:r>
              <a:r>
                <a:rPr lang="de-DE" sz="1200" dirty="0" err="1"/>
                <a:t>wg</a:t>
              </a:r>
              <a:r>
                <a:rPr lang="de-DE" sz="1200" dirty="0"/>
                <a:t> COVID eingeschränktem Präsenzbetrieb </a:t>
              </a:r>
            </a:p>
            <a:p>
              <a:r>
                <a:rPr lang="de-DE" sz="1200" dirty="0"/>
                <a:t>: Anzahl Ausbrüche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72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9FFFBE2-C28B-4768-B83D-4CCDD9F4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333990B-4149-4D45-9F5B-8C23979A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Zunehmender Infektionsdruck auf Lehrpersonal:</a:t>
            </a:r>
            <a:br>
              <a:rPr lang="de-DE" dirty="0"/>
            </a:br>
            <a:r>
              <a:rPr lang="de-DE" dirty="0" err="1"/>
              <a:t>LuL</a:t>
            </a:r>
            <a:r>
              <a:rPr lang="de-DE" dirty="0"/>
              <a:t>-Fälle im Vergleich zur Inzidenz unter den 20- bis 60 J.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4853E54-2C1B-4E28-BB0E-9B0F4D678A23}"/>
              </a:ext>
            </a:extLst>
          </p:cNvPr>
          <p:cNvGrpSpPr/>
          <p:nvPr/>
        </p:nvGrpSpPr>
        <p:grpSpPr>
          <a:xfrm>
            <a:off x="4495324" y="2227408"/>
            <a:ext cx="4629011" cy="3872462"/>
            <a:chOff x="4495324" y="2227408"/>
            <a:chExt cx="4629011" cy="3872462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7E27A03-08B7-49C0-8D5E-1D8429E5C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5324" y="2227408"/>
              <a:ext cx="4612420" cy="2592319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7B1EAEC1-67D6-45A3-B9FD-21E17B450D2A}"/>
                </a:ext>
              </a:extLst>
            </p:cNvPr>
            <p:cNvSpPr txBox="1"/>
            <p:nvPr/>
          </p:nvSpPr>
          <p:spPr>
            <a:xfrm>
              <a:off x="4552336" y="4899541"/>
              <a:ext cx="4439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Ratio: </a:t>
              </a:r>
            </a:p>
            <a:p>
              <a:r>
                <a:rPr lang="en-US" dirty="0" err="1"/>
                <a:t>Anzahl</a:t>
              </a:r>
              <a:r>
                <a:rPr lang="en-US" dirty="0"/>
                <a:t> </a:t>
              </a:r>
              <a:r>
                <a:rPr lang="en-US" dirty="0" err="1"/>
                <a:t>LuL</a:t>
              </a:r>
              <a:r>
                <a:rPr lang="en-US" dirty="0"/>
                <a:t> : </a:t>
              </a:r>
              <a:r>
                <a:rPr lang="en-US" dirty="0" err="1"/>
                <a:t>Inzidenz</a:t>
              </a:r>
              <a:r>
                <a:rPr lang="en-US" dirty="0"/>
                <a:t> </a:t>
              </a:r>
              <a:r>
                <a:rPr lang="en-US" dirty="0" err="1"/>
                <a:t>bei</a:t>
              </a:r>
              <a:r>
                <a:rPr lang="en-US" dirty="0"/>
                <a:t> 20-60 J</a:t>
              </a:r>
            </a:p>
            <a:p>
              <a:r>
                <a:rPr lang="en-US" dirty="0"/>
                <a:t>(in </a:t>
              </a:r>
              <a:r>
                <a:rPr lang="en-US" dirty="0" err="1"/>
                <a:t>Wochen</a:t>
              </a:r>
              <a:r>
                <a:rPr lang="en-US" dirty="0"/>
                <a:t> </a:t>
              </a:r>
              <a:r>
                <a:rPr lang="en-US" dirty="0" err="1"/>
                <a:t>mit</a:t>
              </a:r>
              <a:r>
                <a:rPr lang="en-US" dirty="0"/>
                <a:t> </a:t>
              </a:r>
              <a:r>
                <a:rPr lang="en-US" dirty="0" err="1"/>
                <a:t>Inzidenz</a:t>
              </a:r>
              <a:r>
                <a:rPr lang="en-US" dirty="0"/>
                <a:t>&gt;50/100.000)</a:t>
              </a:r>
            </a:p>
            <a:p>
              <a:endParaRPr lang="de-DE"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119745A7-7193-4BA4-9140-45A03457F3B5}"/>
                </a:ext>
              </a:extLst>
            </p:cNvPr>
            <p:cNvSpPr/>
            <p:nvPr/>
          </p:nvSpPr>
          <p:spPr>
            <a:xfrm>
              <a:off x="8229601" y="2288538"/>
              <a:ext cx="894734" cy="1447381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FDAB2C4F-64BE-4590-A6B4-5113251EC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6" y="2276568"/>
            <a:ext cx="4485490" cy="287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3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840658" y="2082854"/>
            <a:ext cx="6452040" cy="4273496"/>
            <a:chOff x="1247" y="754"/>
            <a:chExt cx="3946" cy="2532"/>
          </a:xfrm>
        </p:grpSpPr>
        <p:pic>
          <p:nvPicPr>
            <p:cNvPr id="6" name="Picture 3" descr="Eingang2007_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754"/>
              <a:ext cx="3946" cy="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377" y="3105"/>
              <a:ext cx="816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altLang="de-DE" sz="1000">
                  <a:solidFill>
                    <a:schemeClr val="bg1"/>
                  </a:solidFill>
                  <a:latin typeface="Arial" charset="0"/>
                  <a:ea typeface="ＭＳ Ｐゴシック" pitchFamily="-32" charset="-128"/>
                  <a:cs typeface="Arial" charset="0"/>
                </a:rPr>
                <a:t>© Foto RKI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725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890A821-23DC-4FFD-B814-B52AAE53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99AEC8-FC98-4BAE-8059-9ADC2396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Paradoxe Perkolation: </a:t>
            </a:r>
            <a:br>
              <a:rPr lang="de-DE" dirty="0"/>
            </a:br>
            <a:r>
              <a:rPr lang="de-DE" dirty="0"/>
              <a:t>Kinder </a:t>
            </a:r>
            <a:r>
              <a:rPr lang="de-DE" dirty="0">
                <a:sym typeface="Wingdings" panose="05000000000000000000" pitchFamily="2" charset="2"/>
              </a:rPr>
              <a:t> Erwachsene (Eltern, Lehrpersonal)  Ältere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EFF6EC3-05BC-402A-A3C9-45218906C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898" y="2012386"/>
            <a:ext cx="2762250" cy="3305175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C2386F3-AB2A-456C-A5D7-67D7E2105791}"/>
              </a:ext>
            </a:extLst>
          </p:cNvPr>
          <p:cNvCxnSpPr/>
          <p:nvPr/>
        </p:nvCxnSpPr>
        <p:spPr>
          <a:xfrm flipV="1">
            <a:off x="4955458" y="3667432"/>
            <a:ext cx="265471" cy="83574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1D661366-2FE8-4421-B7CA-53D1C228B003}"/>
              </a:ext>
            </a:extLst>
          </p:cNvPr>
          <p:cNvCxnSpPr>
            <a:cxnSpLocks/>
          </p:cNvCxnSpPr>
          <p:nvPr/>
        </p:nvCxnSpPr>
        <p:spPr>
          <a:xfrm flipV="1">
            <a:off x="5240593" y="2605548"/>
            <a:ext cx="245807" cy="95617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107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Bildschirmpräsentation (4:3)</PresentationFormat>
  <Paragraphs>24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ＭＳ 明朝</vt:lpstr>
      <vt:lpstr>Wingdings</vt:lpstr>
      <vt:lpstr>Office-Design</vt:lpstr>
      <vt:lpstr>   Auswertungen der Fall- und Quarantäne-Daten von der Webseite der KMK  FG36 Krisenstab, 17.12.2021</vt:lpstr>
      <vt:lpstr>PowerPoint-Präsentation</vt:lpstr>
      <vt:lpstr>Anzahl SuS bzw. LuL in Quarantäne  pro „aktuellem“ SuS- oder LuL-Fall</vt:lpstr>
      <vt:lpstr>Vergleich „Anzahl der Schulen mit wg COVID eingeschränktem Präsenzbetrieb“ und Anzahl der über Survnet übermittelten Ausbrüche</vt:lpstr>
      <vt:lpstr>Zunehmender Infektionsdruck auf Lehrpersonal: LuL-Fälle im Vergleich zur Inzidenz unter den 20- bis 60 J.</vt:lpstr>
      <vt:lpstr>Danke</vt:lpstr>
      <vt:lpstr>Paradoxe Perkolation:  Kinder  Erwachsene (Eltern, Lehrpersonal)  Ältere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Buchholz, Udo</cp:lastModifiedBy>
  <cp:revision>1212</cp:revision>
  <cp:lastPrinted>2019-09-10T12:12:01Z</cp:lastPrinted>
  <dcterms:created xsi:type="dcterms:W3CDTF">2015-11-02T12:29:13Z</dcterms:created>
  <dcterms:modified xsi:type="dcterms:W3CDTF">2021-12-17T08:34:23Z</dcterms:modified>
</cp:coreProperties>
</file>