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  <p:sldMasterId id="2147483663" r:id="rId2"/>
  </p:sldMasterIdLst>
  <p:notesMasterIdLst>
    <p:notesMasterId r:id="rId10"/>
  </p:notesMasterIdLst>
  <p:handoutMasterIdLst>
    <p:handoutMasterId r:id="rId11"/>
  </p:handoutMasterIdLst>
  <p:sldIdLst>
    <p:sldId id="814" r:id="rId3"/>
    <p:sldId id="720" r:id="rId4"/>
    <p:sldId id="816" r:id="rId5"/>
    <p:sldId id="817" r:id="rId6"/>
    <p:sldId id="770" r:id="rId7"/>
    <p:sldId id="779" r:id="rId8"/>
    <p:sldId id="786" r:id="rId9"/>
  </p:sldIdLst>
  <p:sldSz cx="9906000" cy="6858000" type="A4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">
          <p15:clr>
            <a:srgbClr val="A4A3A4"/>
          </p15:clr>
        </p15:guide>
        <p15:guide id="2" pos="540">
          <p15:clr>
            <a:srgbClr val="A4A3A4"/>
          </p15:clr>
        </p15:guide>
        <p15:guide id="3" pos="5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ebel, Jens" initials="JH" lastIdx="1" clrIdx="0"/>
  <p:cmAuthor id="1" name="Sandoni, Anna" initials="SA" lastIdx="9" clrIdx="1">
    <p:extLst>
      <p:ext uri="{19B8F6BF-5375-455C-9EA6-DF929625EA0E}">
        <p15:presenceInfo xmlns:p15="http://schemas.microsoft.com/office/powerpoint/2012/main" userId="Sandoni, An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A9DB8"/>
    <a:srgbClr val="F3A875"/>
    <a:srgbClr val="C9C9C9"/>
    <a:srgbClr val="C4C4C4"/>
    <a:srgbClr val="940000"/>
    <a:srgbClr val="FFE699"/>
    <a:srgbClr val="FABE00"/>
    <a:srgbClr val="94BEE4"/>
    <a:srgbClr val="D9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49" autoAdjust="0"/>
    <p:restoredTop sz="93883" autoAdjust="0"/>
  </p:normalViewPr>
  <p:slideViewPr>
    <p:cSldViewPr snapToGrid="0" snapToObjects="1">
      <p:cViewPr varScale="1">
        <p:scale>
          <a:sx n="64" d="100"/>
          <a:sy n="64" d="100"/>
        </p:scale>
        <p:origin x="680" y="56"/>
      </p:cViewPr>
      <p:guideLst>
        <p:guide orient="horz" pos="240"/>
        <p:guide pos="540"/>
        <p:guide pos="5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Sekundäre Infektionsrate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B-4DD4-B781-AD4E31A7DBB0}"/>
              </c:ext>
            </c:extLst>
          </c:dPt>
          <c:dPt>
            <c:idx val="2"/>
            <c:invertIfNegative val="0"/>
            <c:bubble3D val="0"/>
            <c:spPr>
              <a:solidFill>
                <a:srgbClr val="FFE6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B-4DD4-B781-AD4E31A7DBB0}"/>
              </c:ext>
            </c:extLst>
          </c:dPt>
          <c:dPt>
            <c:idx val="3"/>
            <c:invertIfNegative val="0"/>
            <c:bubble3D val="0"/>
            <c:spPr>
              <a:solidFill>
                <a:srgbClr val="FABE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B-4DD4-B781-AD4E31A7DBB0}"/>
              </c:ext>
            </c:extLst>
          </c:dPt>
          <c:dPt>
            <c:idx val="5"/>
            <c:invertIfNegative val="0"/>
            <c:bubble3D val="0"/>
            <c:spPr>
              <a:solidFill>
                <a:srgbClr val="FFC9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B-4DD4-B781-AD4E31A7DBB0}"/>
              </c:ext>
            </c:extLst>
          </c:dPt>
          <c:dPt>
            <c:idx val="6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B-4DD4-B781-AD4E31A7DBB0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Gesamt</c:v>
                </c:pt>
                <c:pt idx="2">
                  <c:v>Wildtyp</c:v>
                </c:pt>
                <c:pt idx="3">
                  <c:v>Alpha-Variante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.0%">
                  <c:v>9.6000000000000002E-2</c:v>
                </c:pt>
                <c:pt idx="2" formatCode="0.0%">
                  <c:v>5.0999999999999997E-2</c:v>
                </c:pt>
                <c:pt idx="3" formatCode="0.0%">
                  <c:v>0.159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93B-4DD4-B781-AD4E31A7D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13766672"/>
        <c:axId val="413768640"/>
      </c:barChart>
      <c:catAx>
        <c:axId val="413766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3768640"/>
        <c:crosses val="autoZero"/>
        <c:auto val="1"/>
        <c:lblAlgn val="ctr"/>
        <c:lblOffset val="100"/>
        <c:noMultiLvlLbl val="0"/>
      </c:catAx>
      <c:valAx>
        <c:axId val="413768640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376667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Sekundäre Infektionsrate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93-4959-9CEE-F1434D0A618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93-4959-9CEE-F1434D0A618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793-4959-9CEE-F1434D0A618D}"/>
              </c:ext>
            </c:extLst>
          </c:dPt>
          <c:dPt>
            <c:idx val="5"/>
            <c:invertIfNegative val="0"/>
            <c:bubble3D val="0"/>
            <c:spPr>
              <a:solidFill>
                <a:srgbClr val="FFC9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3-4959-9CEE-F1434D0A618D}"/>
              </c:ext>
            </c:extLst>
          </c:dPt>
          <c:dPt>
            <c:idx val="6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93-4959-9CEE-F1434D0A618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Gesamt</c:v>
                </c:pt>
                <c:pt idx="2">
                  <c:v>Primärfall: Kind</c:v>
                </c:pt>
                <c:pt idx="3">
                  <c:v>Primärfall: Personal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.0%">
                  <c:v>9.6000000000000002E-2</c:v>
                </c:pt>
                <c:pt idx="2" formatCode="0.0%">
                  <c:v>0.112</c:v>
                </c:pt>
                <c:pt idx="3" formatCode="0.0%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93-4959-9CEE-F1434D0A61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13766672"/>
        <c:axId val="413768640"/>
      </c:barChart>
      <c:catAx>
        <c:axId val="413766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3768640"/>
        <c:crosses val="autoZero"/>
        <c:auto val="1"/>
        <c:lblAlgn val="ctr"/>
        <c:lblOffset val="100"/>
        <c:noMultiLvlLbl val="0"/>
      </c:catAx>
      <c:valAx>
        <c:axId val="413768640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376667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Sekundäre Infektionsrate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B-4DD4-B781-AD4E31A7DBB0}"/>
              </c:ext>
            </c:extLst>
          </c:dPt>
          <c:dPt>
            <c:idx val="2"/>
            <c:invertIfNegative val="0"/>
            <c:bubble3D val="0"/>
            <c:spPr>
              <a:solidFill>
                <a:srgbClr val="FFE6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B-4DD4-B781-AD4E31A7DBB0}"/>
              </c:ext>
            </c:extLst>
          </c:dPt>
          <c:dPt>
            <c:idx val="3"/>
            <c:invertIfNegative val="0"/>
            <c:bubble3D val="0"/>
            <c:spPr>
              <a:solidFill>
                <a:srgbClr val="FABE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B-4DD4-B781-AD4E31A7DBB0}"/>
              </c:ext>
            </c:extLst>
          </c:dPt>
          <c:dPt>
            <c:idx val="5"/>
            <c:invertIfNegative val="0"/>
            <c:bubble3D val="0"/>
            <c:spPr>
              <a:solidFill>
                <a:srgbClr val="FFC9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B-4DD4-B781-AD4E31A7DBB0}"/>
              </c:ext>
            </c:extLst>
          </c:dPt>
          <c:dPt>
            <c:idx val="6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B-4DD4-B781-AD4E31A7DBB0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Gesamt</c:v>
                </c:pt>
                <c:pt idx="2">
                  <c:v>Wildtyp</c:v>
                </c:pt>
                <c:pt idx="3">
                  <c:v>Alpha-Variante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.0%">
                  <c:v>9.6000000000000002E-2</c:v>
                </c:pt>
                <c:pt idx="2" formatCode="0.0%">
                  <c:v>5.0999999999999997E-2</c:v>
                </c:pt>
                <c:pt idx="3" formatCode="0.0%">
                  <c:v>0.159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93B-4DD4-B781-AD4E31A7D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13766672"/>
        <c:axId val="413768640"/>
      </c:barChart>
      <c:catAx>
        <c:axId val="413766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3768640"/>
        <c:crosses val="autoZero"/>
        <c:auto val="1"/>
        <c:lblAlgn val="ctr"/>
        <c:lblOffset val="100"/>
        <c:noMultiLvlLbl val="0"/>
      </c:catAx>
      <c:valAx>
        <c:axId val="413768640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376667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Sekundäre Infektionsrate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93-4959-9CEE-F1434D0A618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93-4959-9CEE-F1434D0A618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793-4959-9CEE-F1434D0A618D}"/>
              </c:ext>
            </c:extLst>
          </c:dPt>
          <c:dPt>
            <c:idx val="5"/>
            <c:invertIfNegative val="0"/>
            <c:bubble3D val="0"/>
            <c:spPr>
              <a:solidFill>
                <a:srgbClr val="FFC9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3-4959-9CEE-F1434D0A618D}"/>
              </c:ext>
            </c:extLst>
          </c:dPt>
          <c:dPt>
            <c:idx val="6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93-4959-9CEE-F1434D0A618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Gesamt</c:v>
                </c:pt>
                <c:pt idx="2">
                  <c:v>Primärfall: Kind</c:v>
                </c:pt>
                <c:pt idx="3">
                  <c:v>Primärfall: Personal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.0%">
                  <c:v>9.6000000000000002E-2</c:v>
                </c:pt>
                <c:pt idx="2" formatCode="0.0%">
                  <c:v>0.112</c:v>
                </c:pt>
                <c:pt idx="3" formatCode="0.0%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93-4959-9CEE-F1434D0A61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13766672"/>
        <c:axId val="413768640"/>
      </c:barChart>
      <c:catAx>
        <c:axId val="413766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3768640"/>
        <c:crosses val="autoZero"/>
        <c:auto val="1"/>
        <c:lblAlgn val="ctr"/>
        <c:lblOffset val="100"/>
        <c:noMultiLvlLbl val="0"/>
      </c:catAx>
      <c:valAx>
        <c:axId val="413768640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376667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Sekundäre Infektionsrate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93-4959-9CEE-F1434D0A618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94E-4BE8-9B12-982266A3548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93-4959-9CEE-F1434D0A618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793-4959-9CEE-F1434D0A618D}"/>
              </c:ext>
            </c:extLst>
          </c:dPt>
          <c:dPt>
            <c:idx val="5"/>
            <c:invertIfNegative val="0"/>
            <c:bubble3D val="0"/>
            <c:spPr>
              <a:solidFill>
                <a:srgbClr val="FFC9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3-4959-9CEE-F1434D0A618D}"/>
              </c:ext>
            </c:extLst>
          </c:dPt>
          <c:dPt>
            <c:idx val="6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93-4959-9CEE-F1434D0A618D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94E-4BE8-9B12-982266A354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Kitas</c:v>
                </c:pt>
                <c:pt idx="1">
                  <c:v>Haushalte</c:v>
                </c:pt>
              </c:strCache>
            </c:strRef>
          </c:cat>
          <c:val>
            <c:numRef>
              <c:f>Tabelle1!$B$2:$B$3</c:f>
              <c:numCache>
                <c:formatCode>0.0%</c:formatCode>
                <c:ptCount val="2"/>
                <c:pt idx="0">
                  <c:v>9.6000000000000002E-2</c:v>
                </c:pt>
                <c:pt idx="1">
                  <c:v>0.53300000000000003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93-4959-9CEE-F1434D0A61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13766672"/>
        <c:axId val="413768640"/>
      </c:barChart>
      <c:catAx>
        <c:axId val="413766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3768640"/>
        <c:crosses val="autoZero"/>
        <c:auto val="1"/>
        <c:lblAlgn val="ctr"/>
        <c:lblOffset val="100"/>
        <c:noMultiLvlLbl val="0"/>
      </c:catAx>
      <c:valAx>
        <c:axId val="413768640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376667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0.12836</cdr:x>
      <cdr:y>0.3885</cdr:y>
    </cdr:from>
    <cdr:to>
      <cdr:x>0.30889</cdr:x>
      <cdr:y>0.52342</cdr:y>
    </cdr:to>
    <cdr:sp macro="" textlink="">
      <cdr:nvSpPr>
        <cdr:cNvPr id="3" name="Textfeld 3">
          <a:extLst xmlns:a="http://schemas.openxmlformats.org/drawingml/2006/main">
            <a:ext uri="{FF2B5EF4-FFF2-40B4-BE49-F238E27FC236}">
              <a16:creationId xmlns:a16="http://schemas.microsoft.com/office/drawing/2014/main" id="{14F8ED93-A43A-4B56-A518-6732920497CD}"/>
            </a:ext>
          </a:extLst>
        </cdr:cNvPr>
        <cdr:cNvSpPr txBox="1"/>
      </cdr:nvSpPr>
      <cdr:spPr>
        <a:xfrm xmlns:a="http://schemas.openxmlformats.org/drawingml/2006/main" flipH="1">
          <a:off x="698387" y="1063440"/>
          <a:ext cx="982208" cy="36931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b="1" dirty="0">
              <a:solidFill>
                <a:schemeClr val="accent5">
                  <a:lumMod val="60000"/>
                  <a:lumOff val="40000"/>
                </a:schemeClr>
              </a:solidFill>
            </a:rPr>
            <a:t>33/343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0.12836</cdr:x>
      <cdr:y>0.3885</cdr:y>
    </cdr:from>
    <cdr:to>
      <cdr:x>0.30889</cdr:x>
      <cdr:y>0.52342</cdr:y>
    </cdr:to>
    <cdr:sp macro="" textlink="">
      <cdr:nvSpPr>
        <cdr:cNvPr id="3" name="Textfeld 3">
          <a:extLst xmlns:a="http://schemas.openxmlformats.org/drawingml/2006/main">
            <a:ext uri="{FF2B5EF4-FFF2-40B4-BE49-F238E27FC236}">
              <a16:creationId xmlns:a16="http://schemas.microsoft.com/office/drawing/2014/main" id="{14F8ED93-A43A-4B56-A518-6732920497CD}"/>
            </a:ext>
          </a:extLst>
        </cdr:cNvPr>
        <cdr:cNvSpPr txBox="1"/>
      </cdr:nvSpPr>
      <cdr:spPr>
        <a:xfrm xmlns:a="http://schemas.openxmlformats.org/drawingml/2006/main" flipH="1">
          <a:off x="698387" y="1063440"/>
          <a:ext cx="982208" cy="36931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b="1" dirty="0">
              <a:solidFill>
                <a:schemeClr val="accent5">
                  <a:lumMod val="60000"/>
                  <a:lumOff val="40000"/>
                </a:schemeClr>
              </a:solidFill>
            </a:rPr>
            <a:t>33/343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3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3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3"/>
            <a:ext cx="2945659" cy="496333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28583"/>
            <a:ext cx="2945659" cy="496333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3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3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3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3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418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Kita 11 und 24 war der Indexfall ein Erwachsener, der Primärfall aber vermutlich ein Kind.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195EC-7B5B-43D2-AADB-25BAC190185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29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Unterschied statistisch nicht signifikant.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6526-1581-4386-A288-22C83A7C726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600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Unterschied statistisch nicht signifikant.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6526-1581-4386-A288-22C83A7C726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98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Unterschied statistisch signifikant.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6526-1581-4386-A288-22C83A7C726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508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151645556</a:t>
            </a:r>
          </a:p>
          <a:p>
            <a:r>
              <a:rPr lang="de-DE" dirty="0"/>
              <a:t>12943337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2DE12-D720-49B9-93AD-C6F4EA83C63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464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Unterschied statistisch signifikant.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6526-1581-4386-A288-22C83A7C726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89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384875"/>
            <a:ext cx="9481723" cy="4355538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926382" y="2264791"/>
            <a:ext cx="5551121" cy="2678578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62797" y="2267305"/>
            <a:ext cx="4880248" cy="2671017"/>
          </a:xfrm>
        </p:spPr>
        <p:txBody>
          <a:bodyPr lIns="252000" tIns="360000" rIns="252000" bIns="360000" anchor="ctr" anchorCtr="0">
            <a:normAutofit/>
          </a:bodyPr>
          <a:lstStyle>
            <a:lvl1pPr algn="l">
              <a:defRPr sz="20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Berlin, 9. Juni 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4262798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9143045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9477503" y="2267304"/>
            <a:ext cx="428498" cy="2676064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676485" y="6176544"/>
            <a:ext cx="1363078" cy="681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384300"/>
            <a:ext cx="3596085" cy="43561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11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981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57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985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680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360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95300" y="1901759"/>
            <a:ext cx="8648950" cy="432618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3C80-59F9-4B27-ACDC-4938287A1705}" type="datetime1">
              <a:rPr lang="de-DE" smtClean="0"/>
              <a:pPr/>
              <a:t>20.12.2021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95300" y="851207"/>
            <a:ext cx="8648950" cy="9523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519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PPT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" y="1384875"/>
            <a:ext cx="9475358" cy="4358640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926382" y="2264791"/>
            <a:ext cx="5551121" cy="2678578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4262798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9143045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9477503" y="2267304"/>
            <a:ext cx="428498" cy="2676064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2676485" y="6176544"/>
            <a:ext cx="1363078" cy="681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itel 1"/>
          <p:cNvSpPr>
            <a:spLocks noGrp="1"/>
          </p:cNvSpPr>
          <p:nvPr>
            <p:ph type="ctrTitle" hasCustomPrompt="1"/>
          </p:nvPr>
        </p:nvSpPr>
        <p:spPr>
          <a:xfrm>
            <a:off x="4262797" y="2267305"/>
            <a:ext cx="4880248" cy="2671017"/>
          </a:xfrm>
        </p:spPr>
        <p:txBody>
          <a:bodyPr lIns="252000" tIns="360000" rIns="252000" bIns="360000" anchor="ctr" anchorCtr="0">
            <a:normAutofit/>
          </a:bodyPr>
          <a:lstStyle>
            <a:lvl1pPr algn="l">
              <a:defRPr sz="20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Berlin, 9. Juni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24775" y="6356351"/>
            <a:ext cx="4841529" cy="365125"/>
          </a:xfrm>
        </p:spPr>
        <p:txBody>
          <a:bodyPr/>
          <a:lstStyle/>
          <a:p>
            <a:r>
              <a:rPr lang="de-DE"/>
              <a:t>Corona-Kita-Studie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Titelplatzhalter 1"/>
          <p:cNvSpPr>
            <a:spLocks noGrp="1"/>
          </p:cNvSpPr>
          <p:nvPr>
            <p:ph type="title"/>
          </p:nvPr>
        </p:nvSpPr>
        <p:spPr>
          <a:xfrm>
            <a:off x="495301" y="297133"/>
            <a:ext cx="6708343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Inhaltsplatzhalter 9"/>
          <p:cNvSpPr>
            <a:spLocks noGrp="1"/>
          </p:cNvSpPr>
          <p:nvPr>
            <p:ph sz="quarter" idx="13"/>
          </p:nvPr>
        </p:nvSpPr>
        <p:spPr>
          <a:xfrm>
            <a:off x="495300" y="1499617"/>
            <a:ext cx="8648950" cy="471886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24775" y="6356352"/>
            <a:ext cx="4841529" cy="365125"/>
          </a:xfrm>
        </p:spPr>
        <p:txBody>
          <a:bodyPr/>
          <a:lstStyle/>
          <a:p>
            <a:r>
              <a:rPr lang="de-DE"/>
              <a:t>Corona-Kita-Studie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Titelplatzhalter 1"/>
          <p:cNvSpPr>
            <a:spLocks noGrp="1"/>
          </p:cNvSpPr>
          <p:nvPr>
            <p:ph type="title"/>
          </p:nvPr>
        </p:nvSpPr>
        <p:spPr>
          <a:xfrm>
            <a:off x="495301" y="297133"/>
            <a:ext cx="6708344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95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Inhaltsplatzhalter 9"/>
          <p:cNvSpPr>
            <a:spLocks noGrp="1"/>
          </p:cNvSpPr>
          <p:nvPr>
            <p:ph sz="quarter" idx="13"/>
          </p:nvPr>
        </p:nvSpPr>
        <p:spPr>
          <a:xfrm>
            <a:off x="495300" y="1499618"/>
            <a:ext cx="8648950" cy="471886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9852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78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05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55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06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19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95300" y="304448"/>
            <a:ext cx="6771741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815221"/>
            <a:ext cx="8648950" cy="44032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11894" y="6356351"/>
            <a:ext cx="201545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Berlin, 9. Juni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24774" y="6356351"/>
            <a:ext cx="3726398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Corona-Kita-Studie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04767" y="6356351"/>
            <a:ext cx="538278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24" y="326666"/>
            <a:ext cx="2226033" cy="595685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/>
        </p:nvGrpSpPr>
        <p:grpSpPr>
          <a:xfrm>
            <a:off x="495300" y="6458251"/>
            <a:ext cx="8663288" cy="424726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6F5D9DD8-8C83-46C8-8D1B-EB010920FF86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62" y="326666"/>
            <a:ext cx="1485762" cy="38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3A1F8-C45F-449C-A14B-6212331F48EB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400C6-8605-4CD4-A9BF-3D07915CA9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23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chart" Target="../charts/chart1.xml"/><Relationship Id="rId4" Type="http://schemas.openxmlformats.org/officeDocument/2006/relationships/image" Target="../media/image9.jpeg"/><Relationship Id="rId9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chart" Target="../charts/chart3.xml"/><Relationship Id="rId4" Type="http://schemas.openxmlformats.org/officeDocument/2006/relationships/image" Target="../media/image9.jpeg"/><Relationship Id="rId9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7.jpeg"/><Relationship Id="rId4" Type="http://schemas.openxmlformats.org/officeDocument/2006/relationships/image" Target="../media/image9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6.jpeg"/><Relationship Id="rId21" Type="http://schemas.openxmlformats.org/officeDocument/2006/relationships/image" Target="../media/image15.jpeg"/><Relationship Id="rId7" Type="http://schemas.openxmlformats.org/officeDocument/2006/relationships/image" Target="../media/image18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11" Type="http://schemas.openxmlformats.org/officeDocument/2006/relationships/image" Target="../media/image10.jpeg"/><Relationship Id="rId5" Type="http://schemas.openxmlformats.org/officeDocument/2006/relationships/image" Target="../media/image7.jpeg"/><Relationship Id="rId15" Type="http://schemas.openxmlformats.org/officeDocument/2006/relationships/image" Target="../media/image24.jpeg"/><Relationship Id="rId23" Type="http://schemas.openxmlformats.org/officeDocument/2006/relationships/image" Target="../media/image31.png"/><Relationship Id="rId10" Type="http://schemas.openxmlformats.org/officeDocument/2006/relationships/image" Target="../media/image20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1.jpeg"/><Relationship Id="rId14" Type="http://schemas.openxmlformats.org/officeDocument/2006/relationships/image" Target="../media/image23.jpeg"/><Relationship Id="rId22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74C46A6-C101-4DA0-B401-5C5498236C05}"/>
              </a:ext>
            </a:extLst>
          </p:cNvPr>
          <p:cNvSpPr/>
          <p:nvPr/>
        </p:nvSpPr>
        <p:spPr>
          <a:xfrm>
            <a:off x="5709625" y="0"/>
            <a:ext cx="1622696" cy="1009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6FA9107-6899-4D0C-9DDA-C2C32E014846}"/>
              </a:ext>
            </a:extLst>
          </p:cNvPr>
          <p:cNvGrpSpPr/>
          <p:nvPr/>
        </p:nvGrpSpPr>
        <p:grpSpPr>
          <a:xfrm>
            <a:off x="-224433" y="965648"/>
            <a:ext cx="5058456" cy="6038539"/>
            <a:chOff x="33981" y="965648"/>
            <a:chExt cx="5058456" cy="6038539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3EE34A22-99FA-400D-88CB-67FEFDE71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81" y="965648"/>
              <a:ext cx="5058456" cy="6038539"/>
            </a:xfrm>
            <a:prstGeom prst="rect">
              <a:avLst/>
            </a:pr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413F011B-7E25-46D9-BDBA-DC115A8C2F1B}"/>
                </a:ext>
              </a:extLst>
            </p:cNvPr>
            <p:cNvSpPr/>
            <p:nvPr/>
          </p:nvSpPr>
          <p:spPr>
            <a:xfrm>
              <a:off x="2371939" y="2638433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2B9FF1-E9A7-4585-A7B5-B8909F999EA3}"/>
                </a:ext>
              </a:extLst>
            </p:cNvPr>
            <p:cNvSpPr/>
            <p:nvPr/>
          </p:nvSpPr>
          <p:spPr>
            <a:xfrm>
              <a:off x="2461609" y="2828422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717B6199-5930-4D19-91BF-FBB2A29F4C78}"/>
                </a:ext>
              </a:extLst>
            </p:cNvPr>
            <p:cNvSpPr/>
            <p:nvPr/>
          </p:nvSpPr>
          <p:spPr>
            <a:xfrm>
              <a:off x="2183049" y="3396793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FBE04F48-7888-43B3-8DAC-0EA7FF5CA277}"/>
                </a:ext>
              </a:extLst>
            </p:cNvPr>
            <p:cNvSpPr/>
            <p:nvPr/>
          </p:nvSpPr>
          <p:spPr>
            <a:xfrm>
              <a:off x="1559701" y="3380541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1747A5B6-A82C-46FF-BF24-3ADC3A7D26D5}"/>
                </a:ext>
              </a:extLst>
            </p:cNvPr>
            <p:cNvSpPr/>
            <p:nvPr/>
          </p:nvSpPr>
          <p:spPr>
            <a:xfrm>
              <a:off x="1629656" y="3724074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28022A3-195F-4D24-B1E9-481565BFBE0D}"/>
                </a:ext>
              </a:extLst>
            </p:cNvPr>
            <p:cNvSpPr/>
            <p:nvPr/>
          </p:nvSpPr>
          <p:spPr>
            <a:xfrm>
              <a:off x="987565" y="3400526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38DFAC00-1972-43AE-B2C7-FCA0D7689E77}"/>
                </a:ext>
              </a:extLst>
            </p:cNvPr>
            <p:cNvSpPr/>
            <p:nvPr/>
          </p:nvSpPr>
          <p:spPr>
            <a:xfrm>
              <a:off x="1080008" y="3208140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554E8C8C-19DD-4BDC-A17E-C3E55C946224}"/>
                </a:ext>
              </a:extLst>
            </p:cNvPr>
            <p:cNvSpPr/>
            <p:nvPr/>
          </p:nvSpPr>
          <p:spPr>
            <a:xfrm>
              <a:off x="3608345" y="2824628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B67D7FD1-E506-45AE-A616-33AFFE4B8A37}"/>
                </a:ext>
              </a:extLst>
            </p:cNvPr>
            <p:cNvSpPr/>
            <p:nvPr/>
          </p:nvSpPr>
          <p:spPr>
            <a:xfrm>
              <a:off x="3850697" y="2932052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72D08E47-499A-45A6-88C0-4794F57B01E2}"/>
                </a:ext>
              </a:extLst>
            </p:cNvPr>
            <p:cNvSpPr/>
            <p:nvPr/>
          </p:nvSpPr>
          <p:spPr>
            <a:xfrm>
              <a:off x="2365416" y="2192538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C9977AD-E6DF-459C-903F-EAA44637F0F0}"/>
                </a:ext>
              </a:extLst>
            </p:cNvPr>
            <p:cNvSpPr/>
            <p:nvPr/>
          </p:nvSpPr>
          <p:spPr>
            <a:xfrm>
              <a:off x="2607756" y="1913962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2253372C-033F-427D-BE83-3F4AE0BB6F0D}"/>
                </a:ext>
              </a:extLst>
            </p:cNvPr>
            <p:cNvSpPr/>
            <p:nvPr/>
          </p:nvSpPr>
          <p:spPr>
            <a:xfrm>
              <a:off x="2250478" y="1571681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A460FDE0-9BBE-417A-9B72-F20F9DF67EFC}"/>
                </a:ext>
              </a:extLst>
            </p:cNvPr>
            <p:cNvSpPr/>
            <p:nvPr/>
          </p:nvSpPr>
          <p:spPr>
            <a:xfrm>
              <a:off x="1585919" y="4722091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2BD9B87D-EA34-458B-B220-ADC86C04DB6D}"/>
                </a:ext>
              </a:extLst>
            </p:cNvPr>
            <p:cNvSpPr/>
            <p:nvPr/>
          </p:nvSpPr>
          <p:spPr>
            <a:xfrm>
              <a:off x="1674606" y="5605269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88E41DB2-9BAE-4007-BE26-0478D9B6C50C}"/>
                </a:ext>
              </a:extLst>
            </p:cNvPr>
            <p:cNvSpPr/>
            <p:nvPr/>
          </p:nvSpPr>
          <p:spPr>
            <a:xfrm>
              <a:off x="3078673" y="5412889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E4A4FCDB-CAE3-4051-B82C-F4AAA2319AA1}"/>
                </a:ext>
              </a:extLst>
            </p:cNvPr>
            <p:cNvSpPr/>
            <p:nvPr/>
          </p:nvSpPr>
          <p:spPr>
            <a:xfrm>
              <a:off x="3246065" y="5497829"/>
              <a:ext cx="88900" cy="120650"/>
            </a:xfrm>
            <a:prstGeom prst="rect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31" name="Titel 4">
            <a:extLst>
              <a:ext uri="{FF2B5EF4-FFF2-40B4-BE49-F238E27FC236}">
                <a16:creationId xmlns:a16="http://schemas.microsoft.com/office/drawing/2014/main" id="{26BE2FE7-00BF-43F3-83C4-10CC9BBCBE3C}"/>
              </a:ext>
            </a:extLst>
          </p:cNvPr>
          <p:cNvSpPr txBox="1">
            <a:spLocks/>
          </p:cNvSpPr>
          <p:nvPr/>
        </p:nvSpPr>
        <p:spPr>
          <a:xfrm>
            <a:off x="513524" y="277055"/>
            <a:ext cx="6708343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5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indent="0">
              <a:buNone/>
            </a:pPr>
            <a:r>
              <a:rPr lang="de-DE" sz="2400" b="1" dirty="0">
                <a:solidFill>
                  <a:srgbClr val="045AA6"/>
                </a:solidFill>
              </a:rPr>
              <a:t>„Corona: anlassbezogene Untersuchungen in Kitas“</a:t>
            </a:r>
          </a:p>
          <a:p>
            <a:pPr marL="0" lvl="1" indent="0">
              <a:buNone/>
            </a:pPr>
            <a:r>
              <a:rPr lang="de-DE" sz="2400" b="1" dirty="0">
                <a:solidFill>
                  <a:srgbClr val="045AA6"/>
                </a:solidFill>
              </a:rPr>
              <a:t>(COALA)</a:t>
            </a:r>
          </a:p>
        </p:txBody>
      </p:sp>
      <p:sp>
        <p:nvSpPr>
          <p:cNvPr id="50" name="Inhaltsplatzhalter 5">
            <a:extLst>
              <a:ext uri="{FF2B5EF4-FFF2-40B4-BE49-F238E27FC236}">
                <a16:creationId xmlns:a16="http://schemas.microsoft.com/office/drawing/2014/main" id="{CBBC481E-4E8C-48C6-B7FD-205CC460BC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60925" y="1286511"/>
            <a:ext cx="4710458" cy="5294434"/>
          </a:xfrm>
        </p:spPr>
        <p:txBody>
          <a:bodyPr>
            <a:noAutofit/>
          </a:bodyPr>
          <a:lstStyle/>
          <a:p>
            <a:pPr marL="457200" lvl="1" indent="-4572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de-DE" sz="2000" dirty="0"/>
              <a:t>Es wurden </a:t>
            </a:r>
            <a:r>
              <a:rPr lang="de-DE" sz="2000" b="1" dirty="0"/>
              <a:t>30 Kitas </a:t>
            </a:r>
            <a:r>
              <a:rPr lang="de-DE" sz="2000" dirty="0"/>
              <a:t>mit einem </a:t>
            </a:r>
            <a:r>
              <a:rPr lang="de-DE" sz="2000" b="1" dirty="0">
                <a:solidFill>
                  <a:srgbClr val="045AA6"/>
                </a:solidFill>
              </a:rPr>
              <a:t>akuten Ausbruchsgeschehen</a:t>
            </a:r>
            <a:r>
              <a:rPr lang="de-DE" sz="2000" dirty="0"/>
              <a:t> einbezogen </a:t>
            </a:r>
          </a:p>
          <a:p>
            <a:pPr marL="857250" lvl="2" indent="-4572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ü"/>
            </a:pPr>
            <a:r>
              <a:rPr lang="de-DE" sz="2000" dirty="0"/>
              <a:t>mind. 1 Kind oder 1 Mitarbeiter/in SARS-CoV-2-positiv</a:t>
            </a:r>
          </a:p>
          <a:p>
            <a:pPr marL="457200" lvl="1" indent="-4572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de-DE" sz="2000" dirty="0"/>
              <a:t>Infizierte und Kontaktpersonen aus der Kita bzw. den Familien wurden </a:t>
            </a:r>
            <a:r>
              <a:rPr lang="de-DE" sz="2000" b="1" dirty="0">
                <a:solidFill>
                  <a:srgbClr val="045AA6"/>
                </a:solidFill>
              </a:rPr>
              <a:t>zuhause besucht </a:t>
            </a:r>
            <a:r>
              <a:rPr lang="de-DE" sz="2000" dirty="0"/>
              <a:t>und untersucht </a:t>
            </a:r>
          </a:p>
          <a:p>
            <a:pPr marL="857250" lvl="2" indent="-4572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ü"/>
            </a:pPr>
            <a:r>
              <a:rPr lang="de-DE" sz="2000" dirty="0"/>
              <a:t>Speichel, Mund/Nase-Abstrich für PCR (</a:t>
            </a:r>
            <a:r>
              <a:rPr lang="de-DE" sz="2000" i="1" dirty="0"/>
              <a:t>kein tiefer Rachenabstrich)</a:t>
            </a:r>
            <a:endParaRPr lang="de-DE" sz="2000" dirty="0"/>
          </a:p>
          <a:p>
            <a:pPr marL="857250" lvl="2" indent="-4572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ü"/>
            </a:pPr>
            <a:r>
              <a:rPr lang="de-DE" sz="2000" dirty="0"/>
              <a:t>Standardisierte Befragung zu Symptomen, Exposition</a:t>
            </a:r>
          </a:p>
          <a:p>
            <a:pPr marL="457200" lvl="1" indent="-4572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de-DE" sz="2000" dirty="0"/>
              <a:t>danach: </a:t>
            </a:r>
            <a:r>
              <a:rPr lang="de-DE" sz="2000" b="1" dirty="0">
                <a:solidFill>
                  <a:srgbClr val="045AA6"/>
                </a:solidFill>
              </a:rPr>
              <a:t>regelmäßige Selbstentnahme von Proben </a:t>
            </a:r>
            <a:r>
              <a:rPr lang="de-DE" sz="2000" dirty="0"/>
              <a:t>(Mund/Nase &amp; Speichel, PCR), Symptomtagebuch über 12 Tage</a:t>
            </a:r>
          </a:p>
          <a:p>
            <a:pPr marL="457200" lvl="1" indent="-4572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de-DE" sz="2000" dirty="0"/>
              <a:t>Feldphase 10/2020- 06/2021</a:t>
            </a:r>
          </a:p>
          <a:p>
            <a:pPr marL="457200" lvl="1" indent="-4572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de-DE" sz="2000" dirty="0"/>
              <a:t>Rücklauf </a:t>
            </a:r>
            <a:r>
              <a:rPr lang="de-DE" sz="2000" dirty="0" err="1"/>
              <a:t>Selbstbeprobung</a:t>
            </a:r>
            <a:r>
              <a:rPr lang="de-DE" sz="2000" dirty="0"/>
              <a:t> &gt;90%</a:t>
            </a:r>
          </a:p>
          <a:p>
            <a:pPr marL="457200" lvl="1" indent="-457200">
              <a:lnSpc>
                <a:spcPct val="9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endParaRPr lang="de-DE" sz="2000" dirty="0"/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81ECA340-8DF9-4D71-81AA-45752A668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5" t="13111" r="12873"/>
          <a:stretch/>
        </p:blipFill>
        <p:spPr>
          <a:xfrm>
            <a:off x="1829575" y="3784399"/>
            <a:ext cx="1600690" cy="1278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E52F48BC-3431-4017-8335-DD2B5D2EE3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0" t="4332" r="2453" b="19333"/>
          <a:stretch/>
        </p:blipFill>
        <p:spPr>
          <a:xfrm>
            <a:off x="3503272" y="3798369"/>
            <a:ext cx="1568707" cy="1271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0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3DB4358B-6143-49CA-9D17-754D99772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205041"/>
              </p:ext>
            </p:extLst>
          </p:nvPr>
        </p:nvGraphicFramePr>
        <p:xfrm>
          <a:off x="308344" y="1282510"/>
          <a:ext cx="4269426" cy="5273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7491">
                  <a:extLst>
                    <a:ext uri="{9D8B030D-6E8A-4147-A177-3AD203B41FA5}">
                      <a16:colId xmlns:a16="http://schemas.microsoft.com/office/drawing/2014/main" val="1829542366"/>
                    </a:ext>
                  </a:extLst>
                </a:gridCol>
                <a:gridCol w="1091951">
                  <a:extLst>
                    <a:ext uri="{9D8B030D-6E8A-4147-A177-3AD203B41FA5}">
                      <a16:colId xmlns:a16="http://schemas.microsoft.com/office/drawing/2014/main" val="3742244004"/>
                    </a:ext>
                  </a:extLst>
                </a:gridCol>
                <a:gridCol w="2126512">
                  <a:extLst>
                    <a:ext uri="{9D8B030D-6E8A-4147-A177-3AD203B41FA5}">
                      <a16:colId xmlns:a16="http://schemas.microsoft.com/office/drawing/2014/main" val="3313581092"/>
                    </a:ext>
                  </a:extLst>
                </a:gridCol>
                <a:gridCol w="573472">
                  <a:extLst>
                    <a:ext uri="{9D8B030D-6E8A-4147-A177-3AD203B41FA5}">
                      <a16:colId xmlns:a16="http://schemas.microsoft.com/office/drawing/2014/main" val="832658089"/>
                    </a:ext>
                  </a:extLst>
                </a:gridCol>
              </a:tblGrid>
              <a:tr h="837887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Kita</a:t>
                      </a:r>
                    </a:p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Nr.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Primärfall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Sekundäre Fälle</a:t>
                      </a:r>
                    </a:p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Wie viele </a:t>
                      </a:r>
                      <a:r>
                        <a:rPr lang="de-DE" sz="1400" b="1" dirty="0" err="1">
                          <a:solidFill>
                            <a:schemeClr val="bg1"/>
                          </a:solidFill>
                        </a:rPr>
                        <a:t>teilnehm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. Personen  wurden in der Kita angesteckt?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KP</a:t>
                      </a:r>
                    </a:p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(n)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21463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13</a:t>
                      </a:r>
                      <a:endParaRPr lang="de-DE" sz="1400" b="0" dirty="0"/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val="228305440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/>
                        <a:t>9</a:t>
                      </a: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val="286910822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18</a:t>
                      </a:r>
                      <a:endParaRPr lang="de-DE" sz="1400" b="0" dirty="0"/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val="90094411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/>
                        <a:t>14</a:t>
                      </a: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val="193050730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12</a:t>
                      </a:r>
                      <a:endParaRPr lang="de-DE" sz="1400" b="0" dirty="0"/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val="206786635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23</a:t>
                      </a:r>
                      <a:endParaRPr lang="de-DE" sz="1400" b="0" dirty="0"/>
                    </a:p>
                  </a:txBody>
                  <a:tcPr marL="74295" marR="74295" marT="37148" marB="3714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14498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14</a:t>
                      </a:r>
                      <a:endParaRPr lang="de-DE" sz="1400" b="0" dirty="0"/>
                    </a:p>
                  </a:txBody>
                  <a:tcPr marL="74295" marR="74295" marT="37148" marB="3714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85234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7</a:t>
                      </a:r>
                      <a:endParaRPr lang="de-DE" sz="1400" b="0" dirty="0"/>
                    </a:p>
                  </a:txBody>
                  <a:tcPr marL="74295" marR="74295" marT="37148" marB="3714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68687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8</a:t>
                      </a:r>
                      <a:endParaRPr lang="de-DE" sz="1400" b="0" dirty="0"/>
                    </a:p>
                  </a:txBody>
                  <a:tcPr marL="74295" marR="74295" marT="37148" marB="3714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24187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12</a:t>
                      </a:r>
                      <a:endParaRPr lang="de-DE" sz="1400" b="0" dirty="0"/>
                    </a:p>
                  </a:txBody>
                  <a:tcPr marL="74295" marR="74295" marT="37148" marB="3714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98878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12</a:t>
                      </a:r>
                      <a:endParaRPr lang="de-DE" sz="1400" b="0" dirty="0"/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61600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/>
                        <a:t>9</a:t>
                      </a:r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82474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/>
                        <a:t>10</a:t>
                      </a:r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60594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/>
                        <a:t>5</a:t>
                      </a:r>
                    </a:p>
                  </a:txBody>
                  <a:tcPr marL="74295" marR="74295" marT="37148" marB="3714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23682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/>
                        <a:t>15</a:t>
                      </a:r>
                      <a:endParaRPr lang="de-DE" sz="1400" b="0" dirty="0"/>
                    </a:p>
                  </a:txBody>
                  <a:tcPr marL="74295" marR="74295" marT="37148" marB="37148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8758"/>
                  </a:ext>
                </a:extLst>
              </a:tr>
            </a:tbl>
          </a:graphicData>
        </a:graphic>
      </p:graphicFrame>
      <p:sp>
        <p:nvSpPr>
          <p:cNvPr id="126" name="Ellipse 125">
            <a:extLst>
              <a:ext uri="{FF2B5EF4-FFF2-40B4-BE49-F238E27FC236}">
                <a16:creationId xmlns:a16="http://schemas.microsoft.com/office/drawing/2014/main" id="{9726FCAA-6320-4E08-8BF2-A8DE3B304A69}"/>
              </a:ext>
            </a:extLst>
          </p:cNvPr>
          <p:cNvSpPr/>
          <p:nvPr/>
        </p:nvSpPr>
        <p:spPr>
          <a:xfrm>
            <a:off x="1933808" y="2579043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5EBA2BF3-ACD4-46AD-8F2F-CCCDC591D5A4}"/>
              </a:ext>
            </a:extLst>
          </p:cNvPr>
          <p:cNvSpPr/>
          <p:nvPr/>
        </p:nvSpPr>
        <p:spPr>
          <a:xfrm>
            <a:off x="1933808" y="5163539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90172C86-73C1-4D18-BD83-37025C620071}"/>
              </a:ext>
            </a:extLst>
          </p:cNvPr>
          <p:cNvSpPr/>
          <p:nvPr/>
        </p:nvSpPr>
        <p:spPr>
          <a:xfrm>
            <a:off x="2138558" y="5163539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1E2BE2C8-9DBD-4B8F-BDF1-7CAAD710422A}"/>
              </a:ext>
            </a:extLst>
          </p:cNvPr>
          <p:cNvSpPr/>
          <p:nvPr/>
        </p:nvSpPr>
        <p:spPr>
          <a:xfrm>
            <a:off x="2343308" y="5163539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F9349CB8-FCFB-4912-8721-74CA85FC9C31}"/>
              </a:ext>
            </a:extLst>
          </p:cNvPr>
          <p:cNvSpPr/>
          <p:nvPr/>
        </p:nvSpPr>
        <p:spPr>
          <a:xfrm>
            <a:off x="2548058" y="5163539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AB9608A2-3373-42B9-9253-E3EF3B4EAC61}"/>
              </a:ext>
            </a:extLst>
          </p:cNvPr>
          <p:cNvSpPr/>
          <p:nvPr/>
        </p:nvSpPr>
        <p:spPr>
          <a:xfrm>
            <a:off x="302818" y="6590282"/>
            <a:ext cx="3170241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75" dirty="0"/>
              <a:t>Hellblau markierte Kitas: Nachweis </a:t>
            </a:r>
            <a:r>
              <a:rPr lang="de-DE" sz="975" b="1" dirty="0"/>
              <a:t>Alpha-</a:t>
            </a:r>
            <a:r>
              <a:rPr lang="de-DE" sz="975" dirty="0"/>
              <a:t>Variante B.1.1.7</a:t>
            </a:r>
          </a:p>
        </p:txBody>
      </p:sp>
      <p:sp>
        <p:nvSpPr>
          <p:cNvPr id="44" name="Titel 4">
            <a:extLst>
              <a:ext uri="{FF2B5EF4-FFF2-40B4-BE49-F238E27FC236}">
                <a16:creationId xmlns:a16="http://schemas.microsoft.com/office/drawing/2014/main" id="{96D7B395-A4B7-4C37-93DD-4CD46E13104F}"/>
              </a:ext>
            </a:extLst>
          </p:cNvPr>
          <p:cNvSpPr txBox="1">
            <a:spLocks/>
          </p:cNvSpPr>
          <p:nvPr/>
        </p:nvSpPr>
        <p:spPr>
          <a:xfrm>
            <a:off x="495301" y="285703"/>
            <a:ext cx="6708343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5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Calibri"/>
              </a:rPr>
              <a:t>Ergebnisse: SARS-CoV-2-Übertragungen in Kitas</a:t>
            </a:r>
            <a:endParaRPr lang="de-DE" sz="2400" b="0" dirty="0">
              <a:latin typeface="Calibri"/>
            </a:endParaRPr>
          </a:p>
        </p:txBody>
      </p:sp>
      <p:graphicFrame>
        <p:nvGraphicFramePr>
          <p:cNvPr id="45" name="Tabelle 44">
            <a:extLst>
              <a:ext uri="{FF2B5EF4-FFF2-40B4-BE49-F238E27FC236}">
                <a16:creationId xmlns:a16="http://schemas.microsoft.com/office/drawing/2014/main" id="{69819F46-A1AC-45CC-BB7D-4E5C341A3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02150"/>
              </p:ext>
            </p:extLst>
          </p:nvPr>
        </p:nvGraphicFramePr>
        <p:xfrm>
          <a:off x="5074281" y="1282510"/>
          <a:ext cx="4577188" cy="5273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1911">
                  <a:extLst>
                    <a:ext uri="{9D8B030D-6E8A-4147-A177-3AD203B41FA5}">
                      <a16:colId xmlns:a16="http://schemas.microsoft.com/office/drawing/2014/main" val="1829542366"/>
                    </a:ext>
                  </a:extLst>
                </a:gridCol>
                <a:gridCol w="1092194">
                  <a:extLst>
                    <a:ext uri="{9D8B030D-6E8A-4147-A177-3AD203B41FA5}">
                      <a16:colId xmlns:a16="http://schemas.microsoft.com/office/drawing/2014/main" val="3742244004"/>
                    </a:ext>
                  </a:extLst>
                </a:gridCol>
                <a:gridCol w="2506435">
                  <a:extLst>
                    <a:ext uri="{9D8B030D-6E8A-4147-A177-3AD203B41FA5}">
                      <a16:colId xmlns:a16="http://schemas.microsoft.com/office/drawing/2014/main" val="3313581092"/>
                    </a:ext>
                  </a:extLst>
                </a:gridCol>
                <a:gridCol w="466648">
                  <a:extLst>
                    <a:ext uri="{9D8B030D-6E8A-4147-A177-3AD203B41FA5}">
                      <a16:colId xmlns:a16="http://schemas.microsoft.com/office/drawing/2014/main" val="832658089"/>
                    </a:ext>
                  </a:extLst>
                </a:gridCol>
              </a:tblGrid>
              <a:tr h="718185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Kita</a:t>
                      </a:r>
                    </a:p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Nr.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Primärfall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Sekundäre Fälle</a:t>
                      </a:r>
                    </a:p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Wie viele </a:t>
                      </a:r>
                      <a:r>
                        <a:rPr lang="de-DE" sz="1400" b="1" dirty="0" err="1">
                          <a:solidFill>
                            <a:schemeClr val="bg1"/>
                          </a:solidFill>
                        </a:rPr>
                        <a:t>teilnehm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.</a:t>
                      </a:r>
                      <a:br>
                        <a:rPr lang="de-DE" sz="14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Personen  wurden in </a:t>
                      </a:r>
                      <a:br>
                        <a:rPr lang="de-DE" sz="14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der Kita angesteckt?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KP</a:t>
                      </a:r>
                    </a:p>
                    <a:p>
                      <a:pPr algn="ctr"/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(n)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21463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05440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10822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094411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50730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786635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14498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5234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68687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24187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98878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61600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82474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</a:t>
                      </a: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60594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23682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74295" marR="74295" marT="37148" marB="37148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</a:p>
                  </a:txBody>
                  <a:tcPr marL="68580" marR="68580" marT="0" marB="0" anchor="ctr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74295" marR="74295" marT="37148" marB="37148">
                    <a:solidFill>
                      <a:srgbClr val="94BEE4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rgbClr val="94BEE4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8758"/>
                  </a:ext>
                </a:extLst>
              </a:tr>
            </a:tbl>
          </a:graphicData>
        </a:graphic>
      </p:graphicFrame>
      <p:sp>
        <p:nvSpPr>
          <p:cNvPr id="134" name="Ellipse 133">
            <a:extLst>
              <a:ext uri="{FF2B5EF4-FFF2-40B4-BE49-F238E27FC236}">
                <a16:creationId xmlns:a16="http://schemas.microsoft.com/office/drawing/2014/main" id="{202AFEA1-5B50-4A32-BD27-476E3B4D92A9}"/>
              </a:ext>
            </a:extLst>
          </p:cNvPr>
          <p:cNvSpPr/>
          <p:nvPr/>
        </p:nvSpPr>
        <p:spPr>
          <a:xfrm>
            <a:off x="6732146" y="3442480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grpSp>
        <p:nvGrpSpPr>
          <p:cNvPr id="161" name="Gruppieren 160">
            <a:extLst>
              <a:ext uri="{FF2B5EF4-FFF2-40B4-BE49-F238E27FC236}">
                <a16:creationId xmlns:a16="http://schemas.microsoft.com/office/drawing/2014/main" id="{B01360E4-CD02-427C-BA6A-A8F1B4C117EB}"/>
              </a:ext>
            </a:extLst>
          </p:cNvPr>
          <p:cNvGrpSpPr/>
          <p:nvPr/>
        </p:nvGrpSpPr>
        <p:grpSpPr>
          <a:xfrm>
            <a:off x="6716544" y="4310543"/>
            <a:ext cx="789750" cy="175500"/>
            <a:chOff x="7251287" y="5031462"/>
            <a:chExt cx="972000" cy="216000"/>
          </a:xfrm>
          <a:solidFill>
            <a:schemeClr val="accent1">
              <a:lumMod val="50000"/>
            </a:schemeClr>
          </a:solidFill>
        </p:grpSpPr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827D4677-1FB2-408C-9854-2BB2A4ABF5BB}"/>
                </a:ext>
              </a:extLst>
            </p:cNvPr>
            <p:cNvSpPr/>
            <p:nvPr/>
          </p:nvSpPr>
          <p:spPr>
            <a:xfrm>
              <a:off x="7251287" y="5031462"/>
              <a:ext cx="216000" cy="21600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EA10502F-9856-4145-B26F-E4CD42DB8940}"/>
                </a:ext>
              </a:extLst>
            </p:cNvPr>
            <p:cNvSpPr/>
            <p:nvPr/>
          </p:nvSpPr>
          <p:spPr>
            <a:xfrm>
              <a:off x="7503287" y="5031462"/>
              <a:ext cx="216000" cy="21600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276E8F7D-D2BF-4201-A154-6B0081FDF8ED}"/>
                </a:ext>
              </a:extLst>
            </p:cNvPr>
            <p:cNvSpPr/>
            <p:nvPr/>
          </p:nvSpPr>
          <p:spPr>
            <a:xfrm>
              <a:off x="7755287" y="5031462"/>
              <a:ext cx="216000" cy="21600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4F11935D-6AF5-4D42-96EF-D2C63D0FF93C}"/>
                </a:ext>
              </a:extLst>
            </p:cNvPr>
            <p:cNvSpPr/>
            <p:nvPr/>
          </p:nvSpPr>
          <p:spPr>
            <a:xfrm>
              <a:off x="8007287" y="5031462"/>
              <a:ext cx="216000" cy="21600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1BEFF6A6-170B-4028-815C-74F6DFEA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2" t="2686" r="46552" b="67185"/>
          <a:stretch/>
        </p:blipFill>
        <p:spPr>
          <a:xfrm>
            <a:off x="850604" y="775291"/>
            <a:ext cx="511356" cy="50721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5D3B193-6322-4A86-A7D0-65D8F78C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2" t="2686" r="46552" b="67185"/>
          <a:stretch/>
        </p:blipFill>
        <p:spPr>
          <a:xfrm>
            <a:off x="5628167" y="737460"/>
            <a:ext cx="511356" cy="507219"/>
          </a:xfrm>
          <a:prstGeom prst="rect">
            <a:avLst/>
          </a:prstGeom>
        </p:spPr>
      </p:pic>
      <p:sp>
        <p:nvSpPr>
          <p:cNvPr id="2" name="Bogen 1">
            <a:extLst>
              <a:ext uri="{FF2B5EF4-FFF2-40B4-BE49-F238E27FC236}">
                <a16:creationId xmlns:a16="http://schemas.microsoft.com/office/drawing/2014/main" id="{6CA48753-1439-4CC9-93E6-756B1895A8F0}"/>
              </a:ext>
            </a:extLst>
          </p:cNvPr>
          <p:cNvSpPr/>
          <p:nvPr/>
        </p:nvSpPr>
        <p:spPr>
          <a:xfrm rot="1639299" flipH="1">
            <a:off x="1238572" y="1046578"/>
            <a:ext cx="2712584" cy="1033174"/>
          </a:xfrm>
          <a:prstGeom prst="arc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Bogen 48">
            <a:extLst>
              <a:ext uri="{FF2B5EF4-FFF2-40B4-BE49-F238E27FC236}">
                <a16:creationId xmlns:a16="http://schemas.microsoft.com/office/drawing/2014/main" id="{0900BFD5-2788-44C8-ACB1-E879E3CBCFB8}"/>
              </a:ext>
            </a:extLst>
          </p:cNvPr>
          <p:cNvSpPr/>
          <p:nvPr/>
        </p:nvSpPr>
        <p:spPr>
          <a:xfrm rot="1639299" flipH="1">
            <a:off x="6051869" y="1044683"/>
            <a:ext cx="2712584" cy="1033174"/>
          </a:xfrm>
          <a:prstGeom prst="arc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0BE3868-821A-4A3B-8C7F-79126C94C11A}"/>
              </a:ext>
            </a:extLst>
          </p:cNvPr>
          <p:cNvGrpSpPr/>
          <p:nvPr/>
        </p:nvGrpSpPr>
        <p:grpSpPr>
          <a:xfrm>
            <a:off x="1933808" y="4878928"/>
            <a:ext cx="585000" cy="175500"/>
            <a:chOff x="2062904" y="4878928"/>
            <a:chExt cx="585000" cy="175500"/>
          </a:xfrm>
        </p:grpSpPr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76C4ACB0-CFDA-46B5-9670-9FF580173F5D}"/>
                </a:ext>
              </a:extLst>
            </p:cNvPr>
            <p:cNvSpPr/>
            <p:nvPr/>
          </p:nvSpPr>
          <p:spPr>
            <a:xfrm>
              <a:off x="2062904" y="4878928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7117D622-6BEA-49D6-8095-4F42972EB408}"/>
                </a:ext>
              </a:extLst>
            </p:cNvPr>
            <p:cNvSpPr/>
            <p:nvPr/>
          </p:nvSpPr>
          <p:spPr>
            <a:xfrm>
              <a:off x="2267654" y="4878928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7CA5A53F-C094-46FF-B04C-BA045A26D987}"/>
                </a:ext>
              </a:extLst>
            </p:cNvPr>
            <p:cNvSpPr/>
            <p:nvPr/>
          </p:nvSpPr>
          <p:spPr>
            <a:xfrm>
              <a:off x="2472404" y="4878928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</p:grpSp>
      <p:sp>
        <p:nvSpPr>
          <p:cNvPr id="138" name="Ellipse 137">
            <a:extLst>
              <a:ext uri="{FF2B5EF4-FFF2-40B4-BE49-F238E27FC236}">
                <a16:creationId xmlns:a16="http://schemas.microsoft.com/office/drawing/2014/main" id="{37FC5977-FACE-41CD-87FF-FC07524E183F}"/>
              </a:ext>
            </a:extLst>
          </p:cNvPr>
          <p:cNvSpPr/>
          <p:nvPr/>
        </p:nvSpPr>
        <p:spPr>
          <a:xfrm>
            <a:off x="6716544" y="4593630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7024971-8A9E-4A57-A6EA-00D998B3FF90}"/>
              </a:ext>
            </a:extLst>
          </p:cNvPr>
          <p:cNvSpPr/>
          <p:nvPr/>
        </p:nvSpPr>
        <p:spPr>
          <a:xfrm>
            <a:off x="6921294" y="4593630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D2F459EE-877B-461B-8CC0-9A60DEF59585}"/>
              </a:ext>
            </a:extLst>
          </p:cNvPr>
          <p:cNvSpPr/>
          <p:nvPr/>
        </p:nvSpPr>
        <p:spPr>
          <a:xfrm>
            <a:off x="7126044" y="4594012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666DCE59-2C49-4DAD-ADAE-A753BAE1D4B0}"/>
              </a:ext>
            </a:extLst>
          </p:cNvPr>
          <p:cNvSpPr/>
          <p:nvPr/>
        </p:nvSpPr>
        <p:spPr>
          <a:xfrm>
            <a:off x="7330794" y="4594012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75AD06C1-3A5A-4AE1-8BAD-520AC8FDE0D2}"/>
              </a:ext>
            </a:extLst>
          </p:cNvPr>
          <p:cNvSpPr/>
          <p:nvPr/>
        </p:nvSpPr>
        <p:spPr>
          <a:xfrm>
            <a:off x="7535544" y="4594012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CA4AB215-8D4E-450A-80A8-3B9CE137383D}"/>
              </a:ext>
            </a:extLst>
          </p:cNvPr>
          <p:cNvSpPr/>
          <p:nvPr/>
        </p:nvSpPr>
        <p:spPr>
          <a:xfrm>
            <a:off x="7740294" y="4594012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DC0E99BB-1F2B-47E2-ADCD-82749D5625DF}"/>
              </a:ext>
            </a:extLst>
          </p:cNvPr>
          <p:cNvSpPr/>
          <p:nvPr/>
        </p:nvSpPr>
        <p:spPr>
          <a:xfrm>
            <a:off x="7945044" y="4594012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D1F99ABC-8282-4FA3-86A9-0991A2432C03}"/>
              </a:ext>
            </a:extLst>
          </p:cNvPr>
          <p:cNvSpPr/>
          <p:nvPr/>
        </p:nvSpPr>
        <p:spPr>
          <a:xfrm>
            <a:off x="8149794" y="4594012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D2675D4D-B31B-48C7-AD51-D9191CF7DBF7}"/>
              </a:ext>
            </a:extLst>
          </p:cNvPr>
          <p:cNvSpPr/>
          <p:nvPr/>
        </p:nvSpPr>
        <p:spPr>
          <a:xfrm>
            <a:off x="8354544" y="4594012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65F9AF75-A7C8-4EAB-80A2-668D48C33391}"/>
              </a:ext>
            </a:extLst>
          </p:cNvPr>
          <p:cNvSpPr/>
          <p:nvPr/>
        </p:nvSpPr>
        <p:spPr>
          <a:xfrm>
            <a:off x="8559294" y="4594012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915C5815-55C5-43F3-BB9E-8AD8B538C470}"/>
              </a:ext>
            </a:extLst>
          </p:cNvPr>
          <p:cNvSpPr/>
          <p:nvPr/>
        </p:nvSpPr>
        <p:spPr>
          <a:xfrm>
            <a:off x="8764044" y="4594012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05822BA-E3C5-43CF-90EB-1EE43AF0B58E}"/>
              </a:ext>
            </a:extLst>
          </p:cNvPr>
          <p:cNvGrpSpPr/>
          <p:nvPr/>
        </p:nvGrpSpPr>
        <p:grpSpPr>
          <a:xfrm>
            <a:off x="6732146" y="5170330"/>
            <a:ext cx="1608750" cy="177434"/>
            <a:chOff x="6732146" y="5170330"/>
            <a:chExt cx="1608750" cy="177434"/>
          </a:xfrm>
        </p:grpSpPr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C881BE1D-BDA9-425E-831B-9A2368596819}"/>
                </a:ext>
              </a:extLst>
            </p:cNvPr>
            <p:cNvSpPr/>
            <p:nvPr/>
          </p:nvSpPr>
          <p:spPr>
            <a:xfrm>
              <a:off x="6732146" y="5170330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F1A8E84B-27D6-497B-A2CB-3137772D8195}"/>
                </a:ext>
              </a:extLst>
            </p:cNvPr>
            <p:cNvSpPr/>
            <p:nvPr/>
          </p:nvSpPr>
          <p:spPr>
            <a:xfrm>
              <a:off x="6936896" y="5170330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67" name="Ellipse 166">
              <a:extLst>
                <a:ext uri="{FF2B5EF4-FFF2-40B4-BE49-F238E27FC236}">
                  <a16:creationId xmlns:a16="http://schemas.microsoft.com/office/drawing/2014/main" id="{E4E890FB-FB4C-4827-AC9A-B33D0D834994}"/>
                </a:ext>
              </a:extLst>
            </p:cNvPr>
            <p:cNvSpPr/>
            <p:nvPr/>
          </p:nvSpPr>
          <p:spPr>
            <a:xfrm>
              <a:off x="7141646" y="5170712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488C309E-D427-4BEE-B549-21995D0FD773}"/>
                </a:ext>
              </a:extLst>
            </p:cNvPr>
            <p:cNvSpPr/>
            <p:nvPr/>
          </p:nvSpPr>
          <p:spPr>
            <a:xfrm>
              <a:off x="7346396" y="5170712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A99460A2-3441-48A2-B08C-8180B12D0BAE}"/>
                </a:ext>
              </a:extLst>
            </p:cNvPr>
            <p:cNvSpPr/>
            <p:nvPr/>
          </p:nvSpPr>
          <p:spPr>
            <a:xfrm>
              <a:off x="7551146" y="5170712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B253C307-878A-451C-B2C0-07658A02EA83}"/>
                </a:ext>
              </a:extLst>
            </p:cNvPr>
            <p:cNvSpPr/>
            <p:nvPr/>
          </p:nvSpPr>
          <p:spPr>
            <a:xfrm>
              <a:off x="7755896" y="5170712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171" name="Ellipse 170">
              <a:extLst>
                <a:ext uri="{FF2B5EF4-FFF2-40B4-BE49-F238E27FC236}">
                  <a16:creationId xmlns:a16="http://schemas.microsoft.com/office/drawing/2014/main" id="{84982591-0B00-402A-9ED9-2CA7A0919F74}"/>
                </a:ext>
              </a:extLst>
            </p:cNvPr>
            <p:cNvSpPr/>
            <p:nvPr/>
          </p:nvSpPr>
          <p:spPr>
            <a:xfrm>
              <a:off x="7960646" y="5170712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DCB11CFF-1898-40E2-A841-FC0F8D98DFD3}"/>
                </a:ext>
              </a:extLst>
            </p:cNvPr>
            <p:cNvSpPr/>
            <p:nvPr/>
          </p:nvSpPr>
          <p:spPr>
            <a:xfrm>
              <a:off x="8165396" y="5172264"/>
              <a:ext cx="175500" cy="1755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3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CF0F0F8-94F7-4A2A-9477-A72F08B5F313}"/>
              </a:ext>
            </a:extLst>
          </p:cNvPr>
          <p:cNvGrpSpPr/>
          <p:nvPr/>
        </p:nvGrpSpPr>
        <p:grpSpPr>
          <a:xfrm>
            <a:off x="6950669" y="5738131"/>
            <a:ext cx="2669530" cy="761547"/>
            <a:chOff x="6900451" y="5675761"/>
            <a:chExt cx="2669530" cy="761547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4ED58DE-7C26-4CFF-B8A9-12C0EC79863F}"/>
                </a:ext>
              </a:extLst>
            </p:cNvPr>
            <p:cNvSpPr/>
            <p:nvPr/>
          </p:nvSpPr>
          <p:spPr>
            <a:xfrm>
              <a:off x="6900451" y="5675761"/>
              <a:ext cx="2669530" cy="7615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0E0C8B6-13A6-447C-AF67-E72541ABA252}"/>
                </a:ext>
              </a:extLst>
            </p:cNvPr>
            <p:cNvSpPr/>
            <p:nvPr/>
          </p:nvSpPr>
          <p:spPr>
            <a:xfrm>
              <a:off x="7038553" y="5775712"/>
              <a:ext cx="579458" cy="56164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/>
                <a:t>33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61516B0-2670-435C-B705-278E25928AEC}"/>
                </a:ext>
              </a:extLst>
            </p:cNvPr>
            <p:cNvSpPr txBox="1"/>
            <p:nvPr/>
          </p:nvSpPr>
          <p:spPr>
            <a:xfrm>
              <a:off x="7690201" y="5769583"/>
              <a:ext cx="1879780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DE" b="1" dirty="0"/>
                <a:t>343</a:t>
              </a:r>
              <a:r>
                <a:rPr lang="de-DE" dirty="0"/>
                <a:t> untersuchte Kontaktpersonen</a:t>
              </a:r>
            </a:p>
          </p:txBody>
        </p:sp>
      </p:grpSp>
      <p:sp>
        <p:nvSpPr>
          <p:cNvPr id="55" name="Ellipse 54">
            <a:extLst>
              <a:ext uri="{FF2B5EF4-FFF2-40B4-BE49-F238E27FC236}">
                <a16:creationId xmlns:a16="http://schemas.microsoft.com/office/drawing/2014/main" id="{D9F53B67-A159-40B6-AC76-86E6BB4D474F}"/>
              </a:ext>
            </a:extLst>
          </p:cNvPr>
          <p:cNvSpPr/>
          <p:nvPr/>
        </p:nvSpPr>
        <p:spPr>
          <a:xfrm>
            <a:off x="1933808" y="4033340"/>
            <a:ext cx="175500" cy="175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</p:spTree>
    <p:extLst>
      <p:ext uri="{BB962C8B-B14F-4D97-AF65-F5344CB8AC3E}">
        <p14:creationId xmlns:p14="http://schemas.microsoft.com/office/powerpoint/2010/main" val="30506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86EA712C-513B-4EDA-9D1F-2C455E63E8EA}"/>
              </a:ext>
            </a:extLst>
          </p:cNvPr>
          <p:cNvGrpSpPr/>
          <p:nvPr/>
        </p:nvGrpSpPr>
        <p:grpSpPr>
          <a:xfrm>
            <a:off x="3186100" y="2052633"/>
            <a:ext cx="5848370" cy="4798741"/>
            <a:chOff x="1832113" y="2052633"/>
            <a:chExt cx="5848370" cy="4798741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245019F7-7CAE-484D-8920-90A9B8915540}"/>
                </a:ext>
              </a:extLst>
            </p:cNvPr>
            <p:cNvGrpSpPr/>
            <p:nvPr/>
          </p:nvGrpSpPr>
          <p:grpSpPr>
            <a:xfrm>
              <a:off x="2720204" y="4789391"/>
              <a:ext cx="1384622" cy="806588"/>
              <a:chOff x="1344142" y="3228664"/>
              <a:chExt cx="1374549" cy="829816"/>
            </a:xfrm>
          </p:grpSpPr>
          <p:pic>
            <p:nvPicPr>
              <p:cNvPr id="56" name="Grafik 55">
                <a:extLst>
                  <a:ext uri="{FF2B5EF4-FFF2-40B4-BE49-F238E27FC236}">
                    <a16:creationId xmlns:a16="http://schemas.microsoft.com/office/drawing/2014/main" id="{214C9FC6-9226-40BC-862A-80961FD428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" t="5342" r="48347" b="67799"/>
              <a:stretch/>
            </p:blipFill>
            <p:spPr>
              <a:xfrm>
                <a:off x="1344142" y="3228664"/>
                <a:ext cx="1081104" cy="588424"/>
              </a:xfrm>
              <a:prstGeom prst="rect">
                <a:avLst/>
              </a:prstGeom>
            </p:spPr>
          </p:pic>
          <p:pic>
            <p:nvPicPr>
              <p:cNvPr id="57" name="Grafik 56">
                <a:extLst>
                  <a:ext uri="{FF2B5EF4-FFF2-40B4-BE49-F238E27FC236}">
                    <a16:creationId xmlns:a16="http://schemas.microsoft.com/office/drawing/2014/main" id="{F9A36556-ADDB-4A81-BCD0-4A92BB42D6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1" t="33463" r="50563" b="38418"/>
              <a:stretch/>
            </p:blipFill>
            <p:spPr>
              <a:xfrm>
                <a:off x="1921688" y="3490977"/>
                <a:ext cx="797003" cy="567503"/>
              </a:xfrm>
              <a:prstGeom prst="rect">
                <a:avLst/>
              </a:prstGeom>
            </p:spPr>
          </p:pic>
        </p:grp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6BFF980-74E6-4C26-91E0-4A6F6F95DE6E}"/>
                </a:ext>
              </a:extLst>
            </p:cNvPr>
            <p:cNvSpPr txBox="1"/>
            <p:nvPr/>
          </p:nvSpPr>
          <p:spPr>
            <a:xfrm>
              <a:off x="2363919" y="5977849"/>
              <a:ext cx="21723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700" b="1" dirty="0"/>
                <a:t>bei Corona-Ausbrüchen in Kitas</a:t>
              </a:r>
            </a:p>
          </p:txBody>
        </p:sp>
        <p:graphicFrame>
          <p:nvGraphicFramePr>
            <p:cNvPr id="37" name="Diagramm 36">
              <a:extLst>
                <a:ext uri="{FF2B5EF4-FFF2-40B4-BE49-F238E27FC236}">
                  <a16:creationId xmlns:a16="http://schemas.microsoft.com/office/drawing/2014/main" id="{718186AB-3F7C-446C-99F8-8257C133703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53846163"/>
                </p:ext>
              </p:extLst>
            </p:nvPr>
          </p:nvGraphicFramePr>
          <p:xfrm>
            <a:off x="2239792" y="2052633"/>
            <a:ext cx="5440691" cy="27372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105CB86-5097-4737-B61D-2467603075BF}"/>
                </a:ext>
              </a:extLst>
            </p:cNvPr>
            <p:cNvSpPr txBox="1"/>
            <p:nvPr/>
          </p:nvSpPr>
          <p:spPr>
            <a:xfrm>
              <a:off x="5185897" y="5956980"/>
              <a:ext cx="241176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700" b="1" dirty="0"/>
                <a:t>Sekundäre Übertragungen in Kitas nach </a:t>
              </a:r>
              <a:r>
                <a:rPr lang="de-DE" sz="1700" b="1" dirty="0">
                  <a:solidFill>
                    <a:srgbClr val="F2B800"/>
                  </a:solidFill>
                </a:rPr>
                <a:t>Virusvariante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1A16D95E-B58B-4BBC-85A5-402122E528FA}"/>
                </a:ext>
              </a:extLst>
            </p:cNvPr>
            <p:cNvSpPr txBox="1"/>
            <p:nvPr/>
          </p:nvSpPr>
          <p:spPr>
            <a:xfrm>
              <a:off x="5233031" y="5114751"/>
              <a:ext cx="100700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950" dirty="0">
                  <a:solidFill>
                    <a:schemeClr val="accent1">
                      <a:lumMod val="50000"/>
                    </a:schemeClr>
                  </a:solidFill>
                </a:rPr>
                <a:t>Wildtyp</a:t>
              </a:r>
            </a:p>
            <a:p>
              <a:pPr algn="ctr"/>
              <a:r>
                <a:rPr lang="de-DE" sz="1950" b="1" dirty="0">
                  <a:solidFill>
                    <a:schemeClr val="accent1">
                      <a:lumMod val="50000"/>
                    </a:schemeClr>
                  </a:solidFill>
                </a:rPr>
                <a:t>n = 10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D20E54A-5A50-4240-9FC0-594BEF41F035}"/>
                </a:ext>
              </a:extLst>
            </p:cNvPr>
            <p:cNvSpPr txBox="1"/>
            <p:nvPr/>
          </p:nvSpPr>
          <p:spPr>
            <a:xfrm>
              <a:off x="6610715" y="5119773"/>
              <a:ext cx="80983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950" dirty="0">
                  <a:solidFill>
                    <a:schemeClr val="accent1">
                      <a:lumMod val="50000"/>
                    </a:schemeClr>
                  </a:solidFill>
                </a:rPr>
                <a:t>Alpha</a:t>
              </a:r>
            </a:p>
            <a:p>
              <a:r>
                <a:rPr lang="de-DE" sz="1950" b="1" dirty="0">
                  <a:solidFill>
                    <a:schemeClr val="accent1">
                      <a:lumMod val="50000"/>
                    </a:schemeClr>
                  </a:solidFill>
                </a:rPr>
                <a:t>n = 15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D37064D7-266C-49F5-8783-0E3BDCEF54AC}"/>
                </a:ext>
              </a:extLst>
            </p:cNvPr>
            <p:cNvGrpSpPr/>
            <p:nvPr/>
          </p:nvGrpSpPr>
          <p:grpSpPr>
            <a:xfrm>
              <a:off x="6709978" y="4658108"/>
              <a:ext cx="482269" cy="519405"/>
              <a:chOff x="5248800" y="4903024"/>
              <a:chExt cx="482269" cy="519405"/>
            </a:xfrm>
          </p:grpSpPr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2069DFD2-BDB8-426C-A4C9-29D4C1F527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2" t="2686" r="46552" b="67185"/>
              <a:stretch/>
            </p:blipFill>
            <p:spPr>
              <a:xfrm>
                <a:off x="5248800" y="4944061"/>
                <a:ext cx="482269" cy="478368"/>
              </a:xfrm>
              <a:prstGeom prst="rect">
                <a:avLst/>
              </a:prstGeom>
            </p:spPr>
          </p:pic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78C238AA-13E6-497E-A5F0-96D06FE8E001}"/>
                  </a:ext>
                </a:extLst>
              </p:cNvPr>
              <p:cNvSpPr txBox="1"/>
              <p:nvPr/>
            </p:nvSpPr>
            <p:spPr>
              <a:xfrm>
                <a:off x="5307031" y="4903024"/>
                <a:ext cx="3658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b="1" dirty="0">
                    <a:solidFill>
                      <a:schemeClr val="accent3">
                        <a:lumMod val="50000"/>
                      </a:schemeClr>
                    </a:solidFill>
                  </a:rPr>
                  <a:t>α</a:t>
                </a:r>
                <a:endParaRPr lang="de-DE" sz="24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F1823495-0DDB-4534-9955-5A7824E6647A}"/>
                </a:ext>
              </a:extLst>
            </p:cNvPr>
            <p:cNvGrpSpPr/>
            <p:nvPr/>
          </p:nvGrpSpPr>
          <p:grpSpPr>
            <a:xfrm>
              <a:off x="5481843" y="4682822"/>
              <a:ext cx="547580" cy="478368"/>
              <a:chOff x="4109621" y="4927738"/>
              <a:chExt cx="547580" cy="478368"/>
            </a:xfrm>
          </p:grpSpPr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CDFA6B4B-1BCF-498F-B917-81E83B2BE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2" t="2686" r="46552" b="67185"/>
              <a:stretch/>
            </p:blipFill>
            <p:spPr>
              <a:xfrm>
                <a:off x="4109621" y="4927738"/>
                <a:ext cx="482269" cy="478368"/>
              </a:xfrm>
              <a:prstGeom prst="rect">
                <a:avLst/>
              </a:prstGeom>
            </p:spPr>
          </p:pic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C20BE0A1-42E5-4C57-85FD-5DF6D773F89E}"/>
                  </a:ext>
                </a:extLst>
              </p:cNvPr>
              <p:cNvSpPr/>
              <p:nvPr/>
            </p:nvSpPr>
            <p:spPr>
              <a:xfrm>
                <a:off x="4109621" y="4955750"/>
                <a:ext cx="547580" cy="408939"/>
              </a:xfrm>
              <a:prstGeom prst="rect">
                <a:avLst/>
              </a:prstGeom>
              <a:solidFill>
                <a:srgbClr val="FFFFFF">
                  <a:alpha val="4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D7C8DDF-3A0C-436C-91D8-81707DCACAEB}"/>
                </a:ext>
              </a:extLst>
            </p:cNvPr>
            <p:cNvSpPr txBox="1"/>
            <p:nvPr/>
          </p:nvSpPr>
          <p:spPr>
            <a:xfrm flipH="1">
              <a:off x="5257799" y="3675454"/>
              <a:ext cx="982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6/117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9A1CF937-87E7-41AA-B4C4-23711E3C427A}"/>
                </a:ext>
              </a:extLst>
            </p:cNvPr>
            <p:cNvSpPr txBox="1"/>
            <p:nvPr/>
          </p:nvSpPr>
          <p:spPr>
            <a:xfrm flipH="1">
              <a:off x="6440567" y="2384717"/>
              <a:ext cx="982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FABE00"/>
                  </a:solidFill>
                </a:rPr>
                <a:t>27/170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076FAE9B-6EBC-426A-9A00-334746944B95}"/>
                </a:ext>
              </a:extLst>
            </p:cNvPr>
            <p:cNvSpPr txBox="1"/>
            <p:nvPr/>
          </p:nvSpPr>
          <p:spPr>
            <a:xfrm flipH="1">
              <a:off x="2958987" y="3162641"/>
              <a:ext cx="982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33/343</a:t>
              </a: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DC1E5F44-6C83-4357-871D-B703878A9C04}"/>
                </a:ext>
              </a:extLst>
            </p:cNvPr>
            <p:cNvSpPr/>
            <p:nvPr/>
          </p:nvSpPr>
          <p:spPr>
            <a:xfrm>
              <a:off x="1832113" y="2138242"/>
              <a:ext cx="3302160" cy="4713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Titel 4">
            <a:extLst>
              <a:ext uri="{FF2B5EF4-FFF2-40B4-BE49-F238E27FC236}">
                <a16:creationId xmlns:a16="http://schemas.microsoft.com/office/drawing/2014/main" id="{48B35389-EAD3-4170-9605-66E2095F6EB1}"/>
              </a:ext>
            </a:extLst>
          </p:cNvPr>
          <p:cNvSpPr txBox="1">
            <a:spLocks/>
          </p:cNvSpPr>
          <p:nvPr/>
        </p:nvSpPr>
        <p:spPr>
          <a:xfrm>
            <a:off x="495301" y="285703"/>
            <a:ext cx="8126764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5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Calibri"/>
              </a:rPr>
              <a:t>Ergebnisse: Wieviel Prozent der Kontaktpersonen steckt ein SARS-CoV-2-Fall in der Kita an?</a:t>
            </a:r>
            <a:endParaRPr lang="de-DE" sz="2400" b="0" dirty="0">
              <a:latin typeface="Calibri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53FFE5B-9C29-41B5-B878-AE7F0F3606C7}"/>
              </a:ext>
            </a:extLst>
          </p:cNvPr>
          <p:cNvSpPr txBox="1"/>
          <p:nvPr/>
        </p:nvSpPr>
        <p:spPr>
          <a:xfrm>
            <a:off x="3777200" y="5532051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n = 19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5DD3099E-D60C-46A7-A461-6172FAB82542}"/>
              </a:ext>
            </a:extLst>
          </p:cNvPr>
          <p:cNvGrpSpPr/>
          <p:nvPr/>
        </p:nvGrpSpPr>
        <p:grpSpPr>
          <a:xfrm>
            <a:off x="3967550" y="4630595"/>
            <a:ext cx="1458529" cy="1000956"/>
            <a:chOff x="5405923" y="4005516"/>
            <a:chExt cx="1853146" cy="1364384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04F7BDE-7F52-4672-B102-7193BE7C112B}"/>
                </a:ext>
              </a:extLst>
            </p:cNvPr>
            <p:cNvGrpSpPr/>
            <p:nvPr/>
          </p:nvGrpSpPr>
          <p:grpSpPr>
            <a:xfrm>
              <a:off x="5742043" y="4194428"/>
              <a:ext cx="404205" cy="432723"/>
              <a:chOff x="2221795" y="2056112"/>
              <a:chExt cx="404205" cy="432723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59CE794A-8356-47D7-90C9-2E19FAE44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2" t="2686" r="46552" b="67185"/>
              <a:stretch/>
            </p:blipFill>
            <p:spPr>
              <a:xfrm>
                <a:off x="2221795" y="2067711"/>
                <a:ext cx="369218" cy="366231"/>
              </a:xfrm>
              <a:prstGeom prst="rect">
                <a:avLst/>
              </a:prstGeom>
            </p:spPr>
          </p:pic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B63F8DE5-4CCC-42C1-9C90-054B10BE2372}"/>
                  </a:ext>
                </a:extLst>
              </p:cNvPr>
              <p:cNvSpPr txBox="1"/>
              <p:nvPr/>
            </p:nvSpPr>
            <p:spPr>
              <a:xfrm>
                <a:off x="2273242" y="2056112"/>
                <a:ext cx="352758" cy="432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63" b="1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D43F691-8122-47DD-85A4-34600BED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923" y="4295470"/>
              <a:ext cx="617130" cy="960385"/>
            </a:xfrm>
            <a:prstGeom prst="rect">
              <a:avLst/>
            </a:prstGeom>
          </p:spPr>
        </p:pic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750A794D-00C0-4212-8DD5-1739C35ED4BA}"/>
                </a:ext>
              </a:extLst>
            </p:cNvPr>
            <p:cNvGrpSpPr/>
            <p:nvPr/>
          </p:nvGrpSpPr>
          <p:grpSpPr>
            <a:xfrm>
              <a:off x="6889851" y="4005516"/>
              <a:ext cx="369218" cy="432722"/>
              <a:chOff x="2221795" y="2056111"/>
              <a:chExt cx="369218" cy="436384"/>
            </a:xfrm>
          </p:grpSpPr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1D52C060-3A50-4EEC-9A6B-D0CED60BD6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2" t="2686" r="46552" b="67185"/>
              <a:stretch/>
            </p:blipFill>
            <p:spPr>
              <a:xfrm>
                <a:off x="2221795" y="2067711"/>
                <a:ext cx="369218" cy="366231"/>
              </a:xfrm>
              <a:prstGeom prst="rect">
                <a:avLst/>
              </a:prstGeom>
            </p:spPr>
          </p:pic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1F13878-D784-4AC0-9981-08D810FCD0A6}"/>
                  </a:ext>
                </a:extLst>
              </p:cNvPr>
              <p:cNvSpPr txBox="1"/>
              <p:nvPr/>
            </p:nvSpPr>
            <p:spPr>
              <a:xfrm>
                <a:off x="2273242" y="2056111"/>
                <a:ext cx="300082" cy="436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63" b="1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E0AC0E6F-2AED-4649-8B3D-9DAB007B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763" y="4111076"/>
              <a:ext cx="539496" cy="1258824"/>
            </a:xfrm>
            <a:prstGeom prst="rect">
              <a:avLst/>
            </a:prstGeom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30FCBC91-D44E-4E26-A30A-3639713D73A7}"/>
              </a:ext>
            </a:extLst>
          </p:cNvPr>
          <p:cNvSpPr txBox="1"/>
          <p:nvPr/>
        </p:nvSpPr>
        <p:spPr>
          <a:xfrm>
            <a:off x="4787507" y="5532050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n = 11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4FC2616-E2E6-4D66-A76E-DA45BFC5A1A6}"/>
              </a:ext>
            </a:extLst>
          </p:cNvPr>
          <p:cNvSpPr txBox="1"/>
          <p:nvPr/>
        </p:nvSpPr>
        <p:spPr>
          <a:xfrm>
            <a:off x="3516296" y="5957731"/>
            <a:ext cx="285334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durch Kinder vs. Beschäftigte, basierend auf vermutlichen </a:t>
            </a:r>
            <a:r>
              <a:rPr lang="de-DE" sz="1700" b="1" dirty="0">
                <a:solidFill>
                  <a:srgbClr val="0070C0"/>
                </a:solidFill>
              </a:rPr>
              <a:t>Primärfällen</a:t>
            </a:r>
          </a:p>
        </p:txBody>
      </p:sp>
      <p:graphicFrame>
        <p:nvGraphicFramePr>
          <p:cNvPr id="64" name="Diagramm 63">
            <a:extLst>
              <a:ext uri="{FF2B5EF4-FFF2-40B4-BE49-F238E27FC236}">
                <a16:creationId xmlns:a16="http://schemas.microsoft.com/office/drawing/2014/main" id="{55CC3747-40CB-4AED-B4F0-C2E77BA567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974288"/>
              </p:ext>
            </p:extLst>
          </p:nvPr>
        </p:nvGraphicFramePr>
        <p:xfrm>
          <a:off x="570020" y="2052633"/>
          <a:ext cx="5440691" cy="2737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C1EC98AC-E833-4989-9D33-0B31C5B75993}"/>
              </a:ext>
            </a:extLst>
          </p:cNvPr>
          <p:cNvGrpSpPr/>
          <p:nvPr/>
        </p:nvGrpSpPr>
        <p:grpSpPr>
          <a:xfrm>
            <a:off x="1050432" y="4789391"/>
            <a:ext cx="1384622" cy="806588"/>
            <a:chOff x="1344142" y="3228664"/>
            <a:chExt cx="1374549" cy="829816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5B3AA061-FA0B-44AB-A07C-18A052183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t="5342" r="48347" b="67799"/>
            <a:stretch/>
          </p:blipFill>
          <p:spPr>
            <a:xfrm>
              <a:off x="1344142" y="3228664"/>
              <a:ext cx="1081104" cy="588424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129B58BD-0EDE-44FB-B89A-CDE502B17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" t="33463" r="50563" b="38418"/>
            <a:stretch/>
          </p:blipFill>
          <p:spPr>
            <a:xfrm>
              <a:off x="1921688" y="3490977"/>
              <a:ext cx="797003" cy="567503"/>
            </a:xfrm>
            <a:prstGeom prst="rect">
              <a:avLst/>
            </a:prstGeom>
          </p:spPr>
        </p:pic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D3CE55A7-57AA-4395-95C2-C5503B8695E4}"/>
              </a:ext>
            </a:extLst>
          </p:cNvPr>
          <p:cNvSpPr txBox="1"/>
          <p:nvPr/>
        </p:nvSpPr>
        <p:spPr>
          <a:xfrm>
            <a:off x="694147" y="5977849"/>
            <a:ext cx="2172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bei Corona-Ausbrüchen in Kitas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2932C27-BD9A-47D0-BD00-C4E5DF6B4297}"/>
              </a:ext>
            </a:extLst>
          </p:cNvPr>
          <p:cNvSpPr txBox="1"/>
          <p:nvPr/>
        </p:nvSpPr>
        <p:spPr>
          <a:xfrm flipH="1">
            <a:off x="3605998" y="2950905"/>
            <a:ext cx="98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24/215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69E02B1-DDC2-4B04-BDEB-D30E0F6945BF}"/>
              </a:ext>
            </a:extLst>
          </p:cNvPr>
          <p:cNvSpPr txBox="1"/>
          <p:nvPr/>
        </p:nvSpPr>
        <p:spPr>
          <a:xfrm flipH="1">
            <a:off x="4787507" y="3441171"/>
            <a:ext cx="98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9/128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FE11ECA-5FF0-4B01-951B-DF2AA1540A5A}"/>
              </a:ext>
            </a:extLst>
          </p:cNvPr>
          <p:cNvGrpSpPr/>
          <p:nvPr/>
        </p:nvGrpSpPr>
        <p:grpSpPr>
          <a:xfrm>
            <a:off x="4145299" y="2446586"/>
            <a:ext cx="1187302" cy="184150"/>
            <a:chOff x="5815071" y="2446586"/>
            <a:chExt cx="1187302" cy="184150"/>
          </a:xfrm>
        </p:grpSpPr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20C5C5E9-28A9-4B57-814A-A5FB6A1A2664}"/>
                </a:ext>
              </a:extLst>
            </p:cNvPr>
            <p:cNvCxnSpPr>
              <a:cxnSpLocks/>
            </p:cNvCxnSpPr>
            <p:nvPr/>
          </p:nvCxnSpPr>
          <p:spPr>
            <a:xfrm>
              <a:off x="5815071" y="2446586"/>
              <a:ext cx="0" cy="18415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042C5137-CB54-4FC5-8878-48CE41A9226B}"/>
                </a:ext>
              </a:extLst>
            </p:cNvPr>
            <p:cNvCxnSpPr>
              <a:cxnSpLocks/>
            </p:cNvCxnSpPr>
            <p:nvPr/>
          </p:nvCxnSpPr>
          <p:spPr>
            <a:xfrm>
              <a:off x="7002373" y="2446586"/>
              <a:ext cx="0" cy="18415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080D152B-DCFF-4D95-84F1-7E71BB296742}"/>
                </a:ext>
              </a:extLst>
            </p:cNvPr>
            <p:cNvCxnSpPr/>
            <p:nvPr/>
          </p:nvCxnSpPr>
          <p:spPr>
            <a:xfrm>
              <a:off x="5815071" y="2446586"/>
              <a:ext cx="118730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9D125CEF-4438-4433-9839-7A36F5F148D1}"/>
              </a:ext>
            </a:extLst>
          </p:cNvPr>
          <p:cNvSpPr txBox="1"/>
          <p:nvPr/>
        </p:nvSpPr>
        <p:spPr>
          <a:xfrm>
            <a:off x="4510201" y="209946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2">
                    <a:lumMod val="50000"/>
                  </a:schemeClr>
                </a:solidFill>
              </a:rPr>
              <a:t>n.s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A773E5E-62B9-47AA-ADA0-3AF9B9305FAF}"/>
              </a:ext>
            </a:extLst>
          </p:cNvPr>
          <p:cNvGrpSpPr/>
          <p:nvPr/>
        </p:nvGrpSpPr>
        <p:grpSpPr>
          <a:xfrm>
            <a:off x="7020843" y="2149841"/>
            <a:ext cx="1187302" cy="184150"/>
            <a:chOff x="5815071" y="2446586"/>
            <a:chExt cx="1187302" cy="184150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455129E-7DDD-48ED-A6CA-EC160B694B97}"/>
                </a:ext>
              </a:extLst>
            </p:cNvPr>
            <p:cNvCxnSpPr>
              <a:cxnSpLocks/>
            </p:cNvCxnSpPr>
            <p:nvPr/>
          </p:nvCxnSpPr>
          <p:spPr>
            <a:xfrm>
              <a:off x="5815071" y="2446586"/>
              <a:ext cx="0" cy="18415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9E0A882F-4F36-478D-ADF8-C22B60ED8853}"/>
                </a:ext>
              </a:extLst>
            </p:cNvPr>
            <p:cNvCxnSpPr>
              <a:cxnSpLocks/>
            </p:cNvCxnSpPr>
            <p:nvPr/>
          </p:nvCxnSpPr>
          <p:spPr>
            <a:xfrm>
              <a:off x="7002373" y="2446586"/>
              <a:ext cx="0" cy="18415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07E792AB-31A7-4316-9055-34A106AB0563}"/>
                </a:ext>
              </a:extLst>
            </p:cNvPr>
            <p:cNvCxnSpPr/>
            <p:nvPr/>
          </p:nvCxnSpPr>
          <p:spPr>
            <a:xfrm>
              <a:off x="5815071" y="2446586"/>
              <a:ext cx="118730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feld 69">
            <a:extLst>
              <a:ext uri="{FF2B5EF4-FFF2-40B4-BE49-F238E27FC236}">
                <a16:creationId xmlns:a16="http://schemas.microsoft.com/office/drawing/2014/main" id="{7B65171F-58E5-45AC-B24D-3297154C1324}"/>
              </a:ext>
            </a:extLst>
          </p:cNvPr>
          <p:cNvSpPr txBox="1"/>
          <p:nvPr/>
        </p:nvSpPr>
        <p:spPr>
          <a:xfrm>
            <a:off x="6880896" y="173402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2">
                    <a:lumMod val="50000"/>
                  </a:schemeClr>
                </a:solidFill>
              </a:rPr>
              <a:t>n.s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.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p=0.412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0FF624A-D4ED-4DF4-A4E8-4B933E177298}"/>
              </a:ext>
            </a:extLst>
          </p:cNvPr>
          <p:cNvSpPr/>
          <p:nvPr/>
        </p:nvSpPr>
        <p:spPr>
          <a:xfrm>
            <a:off x="3186100" y="1838739"/>
            <a:ext cx="6285891" cy="5019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Sprechblase: rechteckig mit abgerundeten Ecken 57">
            <a:extLst>
              <a:ext uri="{FF2B5EF4-FFF2-40B4-BE49-F238E27FC236}">
                <a16:creationId xmlns:a16="http://schemas.microsoft.com/office/drawing/2014/main" id="{633A0A06-0240-49C7-89F2-FC656F1FD2F4}"/>
              </a:ext>
            </a:extLst>
          </p:cNvPr>
          <p:cNvSpPr/>
          <p:nvPr/>
        </p:nvSpPr>
        <p:spPr>
          <a:xfrm>
            <a:off x="2433300" y="2021372"/>
            <a:ext cx="2302583" cy="1433624"/>
          </a:xfrm>
          <a:prstGeom prst="wedgeRoundRectCallout">
            <a:avLst>
              <a:gd name="adj1" fmla="val -62213"/>
              <a:gd name="adj2" fmla="val 83028"/>
              <a:gd name="adj3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de-DE" i="1" dirty="0">
                <a:solidFill>
                  <a:srgbClr val="0070C0"/>
                </a:solidFill>
              </a:rPr>
              <a:t>Eine infizierte Person steckt im Schnitt 9,6% ihrer Kontaktpersonen in der Kitagruppe an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EC125E3D-CAF0-44BC-94E6-3C9EADA2455A}"/>
              </a:ext>
            </a:extLst>
          </p:cNvPr>
          <p:cNvSpPr txBox="1"/>
          <p:nvPr/>
        </p:nvSpPr>
        <p:spPr>
          <a:xfrm>
            <a:off x="491043" y="1339511"/>
            <a:ext cx="587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Sekundäre Übertragungsrate in Kitagruppen</a:t>
            </a:r>
          </a:p>
          <a:p>
            <a:r>
              <a:rPr lang="de-DE" b="1" dirty="0"/>
              <a:t>(bezogen auf teilnehmende Kontaktpersonen)</a:t>
            </a:r>
          </a:p>
        </p:txBody>
      </p:sp>
    </p:spTree>
    <p:extLst>
      <p:ext uri="{BB962C8B-B14F-4D97-AF65-F5344CB8AC3E}">
        <p14:creationId xmlns:p14="http://schemas.microsoft.com/office/powerpoint/2010/main" val="69501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86EA712C-513B-4EDA-9D1F-2C455E63E8EA}"/>
              </a:ext>
            </a:extLst>
          </p:cNvPr>
          <p:cNvGrpSpPr/>
          <p:nvPr/>
        </p:nvGrpSpPr>
        <p:grpSpPr>
          <a:xfrm>
            <a:off x="3186100" y="2052633"/>
            <a:ext cx="5848370" cy="4798741"/>
            <a:chOff x="1832113" y="2052633"/>
            <a:chExt cx="5848370" cy="4798741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245019F7-7CAE-484D-8920-90A9B8915540}"/>
                </a:ext>
              </a:extLst>
            </p:cNvPr>
            <p:cNvGrpSpPr/>
            <p:nvPr/>
          </p:nvGrpSpPr>
          <p:grpSpPr>
            <a:xfrm>
              <a:off x="2720204" y="4789391"/>
              <a:ext cx="1384622" cy="806588"/>
              <a:chOff x="1344142" y="3228664"/>
              <a:chExt cx="1374549" cy="829816"/>
            </a:xfrm>
          </p:grpSpPr>
          <p:pic>
            <p:nvPicPr>
              <p:cNvPr id="56" name="Grafik 55">
                <a:extLst>
                  <a:ext uri="{FF2B5EF4-FFF2-40B4-BE49-F238E27FC236}">
                    <a16:creationId xmlns:a16="http://schemas.microsoft.com/office/drawing/2014/main" id="{214C9FC6-9226-40BC-862A-80961FD428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" t="5342" r="48347" b="67799"/>
              <a:stretch/>
            </p:blipFill>
            <p:spPr>
              <a:xfrm>
                <a:off x="1344142" y="3228664"/>
                <a:ext cx="1081104" cy="588424"/>
              </a:xfrm>
              <a:prstGeom prst="rect">
                <a:avLst/>
              </a:prstGeom>
            </p:spPr>
          </p:pic>
          <p:pic>
            <p:nvPicPr>
              <p:cNvPr id="57" name="Grafik 56">
                <a:extLst>
                  <a:ext uri="{FF2B5EF4-FFF2-40B4-BE49-F238E27FC236}">
                    <a16:creationId xmlns:a16="http://schemas.microsoft.com/office/drawing/2014/main" id="{F9A36556-ADDB-4A81-BCD0-4A92BB42D6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1" t="33463" r="50563" b="38418"/>
              <a:stretch/>
            </p:blipFill>
            <p:spPr>
              <a:xfrm>
                <a:off x="1921688" y="3490977"/>
                <a:ext cx="797003" cy="567503"/>
              </a:xfrm>
              <a:prstGeom prst="rect">
                <a:avLst/>
              </a:prstGeom>
            </p:spPr>
          </p:pic>
        </p:grp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6BFF980-74E6-4C26-91E0-4A6F6F95DE6E}"/>
                </a:ext>
              </a:extLst>
            </p:cNvPr>
            <p:cNvSpPr txBox="1"/>
            <p:nvPr/>
          </p:nvSpPr>
          <p:spPr>
            <a:xfrm>
              <a:off x="2363919" y="5977849"/>
              <a:ext cx="21723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700" b="1" dirty="0"/>
                <a:t>bei Corona-Ausbrüchen in Kitas</a:t>
              </a:r>
            </a:p>
          </p:txBody>
        </p:sp>
        <p:graphicFrame>
          <p:nvGraphicFramePr>
            <p:cNvPr id="37" name="Diagramm 36">
              <a:extLst>
                <a:ext uri="{FF2B5EF4-FFF2-40B4-BE49-F238E27FC236}">
                  <a16:creationId xmlns:a16="http://schemas.microsoft.com/office/drawing/2014/main" id="{718186AB-3F7C-446C-99F8-8257C1337039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2239792" y="2052633"/>
            <a:ext cx="5440691" cy="27372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105CB86-5097-4737-B61D-2467603075BF}"/>
                </a:ext>
              </a:extLst>
            </p:cNvPr>
            <p:cNvSpPr txBox="1"/>
            <p:nvPr/>
          </p:nvSpPr>
          <p:spPr>
            <a:xfrm>
              <a:off x="5185897" y="5956980"/>
              <a:ext cx="241176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700" b="1" dirty="0"/>
                <a:t>Sekundäre Übertragungen in Kitas nach </a:t>
              </a:r>
              <a:r>
                <a:rPr lang="de-DE" sz="1700" b="1" dirty="0">
                  <a:solidFill>
                    <a:srgbClr val="F2B800"/>
                  </a:solidFill>
                </a:rPr>
                <a:t>Virusvariante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1A16D95E-B58B-4BBC-85A5-402122E528FA}"/>
                </a:ext>
              </a:extLst>
            </p:cNvPr>
            <p:cNvSpPr txBox="1"/>
            <p:nvPr/>
          </p:nvSpPr>
          <p:spPr>
            <a:xfrm>
              <a:off x="5233031" y="5114751"/>
              <a:ext cx="100700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950" dirty="0">
                  <a:solidFill>
                    <a:schemeClr val="accent1">
                      <a:lumMod val="50000"/>
                    </a:schemeClr>
                  </a:solidFill>
                </a:rPr>
                <a:t>Wildtyp</a:t>
              </a:r>
            </a:p>
            <a:p>
              <a:pPr algn="ctr"/>
              <a:r>
                <a:rPr lang="de-DE" sz="1950" b="1" dirty="0">
                  <a:solidFill>
                    <a:schemeClr val="accent1">
                      <a:lumMod val="50000"/>
                    </a:schemeClr>
                  </a:solidFill>
                </a:rPr>
                <a:t>n = 10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D20E54A-5A50-4240-9FC0-594BEF41F035}"/>
                </a:ext>
              </a:extLst>
            </p:cNvPr>
            <p:cNvSpPr txBox="1"/>
            <p:nvPr/>
          </p:nvSpPr>
          <p:spPr>
            <a:xfrm>
              <a:off x="6610715" y="5119773"/>
              <a:ext cx="80983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950" dirty="0">
                  <a:solidFill>
                    <a:schemeClr val="accent1">
                      <a:lumMod val="50000"/>
                    </a:schemeClr>
                  </a:solidFill>
                </a:rPr>
                <a:t>Alpha</a:t>
              </a:r>
            </a:p>
            <a:p>
              <a:r>
                <a:rPr lang="de-DE" sz="1950" b="1" dirty="0">
                  <a:solidFill>
                    <a:schemeClr val="accent1">
                      <a:lumMod val="50000"/>
                    </a:schemeClr>
                  </a:solidFill>
                </a:rPr>
                <a:t>n = 15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D37064D7-266C-49F5-8783-0E3BDCEF54AC}"/>
                </a:ext>
              </a:extLst>
            </p:cNvPr>
            <p:cNvGrpSpPr/>
            <p:nvPr/>
          </p:nvGrpSpPr>
          <p:grpSpPr>
            <a:xfrm>
              <a:off x="6709978" y="4658108"/>
              <a:ext cx="482269" cy="519405"/>
              <a:chOff x="5248800" y="4903024"/>
              <a:chExt cx="482269" cy="519405"/>
            </a:xfrm>
          </p:grpSpPr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2069DFD2-BDB8-426C-A4C9-29D4C1F527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2" t="2686" r="46552" b="67185"/>
              <a:stretch/>
            </p:blipFill>
            <p:spPr>
              <a:xfrm>
                <a:off x="5248800" y="4944061"/>
                <a:ext cx="482269" cy="478368"/>
              </a:xfrm>
              <a:prstGeom prst="rect">
                <a:avLst/>
              </a:prstGeom>
            </p:spPr>
          </p:pic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78C238AA-13E6-497E-A5F0-96D06FE8E001}"/>
                  </a:ext>
                </a:extLst>
              </p:cNvPr>
              <p:cNvSpPr txBox="1"/>
              <p:nvPr/>
            </p:nvSpPr>
            <p:spPr>
              <a:xfrm>
                <a:off x="5307031" y="4903024"/>
                <a:ext cx="3658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b="1" dirty="0">
                    <a:solidFill>
                      <a:schemeClr val="accent3">
                        <a:lumMod val="50000"/>
                      </a:schemeClr>
                    </a:solidFill>
                  </a:rPr>
                  <a:t>α</a:t>
                </a:r>
                <a:endParaRPr lang="de-DE" sz="24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F1823495-0DDB-4534-9955-5A7824E6647A}"/>
                </a:ext>
              </a:extLst>
            </p:cNvPr>
            <p:cNvGrpSpPr/>
            <p:nvPr/>
          </p:nvGrpSpPr>
          <p:grpSpPr>
            <a:xfrm>
              <a:off x="5481843" y="4682822"/>
              <a:ext cx="547580" cy="478368"/>
              <a:chOff x="4109621" y="4927738"/>
              <a:chExt cx="547580" cy="478368"/>
            </a:xfrm>
          </p:grpSpPr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CDFA6B4B-1BCF-498F-B917-81E83B2BE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2" t="2686" r="46552" b="67185"/>
              <a:stretch/>
            </p:blipFill>
            <p:spPr>
              <a:xfrm>
                <a:off x="4109621" y="4927738"/>
                <a:ext cx="482269" cy="478368"/>
              </a:xfrm>
              <a:prstGeom prst="rect">
                <a:avLst/>
              </a:prstGeom>
            </p:spPr>
          </p:pic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C20BE0A1-42E5-4C57-85FD-5DF6D773F89E}"/>
                  </a:ext>
                </a:extLst>
              </p:cNvPr>
              <p:cNvSpPr/>
              <p:nvPr/>
            </p:nvSpPr>
            <p:spPr>
              <a:xfrm>
                <a:off x="4109621" y="4955750"/>
                <a:ext cx="547580" cy="408939"/>
              </a:xfrm>
              <a:prstGeom prst="rect">
                <a:avLst/>
              </a:prstGeom>
              <a:solidFill>
                <a:srgbClr val="FFFFFF">
                  <a:alpha val="4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D7C8DDF-3A0C-436C-91D8-81707DCACAEB}"/>
                </a:ext>
              </a:extLst>
            </p:cNvPr>
            <p:cNvSpPr txBox="1"/>
            <p:nvPr/>
          </p:nvSpPr>
          <p:spPr>
            <a:xfrm flipH="1">
              <a:off x="5257799" y="3675454"/>
              <a:ext cx="982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6/117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9A1CF937-87E7-41AA-B4C4-23711E3C427A}"/>
                </a:ext>
              </a:extLst>
            </p:cNvPr>
            <p:cNvSpPr txBox="1"/>
            <p:nvPr/>
          </p:nvSpPr>
          <p:spPr>
            <a:xfrm flipH="1">
              <a:off x="6440567" y="2384717"/>
              <a:ext cx="982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FABE00"/>
                  </a:solidFill>
                </a:rPr>
                <a:t>27/170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076FAE9B-6EBC-426A-9A00-334746944B95}"/>
                </a:ext>
              </a:extLst>
            </p:cNvPr>
            <p:cNvSpPr txBox="1"/>
            <p:nvPr/>
          </p:nvSpPr>
          <p:spPr>
            <a:xfrm flipH="1">
              <a:off x="2958987" y="3162641"/>
              <a:ext cx="982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33/343</a:t>
              </a: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DC1E5F44-6C83-4357-871D-B703878A9C04}"/>
                </a:ext>
              </a:extLst>
            </p:cNvPr>
            <p:cNvSpPr/>
            <p:nvPr/>
          </p:nvSpPr>
          <p:spPr>
            <a:xfrm>
              <a:off x="1832113" y="2138242"/>
              <a:ext cx="3302160" cy="4713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Titel 4">
            <a:extLst>
              <a:ext uri="{FF2B5EF4-FFF2-40B4-BE49-F238E27FC236}">
                <a16:creationId xmlns:a16="http://schemas.microsoft.com/office/drawing/2014/main" id="{48B35389-EAD3-4170-9605-66E2095F6EB1}"/>
              </a:ext>
            </a:extLst>
          </p:cNvPr>
          <p:cNvSpPr txBox="1">
            <a:spLocks/>
          </p:cNvSpPr>
          <p:nvPr/>
        </p:nvSpPr>
        <p:spPr>
          <a:xfrm>
            <a:off x="495301" y="285703"/>
            <a:ext cx="8126764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5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Calibri"/>
              </a:rPr>
              <a:t>Ergebnisse: Wieviel Prozent der Kontaktpersonen steckt ein SARS-CoV-2-Fall in der Kita an?</a:t>
            </a:r>
            <a:endParaRPr lang="de-DE" sz="2400" b="0" dirty="0">
              <a:latin typeface="Calibri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53FFE5B-9C29-41B5-B878-AE7F0F3606C7}"/>
              </a:ext>
            </a:extLst>
          </p:cNvPr>
          <p:cNvSpPr txBox="1"/>
          <p:nvPr/>
        </p:nvSpPr>
        <p:spPr>
          <a:xfrm>
            <a:off x="3777200" y="5532051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n = 19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5DD3099E-D60C-46A7-A461-6172FAB82542}"/>
              </a:ext>
            </a:extLst>
          </p:cNvPr>
          <p:cNvGrpSpPr/>
          <p:nvPr/>
        </p:nvGrpSpPr>
        <p:grpSpPr>
          <a:xfrm>
            <a:off x="3967550" y="4630595"/>
            <a:ext cx="1458529" cy="1000956"/>
            <a:chOff x="5405923" y="4005516"/>
            <a:chExt cx="1853146" cy="1364384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04F7BDE-7F52-4672-B102-7193BE7C112B}"/>
                </a:ext>
              </a:extLst>
            </p:cNvPr>
            <p:cNvGrpSpPr/>
            <p:nvPr/>
          </p:nvGrpSpPr>
          <p:grpSpPr>
            <a:xfrm>
              <a:off x="5742043" y="4194428"/>
              <a:ext cx="404205" cy="432723"/>
              <a:chOff x="2221795" y="2056112"/>
              <a:chExt cx="404205" cy="432723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59CE794A-8356-47D7-90C9-2E19FAE44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2" t="2686" r="46552" b="67185"/>
              <a:stretch/>
            </p:blipFill>
            <p:spPr>
              <a:xfrm>
                <a:off x="2221795" y="2067711"/>
                <a:ext cx="369218" cy="366231"/>
              </a:xfrm>
              <a:prstGeom prst="rect">
                <a:avLst/>
              </a:prstGeom>
            </p:spPr>
          </p:pic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B63F8DE5-4CCC-42C1-9C90-054B10BE2372}"/>
                  </a:ext>
                </a:extLst>
              </p:cNvPr>
              <p:cNvSpPr txBox="1"/>
              <p:nvPr/>
            </p:nvSpPr>
            <p:spPr>
              <a:xfrm>
                <a:off x="2273242" y="2056112"/>
                <a:ext cx="352758" cy="432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63" b="1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D43F691-8122-47DD-85A4-34600BED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923" y="4295470"/>
              <a:ext cx="617130" cy="960385"/>
            </a:xfrm>
            <a:prstGeom prst="rect">
              <a:avLst/>
            </a:prstGeom>
          </p:spPr>
        </p:pic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750A794D-00C0-4212-8DD5-1739C35ED4BA}"/>
                </a:ext>
              </a:extLst>
            </p:cNvPr>
            <p:cNvGrpSpPr/>
            <p:nvPr/>
          </p:nvGrpSpPr>
          <p:grpSpPr>
            <a:xfrm>
              <a:off x="6889851" y="4005516"/>
              <a:ext cx="369218" cy="432722"/>
              <a:chOff x="2221795" y="2056111"/>
              <a:chExt cx="369218" cy="436384"/>
            </a:xfrm>
          </p:grpSpPr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1D52C060-3A50-4EEC-9A6B-D0CED60BD6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2" t="2686" r="46552" b="67185"/>
              <a:stretch/>
            </p:blipFill>
            <p:spPr>
              <a:xfrm>
                <a:off x="2221795" y="2067711"/>
                <a:ext cx="369218" cy="366231"/>
              </a:xfrm>
              <a:prstGeom prst="rect">
                <a:avLst/>
              </a:prstGeom>
            </p:spPr>
          </p:pic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1F13878-D784-4AC0-9981-08D810FCD0A6}"/>
                  </a:ext>
                </a:extLst>
              </p:cNvPr>
              <p:cNvSpPr txBox="1"/>
              <p:nvPr/>
            </p:nvSpPr>
            <p:spPr>
              <a:xfrm>
                <a:off x="2273242" y="2056111"/>
                <a:ext cx="300082" cy="436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63" b="1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E0AC0E6F-2AED-4649-8B3D-9DAB007B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763" y="4111076"/>
              <a:ext cx="539496" cy="1258824"/>
            </a:xfrm>
            <a:prstGeom prst="rect">
              <a:avLst/>
            </a:prstGeom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30FCBC91-D44E-4E26-A30A-3639713D73A7}"/>
              </a:ext>
            </a:extLst>
          </p:cNvPr>
          <p:cNvSpPr txBox="1"/>
          <p:nvPr/>
        </p:nvSpPr>
        <p:spPr>
          <a:xfrm>
            <a:off x="4787507" y="5532050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n = 11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4FC2616-E2E6-4D66-A76E-DA45BFC5A1A6}"/>
              </a:ext>
            </a:extLst>
          </p:cNvPr>
          <p:cNvSpPr txBox="1"/>
          <p:nvPr/>
        </p:nvSpPr>
        <p:spPr>
          <a:xfrm>
            <a:off x="3516296" y="5957731"/>
            <a:ext cx="285334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durch Kinder vs. Beschäftigte, basierend auf vermutlichen </a:t>
            </a:r>
            <a:r>
              <a:rPr lang="de-DE" sz="1700" b="1" dirty="0">
                <a:solidFill>
                  <a:srgbClr val="0070C0"/>
                </a:solidFill>
              </a:rPr>
              <a:t>Primärfällen</a:t>
            </a:r>
          </a:p>
        </p:txBody>
      </p:sp>
      <p:graphicFrame>
        <p:nvGraphicFramePr>
          <p:cNvPr id="64" name="Diagramm 63">
            <a:extLst>
              <a:ext uri="{FF2B5EF4-FFF2-40B4-BE49-F238E27FC236}">
                <a16:creationId xmlns:a16="http://schemas.microsoft.com/office/drawing/2014/main" id="{55CC3747-40CB-4AED-B4F0-C2E77BA567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0020" y="2052633"/>
          <a:ext cx="5440691" cy="2737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5" name="Textfeld 64">
            <a:extLst>
              <a:ext uri="{FF2B5EF4-FFF2-40B4-BE49-F238E27FC236}">
                <a16:creationId xmlns:a16="http://schemas.microsoft.com/office/drawing/2014/main" id="{EC125E3D-CAF0-44BC-94E6-3C9EADA2455A}"/>
              </a:ext>
            </a:extLst>
          </p:cNvPr>
          <p:cNvSpPr txBox="1"/>
          <p:nvPr/>
        </p:nvSpPr>
        <p:spPr>
          <a:xfrm>
            <a:off x="491043" y="1339511"/>
            <a:ext cx="587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Sekundäre Übertragungsrate in Kitagruppen</a:t>
            </a:r>
          </a:p>
          <a:p>
            <a:r>
              <a:rPr lang="de-DE" b="1" dirty="0"/>
              <a:t>(bezogen auf teilnehmende Kontaktpersonen)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C1EC98AC-E833-4989-9D33-0B31C5B75993}"/>
              </a:ext>
            </a:extLst>
          </p:cNvPr>
          <p:cNvGrpSpPr/>
          <p:nvPr/>
        </p:nvGrpSpPr>
        <p:grpSpPr>
          <a:xfrm>
            <a:off x="1050432" y="4789391"/>
            <a:ext cx="1384622" cy="806588"/>
            <a:chOff x="1344142" y="3228664"/>
            <a:chExt cx="1374549" cy="829816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5B3AA061-FA0B-44AB-A07C-18A052183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t="5342" r="48347" b="67799"/>
            <a:stretch/>
          </p:blipFill>
          <p:spPr>
            <a:xfrm>
              <a:off x="1344142" y="3228664"/>
              <a:ext cx="1081104" cy="588424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129B58BD-0EDE-44FB-B89A-CDE502B17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" t="33463" r="50563" b="38418"/>
            <a:stretch/>
          </p:blipFill>
          <p:spPr>
            <a:xfrm>
              <a:off x="1921688" y="3490977"/>
              <a:ext cx="797003" cy="567503"/>
            </a:xfrm>
            <a:prstGeom prst="rect">
              <a:avLst/>
            </a:prstGeom>
          </p:spPr>
        </p:pic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D3CE55A7-57AA-4395-95C2-C5503B8695E4}"/>
              </a:ext>
            </a:extLst>
          </p:cNvPr>
          <p:cNvSpPr txBox="1"/>
          <p:nvPr/>
        </p:nvSpPr>
        <p:spPr>
          <a:xfrm>
            <a:off x="694147" y="5977849"/>
            <a:ext cx="2172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bei Corona-Ausbrüchen in Kitas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2932C27-BD9A-47D0-BD00-C4E5DF6B4297}"/>
              </a:ext>
            </a:extLst>
          </p:cNvPr>
          <p:cNvSpPr txBox="1"/>
          <p:nvPr/>
        </p:nvSpPr>
        <p:spPr>
          <a:xfrm flipH="1">
            <a:off x="3605998" y="2950905"/>
            <a:ext cx="98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24/215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69E02B1-DDC2-4B04-BDEB-D30E0F6945BF}"/>
              </a:ext>
            </a:extLst>
          </p:cNvPr>
          <p:cNvSpPr txBox="1"/>
          <p:nvPr/>
        </p:nvSpPr>
        <p:spPr>
          <a:xfrm flipH="1">
            <a:off x="4787507" y="3441171"/>
            <a:ext cx="98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9/128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FE11ECA-5FF0-4B01-951B-DF2AA1540A5A}"/>
              </a:ext>
            </a:extLst>
          </p:cNvPr>
          <p:cNvGrpSpPr/>
          <p:nvPr/>
        </p:nvGrpSpPr>
        <p:grpSpPr>
          <a:xfrm>
            <a:off x="4145299" y="2446586"/>
            <a:ext cx="1187302" cy="184150"/>
            <a:chOff x="5815071" y="2446586"/>
            <a:chExt cx="1187302" cy="184150"/>
          </a:xfrm>
        </p:grpSpPr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20C5C5E9-28A9-4B57-814A-A5FB6A1A2664}"/>
                </a:ext>
              </a:extLst>
            </p:cNvPr>
            <p:cNvCxnSpPr>
              <a:cxnSpLocks/>
            </p:cNvCxnSpPr>
            <p:nvPr/>
          </p:nvCxnSpPr>
          <p:spPr>
            <a:xfrm>
              <a:off x="5815071" y="2446586"/>
              <a:ext cx="0" cy="18415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042C5137-CB54-4FC5-8878-48CE41A9226B}"/>
                </a:ext>
              </a:extLst>
            </p:cNvPr>
            <p:cNvCxnSpPr>
              <a:cxnSpLocks/>
            </p:cNvCxnSpPr>
            <p:nvPr/>
          </p:nvCxnSpPr>
          <p:spPr>
            <a:xfrm>
              <a:off x="7002373" y="2446586"/>
              <a:ext cx="0" cy="18415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080D152B-DCFF-4D95-84F1-7E71BB296742}"/>
                </a:ext>
              </a:extLst>
            </p:cNvPr>
            <p:cNvCxnSpPr/>
            <p:nvPr/>
          </p:nvCxnSpPr>
          <p:spPr>
            <a:xfrm>
              <a:off x="5815071" y="2446586"/>
              <a:ext cx="118730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9D125CEF-4438-4433-9839-7A36F5F148D1}"/>
              </a:ext>
            </a:extLst>
          </p:cNvPr>
          <p:cNvSpPr txBox="1"/>
          <p:nvPr/>
        </p:nvSpPr>
        <p:spPr>
          <a:xfrm>
            <a:off x="4510201" y="209946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2">
                    <a:lumMod val="50000"/>
                  </a:schemeClr>
                </a:solidFill>
              </a:rPr>
              <a:t>n.s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A773E5E-62B9-47AA-ADA0-3AF9B9305FAF}"/>
              </a:ext>
            </a:extLst>
          </p:cNvPr>
          <p:cNvGrpSpPr/>
          <p:nvPr/>
        </p:nvGrpSpPr>
        <p:grpSpPr>
          <a:xfrm>
            <a:off x="7020843" y="2149841"/>
            <a:ext cx="1187302" cy="184150"/>
            <a:chOff x="5815071" y="2446586"/>
            <a:chExt cx="1187302" cy="184150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455129E-7DDD-48ED-A6CA-EC160B694B97}"/>
                </a:ext>
              </a:extLst>
            </p:cNvPr>
            <p:cNvCxnSpPr>
              <a:cxnSpLocks/>
            </p:cNvCxnSpPr>
            <p:nvPr/>
          </p:nvCxnSpPr>
          <p:spPr>
            <a:xfrm>
              <a:off x="5815071" y="2446586"/>
              <a:ext cx="0" cy="18415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9E0A882F-4F36-478D-ADF8-C22B60ED8853}"/>
                </a:ext>
              </a:extLst>
            </p:cNvPr>
            <p:cNvCxnSpPr>
              <a:cxnSpLocks/>
            </p:cNvCxnSpPr>
            <p:nvPr/>
          </p:nvCxnSpPr>
          <p:spPr>
            <a:xfrm>
              <a:off x="7002373" y="2446586"/>
              <a:ext cx="0" cy="18415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07E792AB-31A7-4316-9055-34A106AB0563}"/>
                </a:ext>
              </a:extLst>
            </p:cNvPr>
            <p:cNvCxnSpPr/>
            <p:nvPr/>
          </p:nvCxnSpPr>
          <p:spPr>
            <a:xfrm>
              <a:off x="5815071" y="2446586"/>
              <a:ext cx="118730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feld 69">
            <a:extLst>
              <a:ext uri="{FF2B5EF4-FFF2-40B4-BE49-F238E27FC236}">
                <a16:creationId xmlns:a16="http://schemas.microsoft.com/office/drawing/2014/main" id="{7B65171F-58E5-45AC-B24D-3297154C1324}"/>
              </a:ext>
            </a:extLst>
          </p:cNvPr>
          <p:cNvSpPr txBox="1"/>
          <p:nvPr/>
        </p:nvSpPr>
        <p:spPr>
          <a:xfrm>
            <a:off x="6880896" y="173402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2">
                    <a:lumMod val="50000"/>
                  </a:schemeClr>
                </a:solidFill>
              </a:rPr>
              <a:t>n.s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.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p=0.412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2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4">
            <a:extLst>
              <a:ext uri="{FF2B5EF4-FFF2-40B4-BE49-F238E27FC236}">
                <a16:creationId xmlns:a16="http://schemas.microsoft.com/office/drawing/2014/main" id="{48B35389-EAD3-4170-9605-66E2095F6EB1}"/>
              </a:ext>
            </a:extLst>
          </p:cNvPr>
          <p:cNvSpPr txBox="1">
            <a:spLocks/>
          </p:cNvSpPr>
          <p:nvPr/>
        </p:nvSpPr>
        <p:spPr>
          <a:xfrm>
            <a:off x="495301" y="285703"/>
            <a:ext cx="8126764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5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Calibri"/>
              </a:rPr>
              <a:t>Ergebnisse: Wer steckt sich bei einem SARS-CoV-2-Fall in der Kita an?</a:t>
            </a:r>
            <a:endParaRPr lang="de-DE" sz="2400" b="0" dirty="0">
              <a:latin typeface="Calibri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9DA0DCD-A1ED-4B8C-A7ED-A1BFBB948E70}"/>
              </a:ext>
            </a:extLst>
          </p:cNvPr>
          <p:cNvSpPr txBox="1"/>
          <p:nvPr/>
        </p:nvSpPr>
        <p:spPr>
          <a:xfrm>
            <a:off x="4311963" y="1563916"/>
            <a:ext cx="5032393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5000"/>
              </a:lnSpc>
              <a:spcBef>
                <a:spcPts val="813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000" dirty="0"/>
              <a:t>Kinder in der Kitagruppe haben sich anteilig seltener mit SARS-CoV-2 angesteckt als Beschäftigte:</a:t>
            </a:r>
          </a:p>
          <a:p>
            <a:pPr marL="725488" lvl="2" indent="-268288">
              <a:lnSpc>
                <a:spcPct val="95000"/>
              </a:lnSpc>
              <a:spcBef>
                <a:spcPts val="813"/>
              </a:spcBef>
              <a:buFont typeface="Wingdings" panose="05000000000000000000" pitchFamily="2" charset="2"/>
              <a:buChar char="ü"/>
            </a:pPr>
            <a:r>
              <a:rPr lang="de-DE" sz="2000" b="1" dirty="0"/>
              <a:t>7,7  %</a:t>
            </a:r>
            <a:r>
              <a:rPr lang="de-DE" sz="2000" dirty="0"/>
              <a:t> aller kindlichen Kontaktpersonen</a:t>
            </a:r>
          </a:p>
          <a:p>
            <a:pPr marL="725488" lvl="2" indent="-268288">
              <a:lnSpc>
                <a:spcPct val="95000"/>
              </a:lnSpc>
              <a:spcBef>
                <a:spcPts val="813"/>
              </a:spcBef>
              <a:buFont typeface="Wingdings" panose="05000000000000000000" pitchFamily="2" charset="2"/>
              <a:buChar char="ü"/>
            </a:pPr>
            <a:r>
              <a:rPr lang="de-DE" sz="2000" b="1" dirty="0"/>
              <a:t>15,5 %</a:t>
            </a:r>
            <a:r>
              <a:rPr lang="de-DE" sz="2000" dirty="0"/>
              <a:t> aller erwachsenen Kontaktpersonen 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1167C5E-E6E0-4C9B-B578-6AD62CFB553B}"/>
              </a:ext>
            </a:extLst>
          </p:cNvPr>
          <p:cNvGrpSpPr/>
          <p:nvPr/>
        </p:nvGrpSpPr>
        <p:grpSpPr>
          <a:xfrm>
            <a:off x="1091336" y="1596309"/>
            <a:ext cx="2668984" cy="1717959"/>
            <a:chOff x="1344142" y="3228664"/>
            <a:chExt cx="1374549" cy="829816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A7FD87AE-6F89-4E0B-A3B7-9FF9454C8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t="5342" r="48347" b="67799"/>
            <a:stretch/>
          </p:blipFill>
          <p:spPr>
            <a:xfrm>
              <a:off x="1344142" y="3228664"/>
              <a:ext cx="1081104" cy="588424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F977899-11F6-4B87-A25D-81908E34C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" t="33463" r="50563" b="38418"/>
            <a:stretch/>
          </p:blipFill>
          <p:spPr>
            <a:xfrm>
              <a:off x="1921688" y="3490977"/>
              <a:ext cx="797003" cy="567503"/>
            </a:xfrm>
            <a:prstGeom prst="rect">
              <a:avLst/>
            </a:prstGeom>
          </p:spPr>
        </p:pic>
      </p:grp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0DF06468-F9CF-4FD6-9FB8-51FBEB6C5F4F}"/>
              </a:ext>
            </a:extLst>
          </p:cNvPr>
          <p:cNvCxnSpPr>
            <a:cxnSpLocks/>
          </p:cNvCxnSpPr>
          <p:nvPr/>
        </p:nvCxnSpPr>
        <p:spPr>
          <a:xfrm flipH="1">
            <a:off x="1364749" y="3235803"/>
            <a:ext cx="14045" cy="759914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>
            <a:extLst>
              <a:ext uri="{FF2B5EF4-FFF2-40B4-BE49-F238E27FC236}">
                <a16:creationId xmlns:a16="http://schemas.microsoft.com/office/drawing/2014/main" id="{47ADF3BD-A289-41E9-B944-F8D9FE345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2" t="2686" r="46552" b="67185"/>
          <a:stretch/>
        </p:blipFill>
        <p:spPr>
          <a:xfrm>
            <a:off x="3530273" y="2427045"/>
            <a:ext cx="720811" cy="714980"/>
          </a:xfrm>
          <a:prstGeom prst="rect">
            <a:avLst/>
          </a:prstGeom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9062F24-7ABF-4A44-927F-5EFF606601CE}"/>
              </a:ext>
            </a:extLst>
          </p:cNvPr>
          <p:cNvCxnSpPr>
            <a:cxnSpLocks/>
          </p:cNvCxnSpPr>
          <p:nvPr/>
        </p:nvCxnSpPr>
        <p:spPr>
          <a:xfrm>
            <a:off x="3915145" y="3236882"/>
            <a:ext cx="0" cy="75837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>
            <a:extLst>
              <a:ext uri="{FF2B5EF4-FFF2-40B4-BE49-F238E27FC236}">
                <a16:creationId xmlns:a16="http://schemas.microsoft.com/office/drawing/2014/main" id="{21240D74-F19A-46D5-991D-95DF349389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2" t="2686" r="46552" b="67185"/>
          <a:stretch/>
        </p:blipFill>
        <p:spPr>
          <a:xfrm>
            <a:off x="1001190" y="2424150"/>
            <a:ext cx="720811" cy="714980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06703BF5-AD4D-42E7-9C38-4A44CCCA5F41}"/>
              </a:ext>
            </a:extLst>
          </p:cNvPr>
          <p:cNvGrpSpPr/>
          <p:nvPr/>
        </p:nvGrpSpPr>
        <p:grpSpPr>
          <a:xfrm>
            <a:off x="875329" y="3995254"/>
            <a:ext cx="992883" cy="1145642"/>
            <a:chOff x="766449" y="4120216"/>
            <a:chExt cx="1152398" cy="132969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75A65427-BEBD-40D3-9099-219CB5BA3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33"/>
            <a:stretch/>
          </p:blipFill>
          <p:spPr>
            <a:xfrm>
              <a:off x="766449" y="4120216"/>
              <a:ext cx="1152398" cy="767438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8BF286A8-D344-4F12-9911-D748B4043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02" y="4708416"/>
              <a:ext cx="956821" cy="741499"/>
            </a:xfrm>
            <a:prstGeom prst="rect">
              <a:avLst/>
            </a:prstGeom>
          </p:spPr>
        </p:pic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F5626DD6-46D7-4668-9452-F0ECFF9BF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2" y="3995717"/>
            <a:ext cx="898175" cy="112391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F142F3B-D1FB-4536-80D4-1E4CF84727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6714" y="3726727"/>
            <a:ext cx="590825" cy="1177715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D35F0E55-E091-463F-87F8-E306660F7699}"/>
              </a:ext>
            </a:extLst>
          </p:cNvPr>
          <p:cNvSpPr txBox="1"/>
          <p:nvPr/>
        </p:nvSpPr>
        <p:spPr>
          <a:xfrm>
            <a:off x="1001190" y="4226400"/>
            <a:ext cx="1007688" cy="531131"/>
          </a:xfrm>
          <a:prstGeom prst="rect">
            <a:avLst/>
          </a:prstGeom>
          <a:solidFill>
            <a:srgbClr val="FFFFFF">
              <a:alpha val="12157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2800" b="1" dirty="0"/>
              <a:t>7,7%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328B6FC-1AF7-41C9-9E93-769AFE986E30}"/>
              </a:ext>
            </a:extLst>
          </p:cNvPr>
          <p:cNvSpPr txBox="1"/>
          <p:nvPr/>
        </p:nvSpPr>
        <p:spPr>
          <a:xfrm>
            <a:off x="3334123" y="4227607"/>
            <a:ext cx="1233094" cy="531131"/>
          </a:xfrm>
          <a:prstGeom prst="rect">
            <a:avLst/>
          </a:prstGeom>
          <a:solidFill>
            <a:srgbClr val="FFFFFF">
              <a:alpha val="12157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2800" b="1" dirty="0"/>
              <a:t>15,5%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834D4B-0B76-4A09-926A-19C74309A26D}"/>
              </a:ext>
            </a:extLst>
          </p:cNvPr>
          <p:cNvSpPr txBox="1"/>
          <p:nvPr/>
        </p:nvSpPr>
        <p:spPr>
          <a:xfrm>
            <a:off x="2161084" y="5204092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>
                <a:solidFill>
                  <a:schemeClr val="bg1">
                    <a:lumMod val="50000"/>
                  </a:schemeClr>
                </a:solidFill>
              </a:rPr>
              <a:t>p=0,006</a:t>
            </a:r>
          </a:p>
        </p:txBody>
      </p:sp>
    </p:spTree>
    <p:extLst>
      <p:ext uri="{BB962C8B-B14F-4D97-AF65-F5344CB8AC3E}">
        <p14:creationId xmlns:p14="http://schemas.microsoft.com/office/powerpoint/2010/main" val="182816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feld 70">
            <a:extLst>
              <a:ext uri="{FF2B5EF4-FFF2-40B4-BE49-F238E27FC236}">
                <a16:creationId xmlns:a16="http://schemas.microsoft.com/office/drawing/2014/main" id="{84A9E285-23C7-41EB-B5F9-468476EDF69A}"/>
              </a:ext>
            </a:extLst>
          </p:cNvPr>
          <p:cNvSpPr txBox="1"/>
          <p:nvPr/>
        </p:nvSpPr>
        <p:spPr>
          <a:xfrm>
            <a:off x="4798866" y="3217279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EE6A34BA-76A8-4E0A-85E1-14006432C169}"/>
              </a:ext>
            </a:extLst>
          </p:cNvPr>
          <p:cNvSpPr txBox="1"/>
          <p:nvPr/>
        </p:nvSpPr>
        <p:spPr>
          <a:xfrm>
            <a:off x="6508930" y="3162997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F78F7E21-25C9-4E4D-84E6-B426A286B5D1}"/>
              </a:ext>
            </a:extLst>
          </p:cNvPr>
          <p:cNvSpPr/>
          <p:nvPr/>
        </p:nvSpPr>
        <p:spPr>
          <a:xfrm>
            <a:off x="3780512" y="3050032"/>
            <a:ext cx="390401" cy="1650446"/>
          </a:xfrm>
          <a:prstGeom prst="downArrow">
            <a:avLst/>
          </a:prstGeom>
          <a:solidFill>
            <a:srgbClr val="C9C9C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Pfeil: nach unten 60">
            <a:extLst>
              <a:ext uri="{FF2B5EF4-FFF2-40B4-BE49-F238E27FC236}">
                <a16:creationId xmlns:a16="http://schemas.microsoft.com/office/drawing/2014/main" id="{9681EE86-29CA-4065-9F9F-C103DFE7F50B}"/>
              </a:ext>
            </a:extLst>
          </p:cNvPr>
          <p:cNvSpPr/>
          <p:nvPr/>
        </p:nvSpPr>
        <p:spPr>
          <a:xfrm>
            <a:off x="5578107" y="3050033"/>
            <a:ext cx="390401" cy="1695726"/>
          </a:xfrm>
          <a:prstGeom prst="downArrow">
            <a:avLst/>
          </a:prstGeom>
          <a:solidFill>
            <a:srgbClr val="C9C9C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Pfeil: nach unten 61">
            <a:extLst>
              <a:ext uri="{FF2B5EF4-FFF2-40B4-BE49-F238E27FC236}">
                <a16:creationId xmlns:a16="http://schemas.microsoft.com/office/drawing/2014/main" id="{FF360982-A4A2-43CA-9D57-C05F619A9948}"/>
              </a:ext>
            </a:extLst>
          </p:cNvPr>
          <p:cNvSpPr/>
          <p:nvPr/>
        </p:nvSpPr>
        <p:spPr>
          <a:xfrm>
            <a:off x="7756598" y="3030476"/>
            <a:ext cx="390401" cy="1695725"/>
          </a:xfrm>
          <a:prstGeom prst="downArrow">
            <a:avLst/>
          </a:prstGeom>
          <a:solidFill>
            <a:srgbClr val="C9C9C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hteck 53"/>
          <p:cNvSpPr/>
          <p:nvPr/>
        </p:nvSpPr>
        <p:spPr>
          <a:xfrm>
            <a:off x="5760846" y="1160223"/>
            <a:ext cx="4087370" cy="1019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8057" y="1673485"/>
            <a:ext cx="1300561" cy="1116817"/>
          </a:xfrm>
          <a:prstGeom prst="rect">
            <a:avLst/>
          </a:prstGeom>
        </p:spPr>
      </p:pic>
      <p:sp>
        <p:nvSpPr>
          <p:cNvPr id="11" name="Abgerundetes Rechteck 10"/>
          <p:cNvSpPr/>
          <p:nvPr/>
        </p:nvSpPr>
        <p:spPr>
          <a:xfrm>
            <a:off x="118590" y="1638759"/>
            <a:ext cx="8598690" cy="15910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7" y="2177040"/>
            <a:ext cx="1152398" cy="893064"/>
          </a:xfrm>
          <a:prstGeom prst="rect">
            <a:avLst/>
          </a:prstGeom>
        </p:spPr>
      </p:pic>
      <p:grpSp>
        <p:nvGrpSpPr>
          <p:cNvPr id="42" name="Gruppieren 41"/>
          <p:cNvGrpSpPr/>
          <p:nvPr/>
        </p:nvGrpSpPr>
        <p:grpSpPr>
          <a:xfrm>
            <a:off x="4014334" y="2017270"/>
            <a:ext cx="399986" cy="377830"/>
            <a:chOff x="2221795" y="2056112"/>
            <a:chExt cx="369218" cy="377830"/>
          </a:xfrm>
        </p:grpSpPr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2686" r="46552" b="67185"/>
            <a:stretch/>
          </p:blipFill>
          <p:spPr>
            <a:xfrm>
              <a:off x="2221795" y="2067711"/>
              <a:ext cx="369218" cy="366231"/>
            </a:xfrm>
            <a:prstGeom prst="rect">
              <a:avLst/>
            </a:prstGeom>
          </p:spPr>
        </p:pic>
        <p:sp>
          <p:nvSpPr>
            <p:cNvPr id="44" name="Textfeld 43"/>
            <p:cNvSpPr txBox="1"/>
            <p:nvPr/>
          </p:nvSpPr>
          <p:spPr>
            <a:xfrm>
              <a:off x="2273243" y="2056112"/>
              <a:ext cx="276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8146999" y="1807708"/>
            <a:ext cx="399986" cy="377830"/>
            <a:chOff x="2221795" y="2056112"/>
            <a:chExt cx="369218" cy="377830"/>
          </a:xfrm>
        </p:grpSpPr>
        <p:pic>
          <p:nvPicPr>
            <p:cNvPr id="49" name="Grafik 48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2686" r="46552" b="67185"/>
            <a:stretch/>
          </p:blipFill>
          <p:spPr>
            <a:xfrm>
              <a:off x="2221795" y="2067711"/>
              <a:ext cx="369218" cy="366231"/>
            </a:xfrm>
            <a:prstGeom prst="rect">
              <a:avLst/>
            </a:prstGeom>
          </p:spPr>
        </p:pic>
        <p:sp>
          <p:nvSpPr>
            <p:cNvPr id="50" name="Textfeld 49"/>
            <p:cNvSpPr txBox="1"/>
            <p:nvPr/>
          </p:nvSpPr>
          <p:spPr>
            <a:xfrm>
              <a:off x="2273243" y="2056112"/>
              <a:ext cx="276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69" name="Gleichschenkliges Dreieck 68"/>
          <p:cNvSpPr/>
          <p:nvPr/>
        </p:nvSpPr>
        <p:spPr>
          <a:xfrm>
            <a:off x="231683" y="1133593"/>
            <a:ext cx="8390382" cy="446999"/>
          </a:xfrm>
          <a:prstGeom prst="triangle">
            <a:avLst>
              <a:gd name="adj" fmla="val 49882"/>
            </a:avLst>
          </a:prstGeom>
          <a:solidFill>
            <a:srgbClr val="C3456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Kitagruppe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1663995" y="2021519"/>
            <a:ext cx="399986" cy="377830"/>
            <a:chOff x="2221795" y="2056112"/>
            <a:chExt cx="369218" cy="37783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2" t="2686" r="46552" b="67185"/>
            <a:stretch/>
          </p:blipFill>
          <p:spPr>
            <a:xfrm>
              <a:off x="2221795" y="2067711"/>
              <a:ext cx="369218" cy="366231"/>
            </a:xfrm>
            <a:prstGeom prst="rect">
              <a:avLst/>
            </a:prstGeom>
          </p:spPr>
        </p:pic>
        <p:sp>
          <p:nvSpPr>
            <p:cNvPr id="40" name="Textfeld 39"/>
            <p:cNvSpPr txBox="1"/>
            <p:nvPr/>
          </p:nvSpPr>
          <p:spPr>
            <a:xfrm>
              <a:off x="2273243" y="2056112"/>
              <a:ext cx="276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3"/>
          <a:stretch/>
        </p:blipFill>
        <p:spPr>
          <a:xfrm>
            <a:off x="2117629" y="2129415"/>
            <a:ext cx="1469502" cy="9784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52" y="2146981"/>
            <a:ext cx="1033210" cy="9540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25" y="1839471"/>
            <a:ext cx="1131051" cy="130645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04" y="1913271"/>
            <a:ext cx="584454" cy="1258824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45" y="2157194"/>
            <a:ext cx="544350" cy="92285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42" y="2157195"/>
            <a:ext cx="668558" cy="96038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8DF52E8-A710-4430-81A6-B489ABC015FB}"/>
              </a:ext>
            </a:extLst>
          </p:cNvPr>
          <p:cNvGrpSpPr/>
          <p:nvPr/>
        </p:nvGrpSpPr>
        <p:grpSpPr>
          <a:xfrm>
            <a:off x="5505871" y="2027318"/>
            <a:ext cx="691657" cy="1088158"/>
            <a:chOff x="5505871" y="973775"/>
            <a:chExt cx="691657" cy="1088158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5797542" y="973775"/>
              <a:ext cx="399986" cy="377830"/>
              <a:chOff x="2221795" y="2056112"/>
              <a:chExt cx="369218" cy="377830"/>
            </a:xfrm>
          </p:grpSpPr>
          <p:pic>
            <p:nvPicPr>
              <p:cNvPr id="46" name="Grafik 45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2" t="2686" r="46552" b="67185"/>
              <a:stretch/>
            </p:blipFill>
            <p:spPr>
              <a:xfrm>
                <a:off x="2221795" y="2067711"/>
                <a:ext cx="369218" cy="366231"/>
              </a:xfrm>
              <a:prstGeom prst="rect">
                <a:avLst/>
              </a:prstGeom>
            </p:spPr>
          </p:pic>
          <p:sp>
            <p:nvSpPr>
              <p:cNvPr id="47" name="Textfeld 46"/>
              <p:cNvSpPr txBox="1"/>
              <p:nvPr/>
            </p:nvSpPr>
            <p:spPr>
              <a:xfrm>
                <a:off x="2273243" y="2056112"/>
                <a:ext cx="276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871" y="1162690"/>
              <a:ext cx="509950" cy="899243"/>
            </a:xfrm>
            <a:prstGeom prst="rect">
              <a:avLst/>
            </a:prstGeom>
          </p:spPr>
        </p:pic>
      </p:grp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6" t="17092"/>
          <a:stretch/>
        </p:blipFill>
        <p:spPr>
          <a:xfrm>
            <a:off x="7944290" y="2890392"/>
            <a:ext cx="1432858" cy="559180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6" y="2764264"/>
            <a:ext cx="1877434" cy="733199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71"/>
          <a:stretch/>
        </p:blipFill>
        <p:spPr>
          <a:xfrm>
            <a:off x="92928" y="3162997"/>
            <a:ext cx="921467" cy="745429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7C6ABB01-4171-4960-A597-4F134094A380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04850" y="4807323"/>
            <a:ext cx="1287903" cy="1213446"/>
          </a:xfrm>
          <a:prstGeom prst="rect">
            <a:avLst/>
          </a:prstGeom>
        </p:spPr>
      </p:pic>
      <p:sp>
        <p:nvSpPr>
          <p:cNvPr id="55" name="Rechteck 54"/>
          <p:cNvSpPr/>
          <p:nvPr/>
        </p:nvSpPr>
        <p:spPr>
          <a:xfrm>
            <a:off x="0" y="6585769"/>
            <a:ext cx="9906000" cy="48095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D986170C-2E8F-4431-9623-ADE828FE4A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59" y="4913448"/>
            <a:ext cx="657197" cy="1630364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B0568322-5B74-45F3-AD67-388534E26A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31" y="4928932"/>
            <a:ext cx="612827" cy="1594974"/>
          </a:xfrm>
          <a:prstGeom prst="rect">
            <a:avLst/>
          </a:prstGeom>
          <a:effectLst/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B6B64A4A-D778-403C-8AC0-3432FDF811B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4"/>
          <a:stretch/>
        </p:blipFill>
        <p:spPr>
          <a:xfrm>
            <a:off x="3360942" y="5647719"/>
            <a:ext cx="483367" cy="1109833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94EF4F70-6C81-47BA-B9F0-4DFF3145873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96" y="5726419"/>
            <a:ext cx="574360" cy="1344928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4563500D-114A-450E-B153-96D1B1596053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23810" y="4793135"/>
            <a:ext cx="1249407" cy="1177176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965C4369-A85B-42C2-96C4-F3B1F0750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26492" y="5022517"/>
            <a:ext cx="1256695" cy="1184042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2F3975CC-72D0-4490-8CF7-855FAB7923C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0629" y="4954478"/>
            <a:ext cx="846363" cy="1687088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C0A01F57-EB2B-4A03-942C-D34C3F7754F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9"/>
          <a:stretch/>
        </p:blipFill>
        <p:spPr>
          <a:xfrm>
            <a:off x="5893611" y="5244769"/>
            <a:ext cx="508656" cy="1427335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C9653BB-EC55-4A25-8F86-E28BF14602E3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-14343" t="47506"/>
          <a:stretch/>
        </p:blipFill>
        <p:spPr>
          <a:xfrm>
            <a:off x="5384233" y="4833806"/>
            <a:ext cx="603538" cy="160326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899A66B4-3CFF-47F4-8CB4-07A62E5E8BCC}"/>
              </a:ext>
            </a:extLst>
          </p:cNvPr>
          <p:cNvSpPr/>
          <p:nvPr/>
        </p:nvSpPr>
        <p:spPr>
          <a:xfrm>
            <a:off x="5701669" y="5315426"/>
            <a:ext cx="118192" cy="272527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D63C987-A9D0-4DF8-8379-2815A30ADA79}"/>
              </a:ext>
            </a:extLst>
          </p:cNvPr>
          <p:cNvSpPr txBox="1"/>
          <p:nvPr/>
        </p:nvSpPr>
        <p:spPr>
          <a:xfrm>
            <a:off x="1245325" y="3475105"/>
            <a:ext cx="8223159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In 54,5% der Haushalte </a:t>
            </a:r>
            <a:r>
              <a:rPr lang="de-DE" sz="2000" dirty="0"/>
              <a:t>mit einer betroffenen Person aus der Kita </a:t>
            </a:r>
            <a:r>
              <a:rPr lang="de-DE" sz="2400" dirty="0"/>
              <a:t>(</a:t>
            </a:r>
            <a:r>
              <a:rPr lang="en-US" sz="2000" dirty="0"/>
              <a:t>12/22 HH) </a:t>
            </a:r>
            <a:r>
              <a:rPr lang="de-DE" sz="2000" dirty="0"/>
              <a:t>wurde das Virus an mind. ein Haushalts-Mitglied weitergegeben.</a:t>
            </a:r>
            <a:endParaRPr lang="de-DE" dirty="0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69C95E1F-22A0-478F-95AF-B3FC161A3DD2}"/>
              </a:ext>
            </a:extLst>
          </p:cNvPr>
          <p:cNvSpPr txBox="1"/>
          <p:nvPr/>
        </p:nvSpPr>
        <p:spPr>
          <a:xfrm>
            <a:off x="1352322" y="170033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de-D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0" name="Titel 4">
            <a:extLst>
              <a:ext uri="{FF2B5EF4-FFF2-40B4-BE49-F238E27FC236}">
                <a16:creationId xmlns:a16="http://schemas.microsoft.com/office/drawing/2014/main" id="{6FB1DD9B-9484-4815-8427-780EBA4EF635}"/>
              </a:ext>
            </a:extLst>
          </p:cNvPr>
          <p:cNvSpPr txBox="1">
            <a:spLocks/>
          </p:cNvSpPr>
          <p:nvPr/>
        </p:nvSpPr>
        <p:spPr>
          <a:xfrm>
            <a:off x="495301" y="285703"/>
            <a:ext cx="8126764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5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Calibri"/>
              </a:rPr>
              <a:t>Kommt es zu Austragungen von SARS-CoV-2 aus der Kita</a:t>
            </a:r>
            <a:br>
              <a:rPr lang="de-DE" sz="2400" dirty="0">
                <a:latin typeface="Calibri"/>
              </a:rPr>
            </a:br>
            <a:r>
              <a:rPr lang="de-DE" sz="2400" dirty="0">
                <a:latin typeface="Calibri"/>
              </a:rPr>
              <a:t>hinein in die assoziierten Haushalte?</a:t>
            </a:r>
          </a:p>
        </p:txBody>
      </p:sp>
    </p:spTree>
    <p:extLst>
      <p:ext uri="{BB962C8B-B14F-4D97-AF65-F5344CB8AC3E}">
        <p14:creationId xmlns:p14="http://schemas.microsoft.com/office/powerpoint/2010/main" val="185957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4">
            <a:extLst>
              <a:ext uri="{FF2B5EF4-FFF2-40B4-BE49-F238E27FC236}">
                <a16:creationId xmlns:a16="http://schemas.microsoft.com/office/drawing/2014/main" id="{48B35389-EAD3-4170-9605-66E2095F6EB1}"/>
              </a:ext>
            </a:extLst>
          </p:cNvPr>
          <p:cNvSpPr txBox="1">
            <a:spLocks/>
          </p:cNvSpPr>
          <p:nvPr/>
        </p:nvSpPr>
        <p:spPr>
          <a:xfrm>
            <a:off x="495301" y="285703"/>
            <a:ext cx="8126764" cy="874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5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latin typeface="Calibri"/>
              </a:rPr>
              <a:t>Ergebnisse: Wieviel Prozent der Kontaktpersonen steckt ein SARS-CoV-2-Fall an? Vergleich zwischen Kitas und Haushalten.</a:t>
            </a:r>
            <a:endParaRPr lang="de-DE" sz="2400" b="0" dirty="0">
              <a:latin typeface="Calibri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4FC2616-E2E6-4D66-A76E-DA45BFC5A1A6}"/>
              </a:ext>
            </a:extLst>
          </p:cNvPr>
          <p:cNvSpPr txBox="1"/>
          <p:nvPr/>
        </p:nvSpPr>
        <p:spPr>
          <a:xfrm>
            <a:off x="5197643" y="5876706"/>
            <a:ext cx="23742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Kontaktpersonen in Haushalten (n=45)</a:t>
            </a:r>
            <a:endParaRPr lang="de-DE" sz="1700" b="1" dirty="0">
              <a:solidFill>
                <a:srgbClr val="0070C0"/>
              </a:solidFill>
            </a:endParaRPr>
          </a:p>
        </p:txBody>
      </p:sp>
      <p:graphicFrame>
        <p:nvGraphicFramePr>
          <p:cNvPr id="64" name="Diagramm 63">
            <a:extLst>
              <a:ext uri="{FF2B5EF4-FFF2-40B4-BE49-F238E27FC236}">
                <a16:creationId xmlns:a16="http://schemas.microsoft.com/office/drawing/2014/main" id="{55CC3747-40CB-4AED-B4F0-C2E77BA567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39792" y="2168383"/>
          <a:ext cx="5440691" cy="2737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5" name="Textfeld 64">
            <a:extLst>
              <a:ext uri="{FF2B5EF4-FFF2-40B4-BE49-F238E27FC236}">
                <a16:creationId xmlns:a16="http://schemas.microsoft.com/office/drawing/2014/main" id="{EC125E3D-CAF0-44BC-94E6-3C9EADA2455A}"/>
              </a:ext>
            </a:extLst>
          </p:cNvPr>
          <p:cNvSpPr txBox="1"/>
          <p:nvPr/>
        </p:nvSpPr>
        <p:spPr>
          <a:xfrm>
            <a:off x="2225517" y="1618231"/>
            <a:ext cx="5947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Sekundäre Übertragungsrate in Kitagruppen und Haushalten</a:t>
            </a:r>
          </a:p>
          <a:p>
            <a:r>
              <a:rPr lang="de-DE" b="1" dirty="0"/>
              <a:t>(bezogen auf teilnehmende Kontaktpersonen)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C1EC98AC-E833-4989-9D33-0B31C5B75993}"/>
              </a:ext>
            </a:extLst>
          </p:cNvPr>
          <p:cNvGrpSpPr/>
          <p:nvPr/>
        </p:nvGrpSpPr>
        <p:grpSpPr>
          <a:xfrm>
            <a:off x="3255570" y="4953836"/>
            <a:ext cx="1384622" cy="806588"/>
            <a:chOff x="1344142" y="3228664"/>
            <a:chExt cx="1374549" cy="829816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5B3AA061-FA0B-44AB-A07C-18A052183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t="5342" r="48347" b="67799"/>
            <a:stretch/>
          </p:blipFill>
          <p:spPr>
            <a:xfrm>
              <a:off x="1344142" y="3228664"/>
              <a:ext cx="1081104" cy="588424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129B58BD-0EDE-44FB-B89A-CDE502B17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" t="33463" r="50563" b="38418"/>
            <a:stretch/>
          </p:blipFill>
          <p:spPr>
            <a:xfrm>
              <a:off x="1921688" y="3490977"/>
              <a:ext cx="797003" cy="567503"/>
            </a:xfrm>
            <a:prstGeom prst="rect">
              <a:avLst/>
            </a:prstGeom>
          </p:spPr>
        </p:pic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D3CE55A7-57AA-4395-95C2-C5503B8695E4}"/>
              </a:ext>
            </a:extLst>
          </p:cNvPr>
          <p:cNvSpPr txBox="1"/>
          <p:nvPr/>
        </p:nvSpPr>
        <p:spPr>
          <a:xfrm>
            <a:off x="2919511" y="5875955"/>
            <a:ext cx="2172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Kontaktpersonen in</a:t>
            </a:r>
          </a:p>
          <a:p>
            <a:pPr algn="ctr"/>
            <a:r>
              <a:rPr lang="de-DE" sz="1700" b="1" dirty="0"/>
              <a:t>Kitagruppen (n=343)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4A52619-74D3-4EB6-A5FC-3F3CCDB53E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97195" y="5025622"/>
            <a:ext cx="775172" cy="73035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02B9DEF-A4C6-462D-835C-A8A25CB8E13B}"/>
              </a:ext>
            </a:extLst>
          </p:cNvPr>
          <p:cNvSpPr/>
          <p:nvPr/>
        </p:nvSpPr>
        <p:spPr>
          <a:xfrm>
            <a:off x="4167947" y="2805485"/>
            <a:ext cx="1027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=0.000</a:t>
            </a:r>
            <a:endParaRPr lang="de-DE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35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Microsoft Office PowerPoint</Application>
  <PresentationFormat>A4-Papier (210 x 297 mm)</PresentationFormat>
  <Paragraphs>206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ＭＳ 明朝</vt:lpstr>
      <vt:lpstr>Times New Roman</vt:lpstr>
      <vt:lpstr>Wingdings</vt:lpstr>
      <vt:lpstr>Office-Design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Reviewer1</cp:lastModifiedBy>
  <cp:revision>623</cp:revision>
  <cp:lastPrinted>2020-09-28T08:48:35Z</cp:lastPrinted>
  <dcterms:created xsi:type="dcterms:W3CDTF">2015-11-02T12:29:13Z</dcterms:created>
  <dcterms:modified xsi:type="dcterms:W3CDTF">2021-12-20T10:44:42Z</dcterms:modified>
</cp:coreProperties>
</file>